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9" r:id="rId2"/>
    <p:sldMasterId id="2147483764" r:id="rId3"/>
    <p:sldMasterId id="2147483660" r:id="rId4"/>
    <p:sldMasterId id="2147483700" r:id="rId5"/>
  </p:sldMasterIdLst>
  <p:notesMasterIdLst>
    <p:notesMasterId r:id="rId26"/>
  </p:notesMasterIdLst>
  <p:handoutMasterIdLst>
    <p:handoutMasterId r:id="rId27"/>
  </p:handoutMasterIdLst>
  <p:sldIdLst>
    <p:sldId id="323" r:id="rId6"/>
    <p:sldId id="325" r:id="rId7"/>
    <p:sldId id="326" r:id="rId8"/>
    <p:sldId id="327" r:id="rId9"/>
    <p:sldId id="328" r:id="rId10"/>
    <p:sldId id="329" r:id="rId11"/>
    <p:sldId id="330" r:id="rId12"/>
    <p:sldId id="331" r:id="rId13"/>
    <p:sldId id="332" r:id="rId14"/>
    <p:sldId id="333" r:id="rId15"/>
    <p:sldId id="334" r:id="rId16"/>
    <p:sldId id="336" r:id="rId17"/>
    <p:sldId id="337" r:id="rId18"/>
    <p:sldId id="338" r:id="rId19"/>
    <p:sldId id="339" r:id="rId20"/>
    <p:sldId id="340" r:id="rId21"/>
    <p:sldId id="341" r:id="rId22"/>
    <p:sldId id="342" r:id="rId23"/>
    <p:sldId id="343" r:id="rId24"/>
    <p:sldId id="344" r:id="rId25"/>
  </p:sldIdLst>
  <p:sldSz cx="12192000" cy="6858000"/>
  <p:notesSz cx="6858000" cy="9144000"/>
  <p:embeddedFontLst>
    <p:embeddedFont>
      <p:font typeface="British Council Sans" panose="020B0504020202020204" pitchFamily="34" charset="0"/>
      <p:regular r:id="rId28"/>
      <p:bold r:id="rId29"/>
      <p:italic r:id="rId30"/>
      <p:boldItalic r:id="rId31"/>
    </p:embeddedFont>
    <p:embeddedFont>
      <p:font typeface="British Council Sans Headline"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 autoAdjust="0"/>
    <p:restoredTop sz="96280" autoAdjust="0"/>
  </p:normalViewPr>
  <p:slideViewPr>
    <p:cSldViewPr snapToGrid="0" snapToObjects="1">
      <p:cViewPr varScale="1">
        <p:scale>
          <a:sx n="110" d="100"/>
          <a:sy n="110" d="100"/>
        </p:scale>
        <p:origin x="100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lang="en-GB" sz="1920" b="0" i="0" u="none" strike="noStrike" kern="1200" spc="0" baseline="0">
                <a:solidFill>
                  <a:schemeClr val="tx1">
                    <a:lumMod val="65000"/>
                    <a:lumOff val="35000"/>
                  </a:schemeClr>
                </a:solidFill>
                <a:latin typeface="Arial" charset="0"/>
                <a:ea typeface="Arial" charset="0"/>
                <a:cs typeface="Arial" charset="0"/>
              </a:defRPr>
            </a:pPr>
            <a:r>
              <a:rPr lang="en-US" dirty="0"/>
              <a:t>World population (Billion)</a:t>
            </a:r>
          </a:p>
        </c:rich>
      </c:tx>
      <c:layout>
        <c:manualLayout>
          <c:xMode val="edge"/>
          <c:yMode val="edge"/>
          <c:x val="0.25451986730940679"/>
          <c:y val="1.5964350474059502E-2"/>
        </c:manualLayout>
      </c:layout>
      <c:overlay val="0"/>
      <c:spPr>
        <a:noFill/>
        <a:ln>
          <a:noFill/>
        </a:ln>
        <a:effectLst/>
      </c:spPr>
      <c:txPr>
        <a:bodyPr rot="0" spcFirstLastPara="1" vertOverflow="ellipsis" vert="horz" wrap="square" anchor="ctr" anchorCtr="1"/>
        <a:lstStyle/>
        <a:p>
          <a:pPr>
            <a:defRPr lang="en-GB" sz="1920"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7.5864708466919395E-2"/>
          <c:y val="0.13574977451926248"/>
          <c:w val="0.86581984543598722"/>
          <c:h val="0.75602094877029258"/>
        </c:manualLayout>
      </c:layout>
      <c:scatterChart>
        <c:scatterStyle val="lineMarker"/>
        <c:varyColors val="0"/>
        <c:ser>
          <c:idx val="0"/>
          <c:order val="0"/>
          <c:tx>
            <c:strRef>
              <c:f>Sheet1!$B$1</c:f>
              <c:strCache>
                <c:ptCount val="1"/>
                <c:pt idx="0">
                  <c:v>World population (Billion)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Sheet1!$A$2:$A$8</c:f>
              <c:numCache>
                <c:formatCode>General</c:formatCode>
                <c:ptCount val="7"/>
                <c:pt idx="0">
                  <c:v>1800</c:v>
                </c:pt>
                <c:pt idx="1">
                  <c:v>1938</c:v>
                </c:pt>
                <c:pt idx="2">
                  <c:v>1960</c:v>
                </c:pt>
                <c:pt idx="3">
                  <c:v>1975</c:v>
                </c:pt>
                <c:pt idx="4">
                  <c:v>1987</c:v>
                </c:pt>
                <c:pt idx="5">
                  <c:v>1999</c:v>
                </c:pt>
                <c:pt idx="6">
                  <c:v>2011</c:v>
                </c:pt>
              </c:numCache>
            </c:numRef>
          </c:xVal>
          <c:yVal>
            <c:numRef>
              <c:f>Sheet1!$B$2:$B$8</c:f>
              <c:numCache>
                <c:formatCode>General</c:formatCode>
                <c:ptCount val="7"/>
                <c:pt idx="0">
                  <c:v>1</c:v>
                </c:pt>
                <c:pt idx="1">
                  <c:v>2</c:v>
                </c:pt>
                <c:pt idx="2">
                  <c:v>3</c:v>
                </c:pt>
                <c:pt idx="3">
                  <c:v>4</c:v>
                </c:pt>
                <c:pt idx="4">
                  <c:v>5</c:v>
                </c:pt>
                <c:pt idx="5">
                  <c:v>6</c:v>
                </c:pt>
                <c:pt idx="6">
                  <c:v>7</c:v>
                </c:pt>
              </c:numCache>
            </c:numRef>
          </c:yVal>
          <c:smooth val="0"/>
          <c:extLst>
            <c:ext xmlns:c16="http://schemas.microsoft.com/office/drawing/2014/chart" uri="{C3380CC4-5D6E-409C-BE32-E72D297353CC}">
              <c16:uniqueId val="{00000000-C923-45AC-8A8C-203E1D7FAC4F}"/>
            </c:ext>
          </c:extLst>
        </c:ser>
        <c:dLbls>
          <c:showLegendKey val="0"/>
          <c:showVal val="0"/>
          <c:showCatName val="0"/>
          <c:showSerName val="0"/>
          <c:showPercent val="0"/>
          <c:showBubbleSize val="0"/>
        </c:dLbls>
        <c:axId val="108853504"/>
        <c:axId val="110461312"/>
      </c:scatterChart>
      <c:valAx>
        <c:axId val="10885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GB" sz="1600" b="0" i="0" u="none" strike="noStrike" kern="1200" baseline="0">
                <a:solidFill>
                  <a:schemeClr val="tx1">
                    <a:lumMod val="65000"/>
                    <a:lumOff val="35000"/>
                  </a:schemeClr>
                </a:solidFill>
                <a:latin typeface="Arial" charset="0"/>
                <a:ea typeface="Arial" charset="0"/>
                <a:cs typeface="Arial" charset="0"/>
              </a:defRPr>
            </a:pPr>
            <a:endParaRPr lang="en-US"/>
          </a:p>
        </c:txPr>
        <c:crossAx val="110461312"/>
        <c:crosses val="autoZero"/>
        <c:crossBetween val="midCat"/>
      </c:valAx>
      <c:valAx>
        <c:axId val="11046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GB" sz="1600" b="0" i="0" u="none" strike="noStrike" kern="1200" baseline="0">
                <a:solidFill>
                  <a:schemeClr val="tx1">
                    <a:lumMod val="65000"/>
                    <a:lumOff val="35000"/>
                  </a:schemeClr>
                </a:solidFill>
                <a:latin typeface="Arial" charset="0"/>
                <a:ea typeface="Arial" charset="0"/>
                <a:cs typeface="Arial" charset="0"/>
              </a:defRPr>
            </a:pPr>
            <a:endParaRPr lang="en-US"/>
          </a:p>
        </c:txPr>
        <c:crossAx val="108853504"/>
        <c:crosses val="autoZero"/>
        <c:crossBetween val="midCat"/>
      </c:valAx>
      <c:spPr>
        <a:noFill/>
        <a:ln>
          <a:noFill/>
        </a:ln>
        <a:effectLst/>
      </c:spPr>
    </c:plotArea>
    <c:plotVisOnly val="1"/>
    <c:dispBlanksAs val="gap"/>
    <c:showDLblsOverMax val="0"/>
  </c:chart>
  <c:spPr>
    <a:noFill/>
    <a:ln>
      <a:noFill/>
    </a:ln>
    <a:effectLst/>
  </c:spPr>
  <c:txPr>
    <a:bodyPr/>
    <a:lstStyle/>
    <a:p>
      <a:pPr>
        <a:defRPr sz="1600">
          <a:latin typeface="Arial" charset="0"/>
          <a:ea typeface="Arial" charset="0"/>
          <a:cs typeface="Arial"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07/12/2023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07/12/2023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nickrussill/14674308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ve.tc/VC4O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dirty="0"/>
          </a:p>
        </p:txBody>
      </p:sp>
    </p:spTree>
    <p:extLst>
      <p:ext uri="{BB962C8B-B14F-4D97-AF65-F5344CB8AC3E}">
        <p14:creationId xmlns:p14="http://schemas.microsoft.com/office/powerpoint/2010/main" val="169483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dirty="0"/>
          </a:p>
        </p:txBody>
      </p:sp>
    </p:spTree>
    <p:extLst>
      <p:ext uri="{BB962C8B-B14F-4D97-AF65-F5344CB8AC3E}">
        <p14:creationId xmlns:p14="http://schemas.microsoft.com/office/powerpoint/2010/main" val="121449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Source: https://worldmapper.org/maps/?_sft_product_cat=resources&amp;sf_paged=4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Carbon Emissions 2015</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166796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Source: https://worldmapper.org/maps/?_sft_product_cat=resources&amp;sf_paged=4</a:t>
            </a:r>
          </a:p>
          <a:p>
            <a:endParaRPr lang="en-GB" sz="1200" dirty="0"/>
          </a:p>
          <a:p>
            <a:r>
              <a:rPr lang="en-GB" sz="1200" dirty="0"/>
              <a:t>CO2 increase 1990 to 2015</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154247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Source: https://worldmapper.org/maps/?_sft_product_cat=resources&amp;sf_paged=4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CO2 Decline 1990 to 2015</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275737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Main photo credit: </a:t>
            </a:r>
            <a:r>
              <a:rPr lang="en-US" sz="1000" kern="1200" dirty="0">
                <a:solidFill>
                  <a:schemeClr val="tx1"/>
                </a:solidFill>
                <a:latin typeface="+mn-lt"/>
                <a:ea typeface="+mn-ea"/>
                <a:cs typeface="+mn-cs"/>
              </a:rPr>
              <a:t>Dave Ames</a:t>
            </a:r>
            <a:endParaRPr lang="en-US" sz="1200" b="0" i="0" u="none" strike="noStrike" cap="none" baseline="0" dirty="0"/>
          </a:p>
          <a:p>
            <a:pPr>
              <a:spcBef>
                <a:spcPts val="0"/>
              </a:spcBef>
              <a:buNone/>
            </a:pPr>
            <a:r>
              <a:rPr lang="en-US" sz="1200" b="0" i="0" u="none" strike="noStrike" cap="none" baseline="0" dirty="0"/>
              <a:t>Information source: http://www.treehugger.com/natural-sciences/how-many-trees-are-there-world.html</a:t>
            </a:r>
          </a:p>
          <a:p>
            <a:pPr>
              <a:spcBef>
                <a:spcPts val="0"/>
              </a:spcBef>
              <a:buNone/>
            </a:pPr>
            <a:endParaRPr lang="en-US" sz="1200" b="0" i="0" u="none" strike="noStrike" cap="none" baseline="0" dirty="0"/>
          </a:p>
          <a:p>
            <a:pPr>
              <a:spcBef>
                <a:spcPts val="0"/>
              </a:spcBef>
              <a:buNone/>
            </a:pPr>
            <a:r>
              <a:rPr lang="en-US" sz="1200" b="0" i="0" u="none" strike="noStrike" cap="none" baseline="0" dirty="0"/>
              <a:t>Notes:</a:t>
            </a:r>
          </a:p>
          <a:p>
            <a:pPr>
              <a:spcBef>
                <a:spcPts val="0"/>
              </a:spcBef>
              <a:buNone/>
            </a:pPr>
            <a:r>
              <a:rPr lang="en-US" sz="1200" b="0" i="0" u="none" strike="noStrike" cap="none" baseline="0" dirty="0"/>
              <a:t>4.5 x number of population (7,000,000,000) =  315,000,000,000</a:t>
            </a:r>
          </a:p>
          <a:p>
            <a:pPr>
              <a:spcBef>
                <a:spcPts val="0"/>
              </a:spcBef>
              <a:buNone/>
            </a:pPr>
            <a:endParaRPr lang="en-US" sz="1200" b="0" i="0" u="none" strike="noStrike" cap="none" baseline="0" dirty="0"/>
          </a:p>
          <a:p>
            <a:pPr>
              <a:spcBef>
                <a:spcPts val="0"/>
              </a:spcBef>
              <a:buNone/>
            </a:pPr>
            <a:r>
              <a:rPr lang="en-US" sz="1200" b="0" i="0" u="none" strike="noStrike" cap="none" baseline="0" dirty="0"/>
              <a:t>So, if we need only 315,000,000,000 and we have approximately 3, 000,000,000,000 trees we have enough? Problem is, we are e</a:t>
            </a:r>
            <a:r>
              <a:rPr lang="en-GB" sz="1200" dirty="0">
                <a:solidFill>
                  <a:srgbClr val="002060"/>
                </a:solidFill>
                <a:latin typeface="Arial" charset="0"/>
                <a:ea typeface="Arial" charset="0"/>
              </a:rPr>
              <a:t>e are cutting down  approximately </a:t>
            </a:r>
            <a:r>
              <a:rPr lang="en-US" sz="1200" dirty="0">
                <a:solidFill>
                  <a:srgbClr val="002060"/>
                </a:solidFill>
                <a:latin typeface="Arial" charset="0"/>
                <a:ea typeface="Arial" charset="0"/>
              </a:rPr>
              <a:t>16 billion</a:t>
            </a:r>
            <a:r>
              <a:rPr lang="en-US" sz="1200" baseline="0" dirty="0">
                <a:solidFill>
                  <a:srgbClr val="002060"/>
                </a:solidFill>
                <a:latin typeface="Arial" charset="0"/>
                <a:ea typeface="Arial" charset="0"/>
              </a:rPr>
              <a:t> (</a:t>
            </a:r>
            <a:r>
              <a:rPr lang="en-US" sz="1200" dirty="0">
                <a:solidFill>
                  <a:srgbClr val="002060"/>
                </a:solidFill>
                <a:latin typeface="Arial" charset="0"/>
                <a:ea typeface="Arial" charset="0"/>
              </a:rPr>
              <a:t>16, 000,000,000) per year. In other words, everyone</a:t>
            </a:r>
            <a:r>
              <a:rPr lang="en-US" sz="1200" baseline="0" dirty="0">
                <a:solidFill>
                  <a:srgbClr val="002060"/>
                </a:solidFill>
                <a:latin typeface="Arial" charset="0"/>
                <a:ea typeface="Arial" charset="0"/>
              </a:rPr>
              <a:t> would need to plant an extra two trees per year in order to just mitigate the amount we are chopping down. </a:t>
            </a:r>
          </a:p>
          <a:p>
            <a:pPr>
              <a:spcBef>
                <a:spcPts val="0"/>
              </a:spcBef>
              <a:buNone/>
            </a:pPr>
            <a:endParaRPr lang="en-US" sz="1200" baseline="0" dirty="0">
              <a:solidFill>
                <a:srgbClr val="002060"/>
              </a:solidFill>
              <a:latin typeface="Arial" charset="0"/>
              <a:ea typeface="Arial" charset="0"/>
            </a:endParaRPr>
          </a:p>
          <a:p>
            <a:pPr>
              <a:spcBef>
                <a:spcPts val="0"/>
              </a:spcBef>
              <a:buNone/>
            </a:pPr>
            <a:r>
              <a:rPr lang="en-US" sz="1200" baseline="0" dirty="0">
                <a:solidFill>
                  <a:srgbClr val="002060"/>
                </a:solidFill>
                <a:latin typeface="Arial" charset="0"/>
                <a:ea typeface="Arial" charset="0"/>
              </a:rPr>
              <a:t>It is also important to note that it can take up to 30 years for a tree to reach full growth so that it can absorb 1 </a:t>
            </a:r>
            <a:r>
              <a:rPr lang="en-US" sz="1200" baseline="0" dirty="0" err="1">
                <a:solidFill>
                  <a:srgbClr val="002060"/>
                </a:solidFill>
                <a:latin typeface="Arial" charset="0"/>
                <a:ea typeface="Arial" charset="0"/>
              </a:rPr>
              <a:t>tonne</a:t>
            </a:r>
            <a:r>
              <a:rPr lang="en-US" sz="1200" baseline="0" dirty="0">
                <a:solidFill>
                  <a:srgbClr val="002060"/>
                </a:solidFill>
                <a:latin typeface="Arial" charset="0"/>
                <a:ea typeface="Arial" charset="0"/>
              </a:rPr>
              <a:t> per year.</a:t>
            </a:r>
            <a:endParaRPr lang="en-US" sz="120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1251557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0"/>
              </a:spcBef>
              <a:buNone/>
            </a:pPr>
            <a:r>
              <a:rPr lang="en-GB" dirty="0"/>
              <a:t>Main photo credit: </a:t>
            </a:r>
            <a:r>
              <a:rPr lang="en-GB" dirty="0" err="1"/>
              <a:t>Eco</a:t>
            </a:r>
            <a:r>
              <a:rPr lang="en-GB" baseline="0" dirty="0" err="1"/>
              <a:t>bricks</a:t>
            </a:r>
            <a:endParaRPr lang="en-GB" dirty="0"/>
          </a:p>
          <a:p>
            <a:pPr>
              <a:spcBef>
                <a:spcPts val="0"/>
              </a:spcBef>
              <a:buNone/>
            </a:pPr>
            <a:r>
              <a:rPr lang="en-GB" dirty="0"/>
              <a:t>Source: http://www.ecobricks.org/bali-ecobricks/</a:t>
            </a:r>
          </a:p>
          <a:p>
            <a:endParaRPr lang="en-GB" dirty="0"/>
          </a:p>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dirty="0"/>
          </a:p>
        </p:txBody>
      </p:sp>
    </p:spTree>
    <p:extLst>
      <p:ext uri="{BB962C8B-B14F-4D97-AF65-F5344CB8AC3E}">
        <p14:creationId xmlns:p14="http://schemas.microsoft.com/office/powerpoint/2010/main" val="48126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Source: One I Got Garbage (YouTube)</a:t>
            </a:r>
          </a:p>
          <a:p>
            <a:pPr>
              <a:spcBef>
                <a:spcPts val="0"/>
              </a:spcBef>
              <a:buNone/>
            </a:pPr>
            <a:r>
              <a:rPr lang="en-US" sz="1200" b="0" i="0" u="none" strike="noStrike" cap="none" baseline="0" dirty="0"/>
              <a:t>https://www.youtube.com/watch?v=LsaGE1A5wl8</a:t>
            </a:r>
          </a:p>
          <a:p>
            <a:pPr>
              <a:spcBef>
                <a:spcPts val="0"/>
              </a:spcBef>
              <a:buNone/>
            </a:pPr>
            <a:r>
              <a:rPr lang="en-US" sz="1200" b="0" i="0" u="none" strike="noStrike" cap="none" baseline="0" dirty="0"/>
              <a:t>http://www.igotgarbage.com</a:t>
            </a:r>
            <a:endParaRPr lang="en-US" sz="1200" b="0" i="0" u="none" strike="noStrike" kern="1200" cap="none" baseline="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263063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800" b="0" i="0" u="none" strike="noStrike" cap="none" baseline="0" dirty="0"/>
              <a:t>Source: Waste Atlas (http://www.atlas.d-waste.com)</a:t>
            </a:r>
          </a:p>
          <a:p>
            <a:pPr>
              <a:spcBef>
                <a:spcPts val="0"/>
              </a:spcBef>
              <a:buNone/>
            </a:pPr>
            <a:endParaRPr lang="en-US" sz="1800" b="0" i="0" u="none" strike="noStrike" cap="none" baseline="0" dirty="0"/>
          </a:p>
          <a:p>
            <a:pPr lvl="0"/>
            <a:r>
              <a:rPr lang="en-US" sz="1800" b="0" i="0" u="none" strike="noStrike" cap="none" baseline="0" dirty="0"/>
              <a:t>Notes: </a:t>
            </a:r>
            <a:r>
              <a:rPr lang="en-GB" sz="1200" u="none" strike="noStrike" kern="1200" dirty="0">
                <a:solidFill>
                  <a:schemeClr val="tx1"/>
                </a:solidFill>
                <a:effectLst/>
                <a:latin typeface="+mn-lt"/>
                <a:ea typeface="+mn-ea"/>
                <a:cs typeface="+mn-cs"/>
              </a:rPr>
              <a:t>The first chart shows the amount of waste generated by the top 20 countries in the world. What surprises you about this list? Can you locate them on a world map? Might the geography of the country have anything to do with waste disposal?</a:t>
            </a:r>
            <a:endParaRPr lang="en-US" sz="1800" u="none" strike="noStrike" dirty="0">
              <a:effectLst/>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244439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a:t>Source: Waste Atlas (http://www.atlas.d-waste.com)</a:t>
            </a:r>
          </a:p>
          <a:p>
            <a:pPr>
              <a:spcBef>
                <a:spcPts val="0"/>
              </a:spcBef>
              <a:buNone/>
            </a:pPr>
            <a:endParaRPr lang="en-US" sz="1800" b="0" i="0" u="none" strike="noStrike" cap="none" baseline="0" dirty="0"/>
          </a:p>
          <a:p>
            <a:pPr lvl="0"/>
            <a:r>
              <a:rPr lang="en-US" sz="1800" b="0" i="0" u="none" strike="noStrike" cap="none" baseline="0" dirty="0"/>
              <a:t>Notes: </a:t>
            </a:r>
            <a:r>
              <a:rPr lang="en-GB" sz="1200" u="none" strike="noStrike" kern="1200" dirty="0">
                <a:solidFill>
                  <a:schemeClr val="tx1"/>
                </a:solidFill>
                <a:effectLst/>
                <a:latin typeface="+mn-lt"/>
                <a:ea typeface="+mn-ea"/>
                <a:cs typeface="+mn-cs"/>
              </a:rPr>
              <a:t>The second chart, looks at the 20 countries which are better at recycling. Which countries appear on both charts? Are there countries which appear on the recycling chart but not on the waste chart?</a:t>
            </a:r>
            <a:endParaRPr lang="en-US" sz="1800" u="none" strike="noStrike" dirty="0">
              <a:effectLst/>
            </a:endParaRP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6347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Waste Atlas (http://www.atlas.d-waste.com)</a:t>
            </a:r>
          </a:p>
          <a:p>
            <a:pPr>
              <a:spcBef>
                <a:spcPts val="0"/>
              </a:spcBef>
              <a:buNone/>
            </a:pPr>
            <a:endParaRPr lang="en-US" sz="1200" b="0" i="0" u="none" strike="noStrike" cap="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Notes: </a:t>
            </a:r>
            <a:r>
              <a:rPr lang="en-GB" sz="1200" u="none" strike="noStrike" kern="1200" dirty="0">
                <a:solidFill>
                  <a:schemeClr val="tx1"/>
                </a:solidFill>
                <a:effectLst/>
                <a:latin typeface="+mn-lt"/>
                <a:ea typeface="+mn-ea"/>
                <a:cs typeface="+mn-cs"/>
              </a:rPr>
              <a:t>The third looks at the top 20 cities in the world which have the highest level so waste generation. Are there any countries here which appear on both the country waste generation and recycling charts? Why might some cities be listed as the ‘worst offenders’ but the country it is in doe not appear on the country waste chart?</a:t>
            </a:r>
            <a:r>
              <a:rPr lang="en-US" sz="1800" u="none" strike="noStrike" kern="1200" baseline="0" dirty="0">
                <a:solidFill>
                  <a:schemeClr val="tx1"/>
                </a:solidFill>
                <a:effectLst/>
                <a:latin typeface="+mn-lt"/>
                <a:ea typeface="+mn-ea"/>
                <a:cs typeface="+mn-cs"/>
              </a:rPr>
              <a:t> </a:t>
            </a:r>
            <a:endParaRPr lang="en-US" sz="12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20</a:t>
            </a:fld>
            <a:endParaRPr lang="en-GB"/>
          </a:p>
        </p:txBody>
      </p:sp>
    </p:spTree>
    <p:extLst>
      <p:ext uri="{BB962C8B-B14F-4D97-AF65-F5344CB8AC3E}">
        <p14:creationId xmlns:p14="http://schemas.microsoft.com/office/powerpoint/2010/main" val="32990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dirty="0"/>
              <a:t>Main photo credit: </a:t>
            </a:r>
            <a:r>
              <a:rPr lang="en-GB" dirty="0" err="1"/>
              <a:t>Eco</a:t>
            </a:r>
            <a:r>
              <a:rPr lang="en-GB" baseline="0" dirty="0" err="1"/>
              <a:t>bricks</a:t>
            </a:r>
            <a:endParaRPr lang="en-GB" dirty="0"/>
          </a:p>
          <a:p>
            <a:pPr>
              <a:spcBef>
                <a:spcPts val="0"/>
              </a:spcBef>
              <a:buNone/>
            </a:pPr>
            <a:r>
              <a:rPr lang="en-GB" dirty="0"/>
              <a:t>Source: http://www.ecobricks.org/bali-ecobricks/</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343310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t-EE" sz="1800" b="0" i="0" u="none" strike="noStrike" cap="none" baseline="0" dirty="0"/>
              <a:t>Photo credit: </a:t>
            </a:r>
            <a:r>
              <a:rPr lang="en-US" sz="1200" b="1" u="sng" kern="1200" dirty="0">
                <a:solidFill>
                  <a:schemeClr val="tx1"/>
                </a:solidFill>
                <a:latin typeface="+mn-lt"/>
                <a:ea typeface="+mn-ea"/>
                <a:cs typeface="+mn-cs"/>
                <a:hlinkClick r:id="rId3"/>
              </a:rPr>
              <a:t>Nick </a:t>
            </a:r>
            <a:r>
              <a:rPr lang="en-US" sz="1200" b="1" u="sng" kern="1200" dirty="0" err="1">
                <a:solidFill>
                  <a:schemeClr val="tx1"/>
                </a:solidFill>
                <a:latin typeface="+mn-lt"/>
                <a:ea typeface="+mn-ea"/>
                <a:cs typeface="+mn-cs"/>
                <a:hlinkClick r:id="rId3"/>
              </a:rPr>
              <a:t>Russill</a:t>
            </a:r>
            <a:r>
              <a:rPr lang="en-US" sz="1200" b="1" u="sng" kern="1200" dirty="0">
                <a:solidFill>
                  <a:schemeClr val="tx1"/>
                </a:solidFill>
                <a:latin typeface="+mn-lt"/>
                <a:ea typeface="+mn-ea"/>
                <a:cs typeface="+mn-cs"/>
                <a:hlinkClick r:id="rId3"/>
              </a:rPr>
              <a:t> via </a:t>
            </a:r>
            <a:r>
              <a:rPr lang="en-US" sz="1200" b="1" u="sng" kern="1200" dirty="0" err="1">
                <a:solidFill>
                  <a:schemeClr val="tx1"/>
                </a:solidFill>
                <a:latin typeface="+mn-lt"/>
                <a:ea typeface="+mn-ea"/>
                <a:cs typeface="+mn-cs"/>
                <a:hlinkClick r:id="rId3"/>
              </a:rPr>
              <a:t>flickr</a:t>
            </a:r>
            <a:endParaRPr lang="en-US" sz="1200" b="1" u="sng" kern="1200" dirty="0">
              <a:solidFill>
                <a:schemeClr val="tx1"/>
              </a:solidFill>
              <a:latin typeface="+mn-lt"/>
              <a:ea typeface="+mn-ea"/>
              <a:cs typeface="+mn-cs"/>
            </a:endParaRPr>
          </a:p>
          <a:p>
            <a:pPr>
              <a:spcBef>
                <a:spcPts val="0"/>
              </a:spcBef>
              <a:buNone/>
            </a:pPr>
            <a:r>
              <a:rPr lang="en-US" sz="1200" b="0" i="0" u="none" strike="noStrike" kern="1200" cap="none" baseline="0" dirty="0">
                <a:solidFill>
                  <a:schemeClr val="tx1"/>
                </a:solidFill>
                <a:latin typeface="+mn-lt"/>
                <a:ea typeface="+mn-ea"/>
                <a:cs typeface="+mn-cs"/>
              </a:rPr>
              <a:t>https://www.treehugger.com/search?q=The+polar+ice+caps+</a:t>
            </a:r>
          </a:p>
          <a:p>
            <a:pPr>
              <a:spcBef>
                <a:spcPts val="0"/>
              </a:spcBef>
              <a:buNone/>
            </a:pPr>
            <a:r>
              <a:rPr lang="en-US" sz="1200" b="0" i="0" u="none" strike="noStrike" kern="1200" cap="none" baseline="0" dirty="0">
                <a:solidFill>
                  <a:schemeClr val="tx1"/>
                </a:solidFill>
                <a:latin typeface="+mn-lt"/>
                <a:ea typeface="+mn-ea"/>
                <a:cs typeface="+mn-cs"/>
              </a:rPr>
              <a:t>Notes: The polar ice caps are meting as the temperature of the Earthrises. This means that there is less ice for animals to live on, and the level of sea is rising. Rise in sea levels mean that delicate ecosystems, such as coral reek are affected, thus affecting marine life. We have also seen an increase in more storms and rain in some parts of the world, and drought in other areas the eco-system shifts.</a:t>
            </a:r>
            <a:endParaRPr lang="en-US" sz="18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65266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cap="none" baseline="0" dirty="0"/>
              <a:t>Photo credit: Save the Children UK (December 2015)</a:t>
            </a:r>
          </a:p>
          <a:p>
            <a:pPr>
              <a:spcBef>
                <a:spcPts val="0"/>
              </a:spcBef>
              <a:buNone/>
            </a:pPr>
            <a:r>
              <a:rPr lang="en-GB" sz="1800" b="0" i="0" u="none" strike="noStrike" cap="none" baseline="0" dirty="0"/>
              <a:t>Source: </a:t>
            </a:r>
            <a:r>
              <a:rPr lang="en-US" sz="1800" b="0" i="0" u="none" strike="noStrike" cap="none" baseline="0" dirty="0"/>
              <a:t>https://www.facebook.com/savethechildrenuk/photos/pb.117476785190.-2207520000.1450268370./10156308884055191/?type=3&amp;theater</a:t>
            </a:r>
            <a:endParaRPr lang="en-GB" sz="1800" b="0" i="0" u="none" strike="noStrike" cap="none" baseline="0" dirty="0"/>
          </a:p>
          <a:p>
            <a:r>
              <a:rPr lang="en-GB" sz="1800" b="0" i="0" u="none" strike="noStrike" cap="none" baseline="0" dirty="0"/>
              <a:t>Notes: </a:t>
            </a:r>
            <a:r>
              <a:rPr lang="en-US" sz="1200" kern="1200" dirty="0">
                <a:solidFill>
                  <a:schemeClr val="tx1"/>
                </a:solidFill>
                <a:latin typeface="+mn-lt"/>
                <a:ea typeface="+mn-ea"/>
                <a:cs typeface="+mn-cs"/>
              </a:rPr>
              <a:t>Ethiopia is facing the worst drought in 50 years. It has ruined harvests, devastated livestock and left families struggling to find food and water. </a:t>
            </a:r>
          </a:p>
          <a:p>
            <a:r>
              <a:rPr lang="en-US" sz="1200" kern="1200" dirty="0">
                <a:solidFill>
                  <a:schemeClr val="tx1"/>
                </a:solidFill>
                <a:latin typeface="+mn-lt"/>
                <a:ea typeface="+mn-ea"/>
                <a:cs typeface="+mn-cs"/>
              </a:rPr>
              <a:t>The Ethiopian government has launched a huge effort to tackle it - we’re doing all we can to help. </a:t>
            </a:r>
          </a:p>
          <a:p>
            <a:r>
              <a:rPr lang="en-US" sz="1200" kern="1200" dirty="0">
                <a:solidFill>
                  <a:schemeClr val="tx1"/>
                </a:solidFill>
                <a:latin typeface="+mn-lt"/>
                <a:ea typeface="+mn-ea"/>
                <a:cs typeface="+mn-cs"/>
              </a:rPr>
              <a:t>Together, we can stop the threat to children’s lives. Act now &gt; </a:t>
            </a:r>
            <a:r>
              <a:rPr lang="en-US" sz="1200" kern="1200" dirty="0">
                <a:solidFill>
                  <a:schemeClr val="tx1"/>
                </a:solidFill>
                <a:latin typeface="+mn-lt"/>
                <a:ea typeface="+mn-ea"/>
                <a:cs typeface="+mn-cs"/>
                <a:hlinkClick r:id="rId3"/>
              </a:rPr>
              <a:t>http://save.tc/VC4OK</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394700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800" b="0" i="0" u="none" strike="noStrike" cap="none" baseline="0" dirty="0"/>
              <a:t>Photo credit: Save the Children UK (August, 2015)</a:t>
            </a:r>
          </a:p>
          <a:p>
            <a:pPr>
              <a:spcBef>
                <a:spcPts val="0"/>
              </a:spcBef>
              <a:buNone/>
            </a:pPr>
            <a:r>
              <a:rPr lang="en-US" sz="1800" b="0" i="0" u="none" strike="noStrike" cap="none" baseline="0" dirty="0"/>
              <a:t>Source: https://www.facebook.com/savethechildrenuk/photos/pb.117476785190.-2207520000.1450268798./10155896450550191/?type=3&amp;theater</a:t>
            </a:r>
          </a:p>
          <a:p>
            <a:r>
              <a:rPr lang="en-US" sz="1200" kern="1200" dirty="0">
                <a:solidFill>
                  <a:schemeClr val="tx1"/>
                </a:solidFill>
                <a:latin typeface="+mn-lt"/>
                <a:ea typeface="+mn-ea"/>
                <a:cs typeface="+mn-cs"/>
              </a:rPr>
              <a:t>Up to 80,000 children in flood-hit Myanmar are in need of essential hygiene and household items after floodwaters left entire communities underwater.</a:t>
            </a:r>
          </a:p>
          <a:p>
            <a:r>
              <a:rPr lang="en-US" sz="1200" kern="1200" dirty="0">
                <a:solidFill>
                  <a:schemeClr val="tx1"/>
                </a:solidFill>
                <a:latin typeface="+mn-lt"/>
                <a:ea typeface="+mn-ea"/>
                <a:cs typeface="+mn-cs"/>
              </a:rPr>
              <a:t>We’re giving out vital hygiene kits including soap and sanitary items to 150 families in Kayin State and working round the clock to assess the extent of the crisis and the needs of children and their families.</a:t>
            </a:r>
            <a:endParaRPr lang="en-US" sz="18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14364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200" b="0" i="0" u="none" strike="noStrike" cap="none" baseline="0" dirty="0"/>
              <a:t>Photo credit: Amy’s Blog</a:t>
            </a:r>
          </a:p>
          <a:p>
            <a:pPr>
              <a:spcBef>
                <a:spcPts val="0"/>
              </a:spcBef>
              <a:buNone/>
            </a:pPr>
            <a:r>
              <a:rPr lang="en-GB" sz="1200" b="0" i="0" u="none" strike="noStrike" cap="none" baseline="0" dirty="0"/>
              <a:t>Source: https://smallstepsproject.wordpress.com/2011/05/07/shoe-distribution-project-la-joya-dump-granada-nicaragua/img_2150/</a:t>
            </a:r>
          </a:p>
          <a:p>
            <a:pPr>
              <a:spcBef>
                <a:spcPts val="0"/>
              </a:spcBef>
              <a:buNone/>
            </a:pPr>
            <a:r>
              <a:rPr lang="en-GB" sz="1200" b="0" i="0" u="none" strike="noStrike" kern="1200" cap="none" baseline="0" dirty="0">
                <a:solidFill>
                  <a:schemeClr val="tx1"/>
                </a:solidFill>
                <a:latin typeface="+mn-lt"/>
                <a:ea typeface="+mn-ea"/>
                <a:cs typeface="+mn-cs"/>
              </a:rPr>
              <a:t>Notes: There are children who live all over the world in rubbish dumps, scavenging for waste that could be recycled and traded to get money for food. For many children, they are desperate to go to school, but because they cannot afford shoes for the long journey, they are unable to.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106141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baseline="0" dirty="0"/>
              <a:t>Photo credit: </a:t>
            </a:r>
            <a:r>
              <a:rPr lang="en-US" sz="1000" kern="1200" dirty="0">
                <a:solidFill>
                  <a:schemeClr val="tx1"/>
                </a:solidFill>
                <a:latin typeface="+mn-lt"/>
                <a:ea typeface="+mn-ea"/>
                <a:cs typeface="+mn-cs"/>
              </a:rPr>
              <a:t>RELAX_GAP/SHUTTERSTOCK, as cited in </a:t>
            </a:r>
            <a:r>
              <a:rPr lang="en-US" sz="1000" b="0" kern="1200" dirty="0">
                <a:solidFill>
                  <a:schemeClr val="tx1"/>
                </a:solidFill>
                <a:latin typeface="+mn-lt"/>
                <a:ea typeface="+mn-ea"/>
                <a:cs typeface="+mn-cs"/>
              </a:rPr>
              <a:t>Science News (2014) ‘Plastic goes missing at sea’ (available online: https://www.sciencenews.org/article/plastic-goes-missing-sea) </a:t>
            </a:r>
          </a:p>
          <a:p>
            <a:pPr>
              <a:spcBef>
                <a:spcPts val="0"/>
              </a:spcBef>
              <a:buNone/>
            </a:pPr>
            <a:r>
              <a:rPr lang="en-GB" sz="1200" b="0" i="0" u="none" strike="noStrike" cap="none" baseline="0" dirty="0"/>
              <a:t>Source: https://www.sciencenews.org/article/plastic-goes-missing-sea</a:t>
            </a:r>
          </a:p>
          <a:p>
            <a:pPr>
              <a:spcBef>
                <a:spcPts val="0"/>
              </a:spcBef>
              <a:buNone/>
            </a:pPr>
            <a:endParaRPr lang="en-GB" sz="1200" b="0" i="0" u="none" strike="noStrike" cap="none" baseline="0" dirty="0"/>
          </a:p>
          <a:p>
            <a:pPr>
              <a:spcBef>
                <a:spcPts val="0"/>
              </a:spcBef>
              <a:buNone/>
            </a:pPr>
            <a:r>
              <a:rPr lang="en-US" sz="1200" b="0" i="0" u="none" strike="noStrike" cap="none" baseline="0" dirty="0"/>
              <a:t>Notes:  Estimates put the amount of plastic entering the world’s oceans in the range of millions of tons. The plastic comes from a variety of sources, including trash floating down rivers or blown off garbage barges, fishing gear lost or abandoned at sea and tiny beads from cosmetics washed into sewers. When plastic reaches the ocean, the sun, waves and wind weaken large pieces, which break down into smaller chunks, </a:t>
            </a:r>
            <a:r>
              <a:rPr lang="en-US" sz="1200" b="0" i="0" u="none" strike="noStrike" cap="none" baseline="0" dirty="0" err="1"/>
              <a:t>Cózar</a:t>
            </a:r>
            <a:r>
              <a:rPr lang="en-US" sz="1200" b="0" i="0" u="none" strike="noStrike" cap="none" baseline="0" dirty="0"/>
              <a:t> says, until most plastic is in tiny fragments floating on the ocean surface.</a:t>
            </a:r>
            <a:endParaRPr lang="en-GB" sz="1200" b="0" i="0" u="none" strike="noStrike" cap="none"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211005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baseline="0" dirty="0"/>
              <a:t>Photo credit: </a:t>
            </a:r>
            <a:r>
              <a:rPr lang="en-US" sz="1000" b="0" kern="1200" dirty="0">
                <a:solidFill>
                  <a:schemeClr val="tx1"/>
                </a:solidFill>
                <a:latin typeface="+mn-lt"/>
                <a:ea typeface="+mn-ea"/>
                <a:cs typeface="+mn-cs"/>
              </a:rPr>
              <a:t>Sonu Mehta/HT Photo</a:t>
            </a:r>
          </a:p>
          <a:p>
            <a:r>
              <a:rPr lang="en-US" sz="1000" b="0" i="0" u="none" strike="noStrike" kern="1200" cap="none" baseline="0" dirty="0">
                <a:solidFill>
                  <a:schemeClr val="tx1"/>
                </a:solidFill>
                <a:latin typeface="+mn-lt"/>
                <a:ea typeface="+mn-ea"/>
                <a:cs typeface="+mn-cs"/>
              </a:rPr>
              <a:t>Source: http://www.hindustantimes.com/delhi/delhi-pollution-plummets-on-dussehra-holiday/story-WYsmC9rouunHu6RiepYlBN.html</a:t>
            </a:r>
            <a:endParaRPr lang="en-GB" sz="1200" b="0" i="0" u="none" strike="noStrike" kern="1200" cap="none" baseline="0" dirty="0">
              <a:solidFill>
                <a:schemeClr val="tx1"/>
              </a:solidFill>
              <a:latin typeface="+mn-lt"/>
              <a:ea typeface="+mn-ea"/>
              <a:cs typeface="+mn-cs"/>
            </a:endParaRPr>
          </a:p>
          <a:p>
            <a:pPr>
              <a:spcBef>
                <a:spcPts val="0"/>
              </a:spcBef>
              <a:buNone/>
            </a:pPr>
            <a:r>
              <a:rPr lang="en-GB" sz="1200" b="0" i="0" u="none" strike="noStrike" kern="1200" cap="none" baseline="0" dirty="0">
                <a:solidFill>
                  <a:schemeClr val="tx1"/>
                </a:solidFill>
                <a:latin typeface="+mn-lt"/>
                <a:ea typeface="+mn-ea"/>
                <a:cs typeface="+mn-cs"/>
              </a:rPr>
              <a:t>Notes: </a:t>
            </a:r>
            <a:r>
              <a:rPr lang="en-GB" sz="1200" b="0" i="0" u="none" strike="noStrike" kern="1200" cap="none" baseline="0" dirty="0" err="1">
                <a:solidFill>
                  <a:schemeClr val="tx1"/>
                </a:solidFill>
                <a:latin typeface="+mn-lt"/>
                <a:ea typeface="+mn-ea"/>
                <a:cs typeface="+mn-cs"/>
              </a:rPr>
              <a:t>Dehli</a:t>
            </a:r>
            <a:r>
              <a:rPr lang="en-GB" sz="1200" b="0" i="0" u="none" strike="noStrike" kern="1200" cap="none" baseline="0" dirty="0">
                <a:solidFill>
                  <a:schemeClr val="tx1"/>
                </a:solidFill>
                <a:latin typeface="+mn-lt"/>
                <a:ea typeface="+mn-ea"/>
                <a:cs typeface="+mn-cs"/>
              </a:rPr>
              <a:t>, India is one of the worst polluted cities in the world. The air pollution is so bad, that sometimes warnings are issue to residents, not to go outside. There are moves to try and reduce it, like car-free days, although these attempts are future a current rates of pollution at 16 times higher than safe air levels.</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284196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2994242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dirty="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8474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223562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32300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310335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111369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dirty="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100554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74"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saGE1A5wl8"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200"/>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a:stretch>
            <a:fillRect/>
          </a:stretch>
        </p:blipFill>
        <p:spPr>
          <a:xfrm>
            <a:off x="0" y="13855"/>
            <a:ext cx="12192000" cy="6858000"/>
          </a:xfrm>
          <a:prstGeom prst="rect">
            <a:avLst/>
          </a:prstGeom>
        </p:spPr>
      </p:pic>
      <p:sp>
        <p:nvSpPr>
          <p:cNvPr id="3" name="Title "/>
          <p:cNvSpPr>
            <a:spLocks noGrp="1"/>
          </p:cNvSpPr>
          <p:nvPr>
            <p:ph type="ctrTitle"/>
          </p:nvPr>
        </p:nvSpPr>
        <p:spPr>
          <a:xfrm>
            <a:off x="648000" y="1895157"/>
            <a:ext cx="6876000" cy="1440000"/>
          </a:xfrm>
          <a:ln>
            <a:noFill/>
          </a:ln>
        </p:spPr>
        <p:txBody>
          <a:bodyPr/>
          <a:lstStyle/>
          <a:p>
            <a:r>
              <a:rPr lang="en-GB" dirty="0"/>
              <a:t>Zero waste</a:t>
            </a:r>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705665" y="3387015"/>
            <a:ext cx="6876000" cy="252000"/>
          </a:xfrm>
        </p:spPr>
        <p:txBody>
          <a:bodyPr/>
          <a:lstStyle/>
          <a:p>
            <a:r>
              <a:rPr lang="en-GB" dirty="0"/>
              <a:t>Tackling climate change through student leadership</a:t>
            </a:r>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57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FF7677-0797-3F07-8FB1-777A7EAC8274}"/>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sp>
        <p:nvSpPr>
          <p:cNvPr id="3" name="Title 1">
            <a:extLst>
              <a:ext uri="{FF2B5EF4-FFF2-40B4-BE49-F238E27FC236}">
                <a16:creationId xmlns:a16="http://schemas.microsoft.com/office/drawing/2014/main" id="{E9C1363F-DF4F-449E-0F0F-6B08837E891B}"/>
              </a:ext>
            </a:extLst>
          </p:cNvPr>
          <p:cNvSpPr txBox="1">
            <a:spLocks/>
          </p:cNvSpPr>
          <p:nvPr/>
        </p:nvSpPr>
        <p:spPr>
          <a:xfrm>
            <a:off x="624000" y="68098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Learning outcomes</a:t>
            </a:r>
            <a:endParaRPr lang="en-GB" dirty="0"/>
          </a:p>
        </p:txBody>
      </p:sp>
      <p:sp>
        <p:nvSpPr>
          <p:cNvPr id="4" name="TextBox 3">
            <a:extLst>
              <a:ext uri="{FF2B5EF4-FFF2-40B4-BE49-F238E27FC236}">
                <a16:creationId xmlns:a16="http://schemas.microsoft.com/office/drawing/2014/main" id="{CE79F3C9-CD84-3F5E-DF00-F591D4B5D1A8}"/>
              </a:ext>
            </a:extLst>
          </p:cNvPr>
          <p:cNvSpPr txBox="1"/>
          <p:nvPr/>
        </p:nvSpPr>
        <p:spPr>
          <a:xfrm>
            <a:off x="1828800" y="1847156"/>
            <a:ext cx="9114503" cy="2472280"/>
          </a:xfrm>
          <a:prstGeom prst="rect">
            <a:avLst/>
          </a:prstGeom>
          <a:noFill/>
        </p:spPr>
        <p:txBody>
          <a:bodyPr wrap="square">
            <a:spAutoFit/>
          </a:bodyPr>
          <a:lstStyle/>
          <a:p>
            <a:pPr marL="342900" marR="0" lvl="0" indent="-342900" algn="l" defTabSz="914400" rtl="0" eaLnBrk="1" fontAlgn="auto" latinLnBrk="0" hangingPunct="1">
              <a:lnSpc>
                <a:spcPct val="133333"/>
              </a:lnSpc>
              <a:spcBef>
                <a:spcPts val="0"/>
              </a:spcBef>
              <a:spcAft>
                <a:spcPts val="1400"/>
              </a:spcAft>
              <a:buClrTx/>
              <a:buSzTx/>
              <a:buFontTx/>
              <a:buNone/>
              <a:tabLst/>
              <a:defRPr/>
            </a:pPr>
            <a:r>
              <a:rPr kumimoji="0" lang="en-GB" sz="2200" i="0" u="sng" strike="noStrike" kern="0" cap="none" spc="0" normalizeH="0" baseline="0" noProof="0" dirty="0">
                <a:ln>
                  <a:noFill/>
                </a:ln>
                <a:solidFill>
                  <a:srgbClr val="002060"/>
                </a:solidFill>
                <a:effectLst/>
                <a:uLnTx/>
                <a:uFillTx/>
                <a:latin typeface="+mj-lt"/>
                <a:cs typeface="Arial"/>
                <a:sym typeface="Arial"/>
              </a:rPr>
              <a:t>Student leadership</a:t>
            </a:r>
            <a:r>
              <a:rPr kumimoji="0" lang="en-GB" sz="2200" i="0" u="none" strike="noStrike" kern="0" cap="none" spc="0" normalizeH="0" baseline="0" noProof="0" dirty="0">
                <a:ln>
                  <a:noFill/>
                </a:ln>
                <a:solidFill>
                  <a:srgbClr val="002060"/>
                </a:solidFill>
                <a:effectLst/>
                <a:uLnTx/>
                <a:uFillTx/>
                <a:latin typeface="+mj-lt"/>
                <a:cs typeface="Arial"/>
                <a:sym typeface="Arial"/>
              </a:rPr>
              <a:t>: the process of which individuals empower others to make change, sometimes as role models, sometimes as catalysts for personal development in others. </a:t>
            </a:r>
            <a:endParaRPr kumimoji="0" lang="en-US" sz="2200" i="0" u="none" strike="noStrike" kern="0" cap="none" spc="0" normalizeH="0" baseline="0" noProof="0" dirty="0">
              <a:ln>
                <a:noFill/>
              </a:ln>
              <a:solidFill>
                <a:srgbClr val="002060"/>
              </a:solidFill>
              <a:effectLst/>
              <a:uLnTx/>
              <a:uFillTx/>
              <a:latin typeface="+mj-lt"/>
              <a:cs typeface="Arial"/>
              <a:sym typeface="Arial"/>
            </a:endParaRPr>
          </a:p>
          <a:p>
            <a:pPr marL="342900" marR="0" lvl="0" indent="-342900" algn="l" defTabSz="914400" rtl="0" eaLnBrk="1" fontAlgn="auto" latinLnBrk="0" hangingPunct="1">
              <a:lnSpc>
                <a:spcPct val="133333"/>
              </a:lnSpc>
              <a:spcBef>
                <a:spcPts val="0"/>
              </a:spcBef>
              <a:spcAft>
                <a:spcPts val="1400"/>
              </a:spcAft>
              <a:buClrTx/>
              <a:buSzTx/>
              <a:buFontTx/>
              <a:buNone/>
              <a:tabLst/>
              <a:defRPr/>
            </a:pPr>
            <a:r>
              <a:rPr kumimoji="0" lang="en-GB" sz="2200" i="0" u="sng" strike="noStrike" kern="0" cap="none" spc="0" normalizeH="0" baseline="0" noProof="0" dirty="0">
                <a:ln>
                  <a:noFill/>
                </a:ln>
                <a:solidFill>
                  <a:srgbClr val="002060"/>
                </a:solidFill>
                <a:effectLst/>
                <a:uLnTx/>
                <a:uFillTx/>
                <a:latin typeface="+mj-lt"/>
                <a:cs typeface="Arial"/>
                <a:sym typeface="Arial"/>
              </a:rPr>
              <a:t>Collaboration:</a:t>
            </a:r>
            <a:r>
              <a:rPr kumimoji="0" lang="en-GB" sz="2200" i="0" u="none" strike="noStrike" kern="0" cap="none" spc="0" normalizeH="0" baseline="0" noProof="0" dirty="0">
                <a:ln>
                  <a:noFill/>
                </a:ln>
                <a:solidFill>
                  <a:srgbClr val="002060"/>
                </a:solidFill>
                <a:effectLst/>
                <a:uLnTx/>
                <a:uFillTx/>
                <a:latin typeface="+mj-lt"/>
                <a:cs typeface="Arial"/>
                <a:sym typeface="Arial"/>
              </a:rPr>
              <a:t> work in teams to design a mini-project to support better waste management in the community</a:t>
            </a:r>
            <a:endParaRPr kumimoji="0" lang="en-US" sz="2200" i="0" u="none" strike="noStrike" kern="0" cap="none" spc="0" normalizeH="0" baseline="0" noProof="0" dirty="0">
              <a:ln>
                <a:noFill/>
              </a:ln>
              <a:solidFill>
                <a:srgbClr val="002060"/>
              </a:solidFill>
              <a:effectLst/>
              <a:uLnTx/>
              <a:uFillTx/>
              <a:latin typeface="+mj-lt"/>
              <a:cs typeface="Arial"/>
              <a:sym typeface="Arial"/>
            </a:endParaRPr>
          </a:p>
        </p:txBody>
      </p:sp>
    </p:spTree>
    <p:extLst>
      <p:ext uri="{BB962C8B-B14F-4D97-AF65-F5344CB8AC3E}">
        <p14:creationId xmlns:p14="http://schemas.microsoft.com/office/powerpoint/2010/main" val="126930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8200"/>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a:stretch>
            <a:fillRect/>
          </a:stretch>
        </p:blipFill>
        <p:spPr>
          <a:xfrm>
            <a:off x="0" y="13855"/>
            <a:ext cx="12192000" cy="6858000"/>
          </a:xfrm>
          <a:prstGeom prst="rect">
            <a:avLst/>
          </a:prstGeom>
        </p:spPr>
      </p:pic>
      <p:sp>
        <p:nvSpPr>
          <p:cNvPr id="3" name="Title "/>
          <p:cNvSpPr>
            <a:spLocks noGrp="1"/>
          </p:cNvSpPr>
          <p:nvPr>
            <p:ph type="ctrTitle"/>
          </p:nvPr>
        </p:nvSpPr>
        <p:spPr>
          <a:xfrm>
            <a:off x="648000" y="1895157"/>
            <a:ext cx="6876000" cy="1440000"/>
          </a:xfrm>
          <a:ln>
            <a:noFill/>
          </a:ln>
        </p:spPr>
        <p:txBody>
          <a:bodyPr/>
          <a:lstStyle/>
          <a:p>
            <a:r>
              <a:rPr lang="en-GB" dirty="0"/>
              <a:t>Zero waste – Data</a:t>
            </a:r>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705665" y="3387015"/>
            <a:ext cx="6876000" cy="252000"/>
          </a:xfrm>
        </p:spPr>
        <p:txBody>
          <a:bodyPr/>
          <a:lstStyle/>
          <a:p>
            <a:endParaRPr lang="en-GB" dirty="0"/>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16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5E3C1-FACE-426F-A5D1-97D0CE9AE321}"/>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pic>
        <p:nvPicPr>
          <p:cNvPr id="3" name="Content Placeholder 6" descr="Screen Shot 2018-08-13 at 14.23.37.png">
            <a:extLst>
              <a:ext uri="{FF2B5EF4-FFF2-40B4-BE49-F238E27FC236}">
                <a16:creationId xmlns:a16="http://schemas.microsoft.com/office/drawing/2014/main" id="{3C44632D-7953-0CEA-FE15-73EAE2F8C6BF}"/>
              </a:ext>
            </a:extLst>
          </p:cNvPr>
          <p:cNvPicPr>
            <a:picLocks noChangeAspect="1"/>
          </p:cNvPicPr>
          <p:nvPr/>
        </p:nvPicPr>
        <p:blipFill rotWithShape="1">
          <a:blip r:embed="rId3"/>
          <a:srcRect b="14642"/>
          <a:stretch/>
        </p:blipFill>
        <p:spPr>
          <a:xfrm>
            <a:off x="1489360" y="1114756"/>
            <a:ext cx="9000000" cy="4628487"/>
          </a:xfrm>
          <a:prstGeom prst="rect">
            <a:avLst/>
          </a:prstGeom>
          <a:noFill/>
        </p:spPr>
      </p:pic>
    </p:spTree>
    <p:extLst>
      <p:ext uri="{BB962C8B-B14F-4D97-AF65-F5344CB8AC3E}">
        <p14:creationId xmlns:p14="http://schemas.microsoft.com/office/powerpoint/2010/main" val="143807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78D1F-81AC-5197-4D3D-CC7B82819134}"/>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pic>
        <p:nvPicPr>
          <p:cNvPr id="3" name="Content Placeholder 4" descr="Screen Shot 2018-08-13 at 14.24.42.png">
            <a:extLst>
              <a:ext uri="{FF2B5EF4-FFF2-40B4-BE49-F238E27FC236}">
                <a16:creationId xmlns:a16="http://schemas.microsoft.com/office/drawing/2014/main" id="{BDA90FDB-E874-A516-2617-5F8A9678E316}"/>
              </a:ext>
            </a:extLst>
          </p:cNvPr>
          <p:cNvPicPr>
            <a:picLocks noChangeAspect="1"/>
          </p:cNvPicPr>
          <p:nvPr/>
        </p:nvPicPr>
        <p:blipFill>
          <a:blip r:embed="rId3"/>
          <a:stretch>
            <a:fillRect/>
          </a:stretch>
        </p:blipFill>
        <p:spPr>
          <a:xfrm>
            <a:off x="1245809" y="1066500"/>
            <a:ext cx="9000000" cy="4725000"/>
          </a:xfrm>
          <a:prstGeom prst="rect">
            <a:avLst/>
          </a:prstGeom>
          <a:noFill/>
        </p:spPr>
      </p:pic>
    </p:spTree>
    <p:extLst>
      <p:ext uri="{BB962C8B-B14F-4D97-AF65-F5344CB8AC3E}">
        <p14:creationId xmlns:p14="http://schemas.microsoft.com/office/powerpoint/2010/main" val="418294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7D600E-F762-5BBA-AEFF-8B8EF13A656D}"/>
              </a:ext>
            </a:extLst>
          </p:cNvPr>
          <p:cNvSpPr>
            <a:spLocks noGrp="1"/>
          </p:cNvSpPr>
          <p:nvPr>
            <p:ph type="sldNum" sz="quarter" idx="12"/>
          </p:nvPr>
        </p:nvSpPr>
        <p:spPr/>
        <p:txBody>
          <a:bodyPr/>
          <a:lstStyle/>
          <a:p>
            <a:fld id="{A36854FA-307F-854E-96D4-DE585DB24BD3}" type="slidenum">
              <a:rPr lang="en-GB" noProof="0" smtClean="0"/>
              <a:t>14</a:t>
            </a:fld>
            <a:endParaRPr lang="en-GB" noProof="0"/>
          </a:p>
        </p:txBody>
      </p:sp>
      <p:pic>
        <p:nvPicPr>
          <p:cNvPr id="3" name="Content Placeholder 5" descr="Screen Shot 2018-08-13 at 14.26.22.png">
            <a:extLst>
              <a:ext uri="{FF2B5EF4-FFF2-40B4-BE49-F238E27FC236}">
                <a16:creationId xmlns:a16="http://schemas.microsoft.com/office/drawing/2014/main" id="{DA54322F-6357-1172-2D37-9F98AD92928D}"/>
              </a:ext>
            </a:extLst>
          </p:cNvPr>
          <p:cNvPicPr>
            <a:picLocks noChangeAspect="1"/>
          </p:cNvPicPr>
          <p:nvPr/>
        </p:nvPicPr>
        <p:blipFill rotWithShape="1">
          <a:blip r:embed="rId3"/>
          <a:srcRect r="1" b="3955"/>
          <a:stretch/>
        </p:blipFill>
        <p:spPr>
          <a:xfrm>
            <a:off x="1596000" y="952430"/>
            <a:ext cx="9000000" cy="4550883"/>
          </a:xfrm>
          <a:prstGeom prst="rect">
            <a:avLst/>
          </a:prstGeom>
          <a:noFill/>
        </p:spPr>
      </p:pic>
    </p:spTree>
    <p:extLst>
      <p:ext uri="{BB962C8B-B14F-4D97-AF65-F5344CB8AC3E}">
        <p14:creationId xmlns:p14="http://schemas.microsoft.com/office/powerpoint/2010/main" val="195209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161DC-F0B4-D95A-5352-5DB8B88A4DC3}"/>
              </a:ext>
            </a:extLst>
          </p:cNvPr>
          <p:cNvSpPr>
            <a:spLocks noGrp="1"/>
          </p:cNvSpPr>
          <p:nvPr>
            <p:ph type="sldNum" sz="quarter" idx="12"/>
          </p:nvPr>
        </p:nvSpPr>
        <p:spPr/>
        <p:txBody>
          <a:bodyPr/>
          <a:lstStyle/>
          <a:p>
            <a:fld id="{A36854FA-307F-854E-96D4-DE585DB24BD3}" type="slidenum">
              <a:rPr lang="en-GB" noProof="0" smtClean="0"/>
              <a:t>15</a:t>
            </a:fld>
            <a:endParaRPr lang="en-GB" noProof="0"/>
          </a:p>
        </p:txBody>
      </p:sp>
      <p:sp>
        <p:nvSpPr>
          <p:cNvPr id="3" name="TextBox 2">
            <a:extLst>
              <a:ext uri="{FF2B5EF4-FFF2-40B4-BE49-F238E27FC236}">
                <a16:creationId xmlns:a16="http://schemas.microsoft.com/office/drawing/2014/main" id="{72179D3B-CDE8-C676-A97B-288FF4321D8B}"/>
              </a:ext>
            </a:extLst>
          </p:cNvPr>
          <p:cNvSpPr txBox="1"/>
          <p:nvPr/>
        </p:nvSpPr>
        <p:spPr>
          <a:xfrm>
            <a:off x="745588" y="538268"/>
            <a:ext cx="7821636" cy="655436"/>
          </a:xfrm>
          <a:prstGeom prst="rect">
            <a:avLst/>
          </a:prstGeom>
          <a:noFill/>
        </p:spPr>
        <p:txBody>
          <a:bodyPr wrap="square">
            <a:spAutoFit/>
          </a:bodyPr>
          <a:lstStyle/>
          <a:p>
            <a:pPr marL="0" marR="0" lvl="0" indent="0" defTabSz="914400" rtl="0" eaLnBrk="1" fontAlgn="auto" latinLnBrk="0" hangingPunct="1">
              <a:lnSpc>
                <a:spcPct val="178571"/>
              </a:lnSpc>
              <a:spcBef>
                <a:spcPts val="0"/>
              </a:spcBef>
              <a:spcAft>
                <a:spcPts val="0"/>
              </a:spcAft>
              <a:buClr>
                <a:srgbClr val="00A4E4"/>
              </a:buClr>
              <a:buSzPct val="25000"/>
              <a:buFont typeface="Arial"/>
              <a:buNone/>
              <a:tabLst/>
              <a:defRPr/>
            </a:pPr>
            <a:r>
              <a:rPr kumimoji="0" lang="en-US" sz="2400" b="1" i="0" u="none" strike="noStrike" kern="0" cap="none" spc="0" normalizeH="0" baseline="0" noProof="0" dirty="0">
                <a:ln>
                  <a:noFill/>
                </a:ln>
                <a:solidFill>
                  <a:srgbClr val="002060"/>
                </a:solidFill>
                <a:effectLst/>
                <a:uLnTx/>
                <a:uFillTx/>
                <a:latin typeface="+mj-lt"/>
                <a:cs typeface="Arial"/>
                <a:sym typeface="Arial"/>
              </a:rPr>
              <a:t>What does a </a:t>
            </a:r>
            <a:r>
              <a:rPr kumimoji="0" lang="en-US" sz="2400" b="1" i="0" u="none" strike="noStrike" kern="0" cap="none" spc="0" normalizeH="0" baseline="0" noProof="0" dirty="0" err="1">
                <a:ln>
                  <a:noFill/>
                </a:ln>
                <a:solidFill>
                  <a:srgbClr val="002060"/>
                </a:solidFill>
                <a:effectLst/>
                <a:uLnTx/>
                <a:uFillTx/>
                <a:latin typeface="+mj-lt"/>
                <a:cs typeface="Arial"/>
                <a:sym typeface="Arial"/>
              </a:rPr>
              <a:t>tonne</a:t>
            </a:r>
            <a:r>
              <a:rPr kumimoji="0" lang="en-US" sz="2400" b="1" i="0" u="none" strike="noStrike" kern="0" cap="none" spc="0" normalizeH="0" baseline="0" noProof="0" dirty="0">
                <a:ln>
                  <a:noFill/>
                </a:ln>
                <a:solidFill>
                  <a:srgbClr val="002060"/>
                </a:solidFill>
                <a:effectLst/>
                <a:uLnTx/>
                <a:uFillTx/>
                <a:latin typeface="+mj-lt"/>
                <a:cs typeface="Arial"/>
                <a:sym typeface="Arial"/>
              </a:rPr>
              <a:t> of carbon (gas) look like?</a:t>
            </a:r>
          </a:p>
        </p:txBody>
      </p:sp>
      <p:sp>
        <p:nvSpPr>
          <p:cNvPr id="4" name="TextBox 3">
            <a:extLst>
              <a:ext uri="{FF2B5EF4-FFF2-40B4-BE49-F238E27FC236}">
                <a16:creationId xmlns:a16="http://schemas.microsoft.com/office/drawing/2014/main" id="{C431E928-B92E-F983-C27C-496326F3C5B1}"/>
              </a:ext>
            </a:extLst>
          </p:cNvPr>
          <p:cNvSpPr txBox="1"/>
          <p:nvPr/>
        </p:nvSpPr>
        <p:spPr>
          <a:xfrm>
            <a:off x="844062" y="1416264"/>
            <a:ext cx="6098344" cy="1200329"/>
          </a:xfrm>
          <a:prstGeom prst="rect">
            <a:avLst/>
          </a:prstGeom>
          <a:noFill/>
        </p:spPr>
        <p:txBody>
          <a:bodyPr wrap="square">
            <a:spAutoFit/>
          </a:bodyPr>
          <a:lstStyle/>
          <a:p>
            <a:r>
              <a:rPr lang="en-GB" kern="0" dirty="0">
                <a:solidFill>
                  <a:srgbClr val="002060"/>
                </a:solidFill>
                <a:ea typeface="Arial" charset="0"/>
                <a:cs typeface="Arial"/>
                <a:sym typeface="Arial"/>
              </a:rPr>
              <a:t>The average global citizen generates </a:t>
            </a:r>
            <a:r>
              <a:rPr lang="en-US" kern="0" dirty="0">
                <a:solidFill>
                  <a:srgbClr val="002060"/>
                </a:solidFill>
                <a:ea typeface="Arial" charset="0"/>
                <a:cs typeface="Arial"/>
                <a:sym typeface="Arial"/>
              </a:rPr>
              <a:t>4.5 </a:t>
            </a:r>
            <a:r>
              <a:rPr lang="en-US" kern="0" dirty="0" err="1">
                <a:solidFill>
                  <a:srgbClr val="002060"/>
                </a:solidFill>
                <a:ea typeface="Arial" charset="0"/>
                <a:cs typeface="Arial"/>
                <a:sym typeface="Arial"/>
              </a:rPr>
              <a:t>tonnes</a:t>
            </a:r>
            <a:r>
              <a:rPr lang="en-US" kern="0" dirty="0">
                <a:solidFill>
                  <a:srgbClr val="002060"/>
                </a:solidFill>
                <a:ea typeface="Arial" charset="0"/>
                <a:cs typeface="Arial"/>
                <a:sym typeface="Arial"/>
              </a:rPr>
              <a:t> per person per year</a:t>
            </a:r>
            <a:r>
              <a:rPr lang="en-US" i="1" kern="0" dirty="0">
                <a:solidFill>
                  <a:srgbClr val="002060"/>
                </a:solidFill>
                <a:ea typeface="Arial" charset="0"/>
                <a:cs typeface="Arial"/>
                <a:sym typeface="Arial"/>
              </a:rPr>
              <a:t>. </a:t>
            </a:r>
          </a:p>
          <a:p>
            <a:endParaRPr lang="en-US" i="1" kern="0" dirty="0">
              <a:solidFill>
                <a:srgbClr val="002060"/>
              </a:solidFill>
              <a:ea typeface="Arial" charset="0"/>
              <a:cs typeface="Arial"/>
              <a:sym typeface="Arial"/>
            </a:endParaRPr>
          </a:p>
          <a:p>
            <a:r>
              <a:rPr lang="en-GB" kern="0" dirty="0">
                <a:solidFill>
                  <a:srgbClr val="002060"/>
                </a:solidFill>
                <a:ea typeface="Arial" charset="0"/>
                <a:cs typeface="Arial"/>
                <a:sym typeface="Arial"/>
              </a:rPr>
              <a:t>A tree absorbs 1 tonne or carbon per year.</a:t>
            </a:r>
          </a:p>
        </p:txBody>
      </p:sp>
      <p:pic>
        <p:nvPicPr>
          <p:cNvPr id="5" name="Picture 4" descr="../../../../../Desktop/carbon-tonne.jpg">
            <a:extLst>
              <a:ext uri="{FF2B5EF4-FFF2-40B4-BE49-F238E27FC236}">
                <a16:creationId xmlns:a16="http://schemas.microsoft.com/office/drawing/2014/main" id="{B9BD3E40-A0B2-33E9-F4B8-CC2724EBDA6D}"/>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745587" y="2839153"/>
            <a:ext cx="4386851" cy="3212304"/>
          </a:xfrm>
          <a:prstGeom prst="rect">
            <a:avLst/>
          </a:prstGeom>
          <a:noFill/>
          <a:ln>
            <a:noFill/>
          </a:ln>
        </p:spPr>
      </p:pic>
      <p:sp>
        <p:nvSpPr>
          <p:cNvPr id="6" name="TextBox 5">
            <a:extLst>
              <a:ext uri="{FF2B5EF4-FFF2-40B4-BE49-F238E27FC236}">
                <a16:creationId xmlns:a16="http://schemas.microsoft.com/office/drawing/2014/main" id="{2677705E-BAAA-42D8-96D5-39202D34D066}"/>
              </a:ext>
            </a:extLst>
          </p:cNvPr>
          <p:cNvSpPr txBox="1"/>
          <p:nvPr/>
        </p:nvSpPr>
        <p:spPr>
          <a:xfrm>
            <a:off x="5348068" y="3152643"/>
            <a:ext cx="6098344" cy="2585323"/>
          </a:xfrm>
          <a:prstGeom prst="rect">
            <a:avLst/>
          </a:prstGeom>
          <a:noFill/>
        </p:spPr>
        <p:txBody>
          <a:bodyPr wrap="square">
            <a:spAutoFit/>
          </a:bodyPr>
          <a:lstStyle/>
          <a:p>
            <a:r>
              <a:rPr lang="en-GB" kern="0" dirty="0">
                <a:solidFill>
                  <a:srgbClr val="002060"/>
                </a:solidFill>
                <a:ea typeface="Arial" charset="0"/>
                <a:cs typeface="Arial"/>
                <a:sym typeface="Arial"/>
              </a:rPr>
              <a:t>That means that there must be at least 4.5 trees per person on Earth in order to neutralise the carbon emissions. </a:t>
            </a:r>
          </a:p>
          <a:p>
            <a:endParaRPr lang="en-GB" kern="0" dirty="0">
              <a:solidFill>
                <a:srgbClr val="002060"/>
              </a:solidFill>
              <a:ea typeface="Arial" charset="0"/>
              <a:cs typeface="Arial"/>
              <a:sym typeface="Arial"/>
            </a:endParaRPr>
          </a:p>
          <a:p>
            <a:r>
              <a:rPr lang="en-GB" kern="0" dirty="0">
                <a:solidFill>
                  <a:srgbClr val="002060"/>
                </a:solidFill>
                <a:ea typeface="Arial" charset="0"/>
                <a:cs typeface="Arial"/>
                <a:sym typeface="Arial"/>
              </a:rPr>
              <a:t>World population currently stands at approximately 7 billion (7,000,000,000)</a:t>
            </a:r>
          </a:p>
          <a:p>
            <a:endParaRPr lang="en-GB" kern="0" dirty="0">
              <a:solidFill>
                <a:srgbClr val="002060"/>
              </a:solidFill>
              <a:ea typeface="Arial" charset="0"/>
              <a:cs typeface="Arial"/>
              <a:sym typeface="Arial"/>
            </a:endParaRPr>
          </a:p>
          <a:p>
            <a:r>
              <a:rPr lang="en-GB" kern="0" dirty="0">
                <a:solidFill>
                  <a:srgbClr val="002060"/>
                </a:solidFill>
                <a:ea typeface="Arial" charset="0"/>
                <a:cs typeface="Arial"/>
                <a:sym typeface="Arial"/>
              </a:rPr>
              <a:t>There are am estimated 3 trillion </a:t>
            </a:r>
          </a:p>
          <a:p>
            <a:r>
              <a:rPr lang="en-GB" kern="0" dirty="0">
                <a:solidFill>
                  <a:srgbClr val="002060"/>
                </a:solidFill>
                <a:ea typeface="Arial" charset="0"/>
                <a:cs typeface="Arial"/>
                <a:sym typeface="Arial"/>
              </a:rPr>
              <a:t>(3,000,000,000,000) trees on the planet. </a:t>
            </a:r>
          </a:p>
        </p:txBody>
      </p:sp>
    </p:spTree>
    <p:extLst>
      <p:ext uri="{BB962C8B-B14F-4D97-AF65-F5344CB8AC3E}">
        <p14:creationId xmlns:p14="http://schemas.microsoft.com/office/powerpoint/2010/main" val="359733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200"/>
        </a:solidFill>
        <a:effectLst/>
      </p:bgPr>
    </p:bg>
    <p:spTree>
      <p:nvGrpSpPr>
        <p:cNvPr id="1" name=""/>
        <p:cNvGrpSpPr/>
        <p:nvPr/>
      </p:nvGrpSpPr>
      <p:grpSpPr>
        <a:xfrm>
          <a:off x="0" y="0"/>
          <a:ext cx="0" cy="0"/>
          <a:chOff x="0" y="0"/>
          <a:chExt cx="0" cy="0"/>
        </a:xfrm>
      </p:grpSpPr>
      <p:sp>
        <p:nvSpPr>
          <p:cNvPr id="3" name="Title "/>
          <p:cNvSpPr>
            <a:spLocks noGrp="1"/>
          </p:cNvSpPr>
          <p:nvPr>
            <p:ph type="ctrTitle"/>
          </p:nvPr>
        </p:nvSpPr>
        <p:spPr>
          <a:xfrm>
            <a:off x="648000" y="1895157"/>
            <a:ext cx="6876000" cy="1440000"/>
          </a:xfrm>
          <a:ln>
            <a:noFill/>
          </a:ln>
        </p:spPr>
        <p:txBody>
          <a:bodyPr/>
          <a:lstStyle/>
          <a:p>
            <a:r>
              <a:rPr lang="en-GB" dirty="0"/>
              <a:t>Zero waste – Case</a:t>
            </a:r>
            <a:br>
              <a:rPr lang="en-GB" dirty="0"/>
            </a:br>
            <a:r>
              <a:rPr lang="en-GB" dirty="0"/>
              <a:t>Studies</a:t>
            </a:r>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200CE5D-BAEA-BE85-5558-EB824E65F0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0922" y="151228"/>
            <a:ext cx="5376333" cy="6555544"/>
          </a:xfrm>
          <a:prstGeom prst="rect">
            <a:avLst/>
          </a:prstGeom>
        </p:spPr>
      </p:pic>
    </p:spTree>
    <p:extLst>
      <p:ext uri="{BB962C8B-B14F-4D97-AF65-F5344CB8AC3E}">
        <p14:creationId xmlns:p14="http://schemas.microsoft.com/office/powerpoint/2010/main" val="179128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D3B58-31A2-6C7B-66AE-5C75C3B37F15}"/>
              </a:ext>
            </a:extLst>
          </p:cNvPr>
          <p:cNvSpPr>
            <a:spLocks noGrp="1"/>
          </p:cNvSpPr>
          <p:nvPr>
            <p:ph type="sldNum" sz="quarter" idx="12"/>
          </p:nvPr>
        </p:nvSpPr>
        <p:spPr/>
        <p:txBody>
          <a:bodyPr/>
          <a:lstStyle/>
          <a:p>
            <a:fld id="{A36854FA-307F-854E-96D4-DE585DB24BD3}" type="slidenum">
              <a:rPr lang="en-GB" noProof="0" smtClean="0"/>
              <a:t>17</a:t>
            </a:fld>
            <a:endParaRPr lang="en-GB" noProof="0"/>
          </a:p>
        </p:txBody>
      </p:sp>
      <p:sp>
        <p:nvSpPr>
          <p:cNvPr id="3" name="Title 1">
            <a:extLst>
              <a:ext uri="{FF2B5EF4-FFF2-40B4-BE49-F238E27FC236}">
                <a16:creationId xmlns:a16="http://schemas.microsoft.com/office/drawing/2014/main" id="{94228C25-7957-6862-49DA-81BFF9797E15}"/>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t>I got garbage</a:t>
            </a:r>
            <a:endParaRPr lang="en-GB" dirty="0"/>
          </a:p>
        </p:txBody>
      </p:sp>
      <p:pic>
        <p:nvPicPr>
          <p:cNvPr id="4" name="Content Placeholder 4">
            <a:hlinkClick r:id="rId3"/>
            <a:extLst>
              <a:ext uri="{FF2B5EF4-FFF2-40B4-BE49-F238E27FC236}">
                <a16:creationId xmlns:a16="http://schemas.microsoft.com/office/drawing/2014/main" id="{9897D003-5C44-6A34-7AB2-1380262B9DB7}"/>
              </a:ext>
            </a:extLst>
          </p:cNvPr>
          <p:cNvPicPr>
            <a:picLocks noChangeAspect="1"/>
          </p:cNvPicPr>
          <p:nvPr/>
        </p:nvPicPr>
        <p:blipFill>
          <a:blip r:embed="rId4"/>
          <a:stretch>
            <a:fillRect/>
          </a:stretch>
        </p:blipFill>
        <p:spPr>
          <a:xfrm>
            <a:off x="2681604" y="1180219"/>
            <a:ext cx="7200000" cy="4841237"/>
          </a:xfrm>
          <a:prstGeom prst="rect">
            <a:avLst/>
          </a:prstGeom>
          <a:noFill/>
        </p:spPr>
      </p:pic>
    </p:spTree>
    <p:extLst>
      <p:ext uri="{BB962C8B-B14F-4D97-AF65-F5344CB8AC3E}">
        <p14:creationId xmlns:p14="http://schemas.microsoft.com/office/powerpoint/2010/main" val="230887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742D36-BFE5-1E09-8271-F2B79B0B4998}"/>
              </a:ext>
            </a:extLst>
          </p:cNvPr>
          <p:cNvSpPr>
            <a:spLocks noGrp="1"/>
          </p:cNvSpPr>
          <p:nvPr>
            <p:ph type="sldNum" sz="quarter" idx="12"/>
          </p:nvPr>
        </p:nvSpPr>
        <p:spPr/>
        <p:txBody>
          <a:bodyPr/>
          <a:lstStyle/>
          <a:p>
            <a:fld id="{A36854FA-307F-854E-96D4-DE585DB24BD3}" type="slidenum">
              <a:rPr lang="en-GB" noProof="0" smtClean="0"/>
              <a:t>18</a:t>
            </a:fld>
            <a:endParaRPr lang="en-GB" noProof="0"/>
          </a:p>
        </p:txBody>
      </p:sp>
      <p:sp>
        <p:nvSpPr>
          <p:cNvPr id="3" name="Title 1">
            <a:extLst>
              <a:ext uri="{FF2B5EF4-FFF2-40B4-BE49-F238E27FC236}">
                <a16:creationId xmlns:a16="http://schemas.microsoft.com/office/drawing/2014/main" id="{E3320728-A299-F982-8D17-A788609D8677}"/>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Recycling and waste data</a:t>
            </a:r>
            <a:endParaRPr lang="en-GB" dirty="0"/>
          </a:p>
        </p:txBody>
      </p:sp>
      <p:pic>
        <p:nvPicPr>
          <p:cNvPr id="4" name="Content Placeholder 4" descr="../../../../../Desktop/Unknown-4">
            <a:extLst>
              <a:ext uri="{FF2B5EF4-FFF2-40B4-BE49-F238E27FC236}">
                <a16:creationId xmlns:a16="http://schemas.microsoft.com/office/drawing/2014/main" id="{363AD324-6BA6-DF28-84B4-BF836F983767}"/>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2340000" y="1702107"/>
            <a:ext cx="9000000" cy="3453785"/>
          </a:xfrm>
          <a:prstGeom prst="rect">
            <a:avLst/>
          </a:prstGeom>
          <a:noFill/>
          <a:ln>
            <a:noFill/>
          </a:ln>
        </p:spPr>
      </p:pic>
    </p:spTree>
    <p:extLst>
      <p:ext uri="{BB962C8B-B14F-4D97-AF65-F5344CB8AC3E}">
        <p14:creationId xmlns:p14="http://schemas.microsoft.com/office/powerpoint/2010/main" val="143501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F157F9-B908-DDF4-3B62-053F19A6907F}"/>
              </a:ext>
            </a:extLst>
          </p:cNvPr>
          <p:cNvSpPr>
            <a:spLocks noGrp="1"/>
          </p:cNvSpPr>
          <p:nvPr>
            <p:ph type="sldNum" sz="quarter" idx="12"/>
          </p:nvPr>
        </p:nvSpPr>
        <p:spPr/>
        <p:txBody>
          <a:bodyPr/>
          <a:lstStyle/>
          <a:p>
            <a:fld id="{A36854FA-307F-854E-96D4-DE585DB24BD3}" type="slidenum">
              <a:rPr lang="en-GB" noProof="0" smtClean="0"/>
              <a:t>19</a:t>
            </a:fld>
            <a:endParaRPr lang="en-GB" noProof="0"/>
          </a:p>
        </p:txBody>
      </p:sp>
      <p:sp>
        <p:nvSpPr>
          <p:cNvPr id="3" name="Title 1">
            <a:extLst>
              <a:ext uri="{FF2B5EF4-FFF2-40B4-BE49-F238E27FC236}">
                <a16:creationId xmlns:a16="http://schemas.microsoft.com/office/drawing/2014/main" id="{EDBF75FF-FA6E-9DFB-320E-82D8C264C853}"/>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Recycling and waste data</a:t>
            </a:r>
            <a:endParaRPr lang="en-GB" dirty="0"/>
          </a:p>
        </p:txBody>
      </p:sp>
      <p:pic>
        <p:nvPicPr>
          <p:cNvPr id="4" name="Content Placeholder 6" descr="../../../../../Desktop/Unknown-3">
            <a:extLst>
              <a:ext uri="{FF2B5EF4-FFF2-40B4-BE49-F238E27FC236}">
                <a16:creationId xmlns:a16="http://schemas.microsoft.com/office/drawing/2014/main" id="{54191DE5-9C92-A3B1-37E5-CFA38B92A34F}"/>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1620000" y="1609394"/>
            <a:ext cx="9000000" cy="3389974"/>
          </a:xfrm>
          <a:prstGeom prst="rect">
            <a:avLst/>
          </a:prstGeom>
          <a:noFill/>
          <a:ln>
            <a:noFill/>
          </a:ln>
        </p:spPr>
      </p:pic>
    </p:spTree>
    <p:extLst>
      <p:ext uri="{BB962C8B-B14F-4D97-AF65-F5344CB8AC3E}">
        <p14:creationId xmlns:p14="http://schemas.microsoft.com/office/powerpoint/2010/main" val="271501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FC91-5444-E3A9-2243-F77128581718}"/>
              </a:ext>
            </a:extLst>
          </p:cNvPr>
          <p:cNvSpPr>
            <a:spLocks noGrp="1"/>
          </p:cNvSpPr>
          <p:nvPr>
            <p:ph type="sldNum" sz="quarter" idx="12"/>
          </p:nvPr>
        </p:nvSpPr>
        <p:spPr/>
        <p:txBody>
          <a:bodyPr/>
          <a:lstStyle/>
          <a:p>
            <a:fld id="{A36854FA-307F-854E-96D4-DE585DB24BD3}" type="slidenum">
              <a:rPr lang="en-GB" noProof="0" smtClean="0"/>
              <a:t>2</a:t>
            </a:fld>
            <a:endParaRPr lang="en-GB" noProof="0"/>
          </a:p>
        </p:txBody>
      </p:sp>
      <p:sp>
        <p:nvSpPr>
          <p:cNvPr id="3" name="TextBox 2">
            <a:extLst>
              <a:ext uri="{FF2B5EF4-FFF2-40B4-BE49-F238E27FC236}">
                <a16:creationId xmlns:a16="http://schemas.microsoft.com/office/drawing/2014/main" id="{999DE555-60AF-B6CC-A49C-056017429F97}"/>
              </a:ext>
            </a:extLst>
          </p:cNvPr>
          <p:cNvSpPr txBox="1"/>
          <p:nvPr/>
        </p:nvSpPr>
        <p:spPr>
          <a:xfrm>
            <a:off x="143797" y="2090172"/>
            <a:ext cx="6098458" cy="2123658"/>
          </a:xfrm>
          <a:prstGeom prst="rect">
            <a:avLst/>
          </a:prstGeom>
          <a:noFill/>
        </p:spPr>
        <p:txBody>
          <a:bodyPr wrap="square">
            <a:spAutoFit/>
          </a:bodyPr>
          <a:lstStyle/>
          <a:p>
            <a:pPr lvl="2"/>
            <a:r>
              <a:rPr lang="en-GB" sz="2200" kern="0" dirty="0">
                <a:solidFill>
                  <a:srgbClr val="002060"/>
                </a:solidFill>
              </a:rPr>
              <a:t>These slides have been produced to support the </a:t>
            </a:r>
            <a:r>
              <a:rPr lang="en-GB" sz="2200" b="1" kern="0" dirty="0">
                <a:solidFill>
                  <a:srgbClr val="002060"/>
                </a:solidFill>
              </a:rPr>
              <a:t>Zero Waste </a:t>
            </a:r>
            <a:r>
              <a:rPr lang="en-GB" sz="2200" kern="0" dirty="0">
                <a:solidFill>
                  <a:srgbClr val="002060"/>
                </a:solidFill>
              </a:rPr>
              <a:t>learning unit. They can only be used with the main resource, which includes full instructions on how to use them with your class and a partner school.</a:t>
            </a:r>
            <a:endParaRPr lang="en-US" sz="2200" dirty="0">
              <a:solidFill>
                <a:srgbClr val="002060"/>
              </a:solidFill>
            </a:endParaRPr>
          </a:p>
        </p:txBody>
      </p:sp>
      <p:pic>
        <p:nvPicPr>
          <p:cNvPr id="4" name="Content Placeholder 9">
            <a:extLst>
              <a:ext uri="{FF2B5EF4-FFF2-40B4-BE49-F238E27FC236}">
                <a16:creationId xmlns:a16="http://schemas.microsoft.com/office/drawing/2014/main" id="{FA56988C-FE67-944B-7952-FC73CCD46E0C}"/>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a:off x="6802456" y="1008175"/>
            <a:ext cx="4285543" cy="5471651"/>
          </a:xfrm>
          <a:prstGeom prst="rect">
            <a:avLst/>
          </a:prstGeom>
          <a:noFill/>
        </p:spPr>
      </p:pic>
    </p:spTree>
    <p:extLst>
      <p:ext uri="{BB962C8B-B14F-4D97-AF65-F5344CB8AC3E}">
        <p14:creationId xmlns:p14="http://schemas.microsoft.com/office/powerpoint/2010/main" val="272128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CCE0E4-F646-8544-5152-DBA5BA3BAE60}"/>
              </a:ext>
            </a:extLst>
          </p:cNvPr>
          <p:cNvSpPr>
            <a:spLocks noGrp="1"/>
          </p:cNvSpPr>
          <p:nvPr>
            <p:ph type="sldNum" sz="quarter" idx="12"/>
          </p:nvPr>
        </p:nvSpPr>
        <p:spPr/>
        <p:txBody>
          <a:bodyPr/>
          <a:lstStyle/>
          <a:p>
            <a:fld id="{A36854FA-307F-854E-96D4-DE585DB24BD3}" type="slidenum">
              <a:rPr lang="en-GB" noProof="0" smtClean="0"/>
              <a:t>20</a:t>
            </a:fld>
            <a:endParaRPr lang="en-GB" noProof="0"/>
          </a:p>
        </p:txBody>
      </p:sp>
      <p:sp>
        <p:nvSpPr>
          <p:cNvPr id="3" name="Title 1">
            <a:extLst>
              <a:ext uri="{FF2B5EF4-FFF2-40B4-BE49-F238E27FC236}">
                <a16:creationId xmlns:a16="http://schemas.microsoft.com/office/drawing/2014/main" id="{E5FA6E4C-4BFB-7460-E9F4-7319DEA7F37A}"/>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Recycling and waste data</a:t>
            </a:r>
            <a:endParaRPr lang="en-GB" dirty="0"/>
          </a:p>
        </p:txBody>
      </p:sp>
      <p:pic>
        <p:nvPicPr>
          <p:cNvPr id="4" name="Content Placeholder 7" descr="../../../../../Desktop/Unknown-5">
            <a:extLst>
              <a:ext uri="{FF2B5EF4-FFF2-40B4-BE49-F238E27FC236}">
                <a16:creationId xmlns:a16="http://schemas.microsoft.com/office/drawing/2014/main" id="{4B191E12-C1AA-98EC-F96C-9FCE85655641}"/>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1975054" y="1849671"/>
            <a:ext cx="9000000" cy="3158658"/>
          </a:xfrm>
          <a:prstGeom prst="rect">
            <a:avLst/>
          </a:prstGeom>
          <a:noFill/>
          <a:ln>
            <a:noFill/>
          </a:ln>
        </p:spPr>
      </p:pic>
    </p:spTree>
    <p:extLst>
      <p:ext uri="{BB962C8B-B14F-4D97-AF65-F5344CB8AC3E}">
        <p14:creationId xmlns:p14="http://schemas.microsoft.com/office/powerpoint/2010/main" val="22867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F4043-9CBE-268C-9B8E-7F1D64A41844}"/>
              </a:ext>
            </a:extLst>
          </p:cNvPr>
          <p:cNvSpPr>
            <a:spLocks noGrp="1"/>
          </p:cNvSpPr>
          <p:nvPr>
            <p:ph type="sldNum" sz="quarter" idx="12"/>
          </p:nvPr>
        </p:nvSpPr>
        <p:spPr/>
        <p:txBody>
          <a:bodyPr/>
          <a:lstStyle/>
          <a:p>
            <a:fld id="{A36854FA-307F-854E-96D4-DE585DB24BD3}" type="slidenum">
              <a:rPr lang="en-GB" noProof="0" smtClean="0"/>
              <a:t>3</a:t>
            </a:fld>
            <a:endParaRPr lang="en-GB" noProof="0"/>
          </a:p>
        </p:txBody>
      </p:sp>
      <p:graphicFrame>
        <p:nvGraphicFramePr>
          <p:cNvPr id="3" name="Picture Placeholder 5">
            <a:extLst>
              <a:ext uri="{FF2B5EF4-FFF2-40B4-BE49-F238E27FC236}">
                <a16:creationId xmlns:a16="http://schemas.microsoft.com/office/drawing/2014/main" id="{5164BF6B-F11B-E698-F750-2AB8A2811657}"/>
              </a:ext>
            </a:extLst>
          </p:cNvPr>
          <p:cNvGraphicFramePr>
            <a:graphicFrameLocks/>
          </p:cNvGraphicFramePr>
          <p:nvPr>
            <p:extLst>
              <p:ext uri="{D42A27DB-BD31-4B8C-83A1-F6EECF244321}">
                <p14:modId xmlns:p14="http://schemas.microsoft.com/office/powerpoint/2010/main" val="2232678965"/>
              </p:ext>
            </p:extLst>
          </p:nvPr>
        </p:nvGraphicFramePr>
        <p:xfrm>
          <a:off x="6266952" y="1042432"/>
          <a:ext cx="5719471" cy="47731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1EFE5A4-5D4B-927E-4301-AEE10E812E17}"/>
              </a:ext>
            </a:extLst>
          </p:cNvPr>
          <p:cNvSpPr txBox="1"/>
          <p:nvPr/>
        </p:nvSpPr>
        <p:spPr>
          <a:xfrm>
            <a:off x="217538" y="1983949"/>
            <a:ext cx="6098458" cy="2492990"/>
          </a:xfrm>
          <a:prstGeom prst="rect">
            <a:avLst/>
          </a:prstGeom>
          <a:noFill/>
        </p:spPr>
        <p:txBody>
          <a:bodyPr wrap="square">
            <a:spAutoFit/>
          </a:bodyPr>
          <a:lstStyle/>
          <a:p>
            <a:r>
              <a:rPr kumimoji="0" lang="en-GB" sz="2200" b="0" u="none" strike="noStrike" kern="0" cap="none" spc="0" normalizeH="0" baseline="0" noProof="0" dirty="0">
                <a:ln>
                  <a:noFill/>
                </a:ln>
                <a:solidFill>
                  <a:srgbClr val="002060"/>
                </a:solidFill>
                <a:effectLst/>
                <a:uLnTx/>
                <a:uFillTx/>
                <a:cs typeface="Arial"/>
                <a:sym typeface="Arial"/>
              </a:rPr>
              <a:t>Dramatic increase in population has led to greater production of food, transport and manufacturing, and therefore waste</a:t>
            </a:r>
            <a:r>
              <a:rPr kumimoji="0" lang="en-GB" sz="1800" b="0" u="none" strike="noStrike" kern="0" cap="none" spc="0" normalizeH="0" baseline="0" noProof="0" dirty="0">
                <a:ln>
                  <a:noFill/>
                </a:ln>
                <a:solidFill>
                  <a:srgbClr val="002060"/>
                </a:solidFill>
                <a:effectLst/>
                <a:uLnTx/>
                <a:uFillTx/>
                <a:cs typeface="Arial"/>
                <a:sym typeface="Arial"/>
              </a:rPr>
              <a:t>, both physical (such as plastic bottles) and carbon emissions (such as exhaust fumes) to the point where the average world citizen produces 4.2 tonnes of carbon per year; an average tree absorbs only 1 tonne of carbon per year</a:t>
            </a:r>
            <a:endParaRPr lang="en-GB" dirty="0"/>
          </a:p>
        </p:txBody>
      </p:sp>
    </p:spTree>
    <p:extLst>
      <p:ext uri="{BB962C8B-B14F-4D97-AF65-F5344CB8AC3E}">
        <p14:creationId xmlns:p14="http://schemas.microsoft.com/office/powerpoint/2010/main" val="302187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1EC0EB-9B46-2844-E019-3FA7A06128A2}"/>
              </a:ext>
            </a:extLst>
          </p:cNvPr>
          <p:cNvSpPr>
            <a:spLocks noGrp="1"/>
          </p:cNvSpPr>
          <p:nvPr>
            <p:ph type="sldNum" sz="quarter" idx="12"/>
          </p:nvPr>
        </p:nvSpPr>
        <p:spPr/>
        <p:txBody>
          <a:bodyPr/>
          <a:lstStyle/>
          <a:p>
            <a:fld id="{A36854FA-307F-854E-96D4-DE585DB24BD3}" type="slidenum">
              <a:rPr lang="en-GB" noProof="0" smtClean="0"/>
              <a:t>4</a:t>
            </a:fld>
            <a:endParaRPr lang="en-GB" noProof="0"/>
          </a:p>
        </p:txBody>
      </p:sp>
      <p:sp>
        <p:nvSpPr>
          <p:cNvPr id="3" name="Title 1">
            <a:extLst>
              <a:ext uri="{FF2B5EF4-FFF2-40B4-BE49-F238E27FC236}">
                <a16:creationId xmlns:a16="http://schemas.microsoft.com/office/drawing/2014/main" id="{2424C976-6E06-B5A4-4975-A1D39244BD3E}"/>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rPr>
              <a:t>Ice caps and Artic ice are melting</a:t>
            </a:r>
            <a:endParaRPr lang="en-GB" sz="3200" dirty="0"/>
          </a:p>
        </p:txBody>
      </p:sp>
      <p:pic>
        <p:nvPicPr>
          <p:cNvPr id="4" name="Content Placeholder 4">
            <a:extLst>
              <a:ext uri="{FF2B5EF4-FFF2-40B4-BE49-F238E27FC236}">
                <a16:creationId xmlns:a16="http://schemas.microsoft.com/office/drawing/2014/main" id="{E1F66187-8D35-A536-F9CA-0B6F5FEC0F5D}"/>
              </a:ext>
            </a:extLst>
          </p:cNvPr>
          <p:cNvPicPr>
            <a:picLocks noChangeAspect="1"/>
          </p:cNvPicPr>
          <p:nvPr/>
        </p:nvPicPr>
        <p:blipFill rotWithShape="1">
          <a:blip r:embed="rId3">
            <a:extLst>
              <a:ext uri="{28A0092B-C50C-407E-A947-70E740481C1C}">
                <a14:useLocalDpi xmlns:a14="http://schemas.microsoft.com/office/drawing/2010/main"/>
              </a:ext>
            </a:extLst>
          </a:blip>
          <a:srcRect t="16514"/>
          <a:stretch/>
        </p:blipFill>
        <p:spPr>
          <a:xfrm>
            <a:off x="1875019" y="1045277"/>
            <a:ext cx="9000000" cy="4977876"/>
          </a:xfrm>
          <a:prstGeom prst="rect">
            <a:avLst/>
          </a:prstGeom>
          <a:noFill/>
        </p:spPr>
      </p:pic>
    </p:spTree>
    <p:extLst>
      <p:ext uri="{BB962C8B-B14F-4D97-AF65-F5344CB8AC3E}">
        <p14:creationId xmlns:p14="http://schemas.microsoft.com/office/powerpoint/2010/main" val="268713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F2143-854C-385D-50FC-31FDE0C88704}"/>
              </a:ext>
            </a:extLst>
          </p:cNvPr>
          <p:cNvSpPr>
            <a:spLocks noGrp="1"/>
          </p:cNvSpPr>
          <p:nvPr>
            <p:ph type="sldNum" sz="quarter" idx="12"/>
          </p:nvPr>
        </p:nvSpPr>
        <p:spPr/>
        <p:txBody>
          <a:bodyPr/>
          <a:lstStyle/>
          <a:p>
            <a:fld id="{A36854FA-307F-854E-96D4-DE585DB24BD3}" type="slidenum">
              <a:rPr lang="en-GB" noProof="0" smtClean="0"/>
              <a:t>5</a:t>
            </a:fld>
            <a:endParaRPr lang="en-GB" noProof="0"/>
          </a:p>
        </p:txBody>
      </p:sp>
      <p:sp>
        <p:nvSpPr>
          <p:cNvPr id="3" name="Title 1">
            <a:extLst>
              <a:ext uri="{FF2B5EF4-FFF2-40B4-BE49-F238E27FC236}">
                <a16:creationId xmlns:a16="http://schemas.microsoft.com/office/drawing/2014/main" id="{2AA38F90-CF7C-69EA-43CC-E0B34A9918B1}"/>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rPr>
              <a:t>The worst drought in Ethiopia in 50 years</a:t>
            </a:r>
            <a:endParaRPr lang="en-GB" sz="3200" dirty="0"/>
          </a:p>
        </p:txBody>
      </p:sp>
      <p:pic>
        <p:nvPicPr>
          <p:cNvPr id="4" name="Content Placeholder 5" descr="Save the Children drought.jpg">
            <a:extLst>
              <a:ext uri="{FF2B5EF4-FFF2-40B4-BE49-F238E27FC236}">
                <a16:creationId xmlns:a16="http://schemas.microsoft.com/office/drawing/2014/main" id="{953D3C35-9363-8DCD-33BD-AFDAB5AF31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0000" y="1078141"/>
            <a:ext cx="9000000" cy="4967190"/>
          </a:xfrm>
          <a:prstGeom prst="rect">
            <a:avLst/>
          </a:prstGeom>
          <a:noFill/>
        </p:spPr>
      </p:pic>
    </p:spTree>
    <p:extLst>
      <p:ext uri="{BB962C8B-B14F-4D97-AF65-F5344CB8AC3E}">
        <p14:creationId xmlns:p14="http://schemas.microsoft.com/office/powerpoint/2010/main" val="112178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D04A7-4183-72EF-937D-E678F4B3E0D9}"/>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sp>
        <p:nvSpPr>
          <p:cNvPr id="3" name="Title 1">
            <a:extLst>
              <a:ext uri="{FF2B5EF4-FFF2-40B4-BE49-F238E27FC236}">
                <a16:creationId xmlns:a16="http://schemas.microsoft.com/office/drawing/2014/main" id="{F0725FCC-DD8C-6B65-5DB0-CDD3B0986F3D}"/>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t>Floods in Myanmar</a:t>
            </a:r>
            <a:endParaRPr lang="en-GB" sz="3200" dirty="0"/>
          </a:p>
        </p:txBody>
      </p:sp>
      <p:pic>
        <p:nvPicPr>
          <p:cNvPr id="4" name="Picture 3" descr="Save the Children flooding.jpg">
            <a:extLst>
              <a:ext uri="{FF2B5EF4-FFF2-40B4-BE49-F238E27FC236}">
                <a16:creationId xmlns:a16="http://schemas.microsoft.com/office/drawing/2014/main" id="{716C22F6-B87B-35A3-F270-E07691E42C40}"/>
              </a:ext>
            </a:extLst>
          </p:cNvPr>
          <p:cNvPicPr>
            <a:picLocks noChangeAspect="1"/>
          </p:cNvPicPr>
          <p:nvPr/>
        </p:nvPicPr>
        <p:blipFill rotWithShape="1">
          <a:blip r:embed="rId3">
            <a:extLst>
              <a:ext uri="{28A0092B-C50C-407E-A947-70E740481C1C}">
                <a14:useLocalDpi xmlns:a14="http://schemas.microsoft.com/office/drawing/2010/main"/>
              </a:ext>
            </a:extLst>
          </a:blip>
          <a:srcRect t="8908" b="7920"/>
          <a:stretch/>
        </p:blipFill>
        <p:spPr>
          <a:xfrm>
            <a:off x="2052000" y="1040677"/>
            <a:ext cx="9000000" cy="4977876"/>
          </a:xfrm>
          <a:prstGeom prst="rect">
            <a:avLst/>
          </a:prstGeom>
          <a:noFill/>
        </p:spPr>
      </p:pic>
    </p:spTree>
    <p:extLst>
      <p:ext uri="{BB962C8B-B14F-4D97-AF65-F5344CB8AC3E}">
        <p14:creationId xmlns:p14="http://schemas.microsoft.com/office/powerpoint/2010/main" val="296186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9254C-AE3F-758E-03D0-F87D84AC3FF1}"/>
              </a:ext>
            </a:extLst>
          </p:cNvPr>
          <p:cNvSpPr>
            <a:spLocks noGrp="1"/>
          </p:cNvSpPr>
          <p:nvPr>
            <p:ph type="sldNum" sz="quarter" idx="12"/>
          </p:nvPr>
        </p:nvSpPr>
        <p:spPr/>
        <p:txBody>
          <a:bodyPr/>
          <a:lstStyle/>
          <a:p>
            <a:fld id="{A36854FA-307F-854E-96D4-DE585DB24BD3}" type="slidenum">
              <a:rPr lang="en-GB" noProof="0" smtClean="0"/>
              <a:t>7</a:t>
            </a:fld>
            <a:endParaRPr lang="en-GB" noProof="0"/>
          </a:p>
        </p:txBody>
      </p:sp>
      <p:sp>
        <p:nvSpPr>
          <p:cNvPr id="3" name="Title 1">
            <a:extLst>
              <a:ext uri="{FF2B5EF4-FFF2-40B4-BE49-F238E27FC236}">
                <a16:creationId xmlns:a16="http://schemas.microsoft.com/office/drawing/2014/main" id="{23AA2777-C40D-D0B2-1F1E-7A056CAF4FA4}"/>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Children living and surviving on landfill sites</a:t>
            </a:r>
            <a:endParaRPr lang="en-GB" sz="3200" dirty="0"/>
          </a:p>
        </p:txBody>
      </p:sp>
      <p:pic>
        <p:nvPicPr>
          <p:cNvPr id="4" name="Content Placeholder 4">
            <a:extLst>
              <a:ext uri="{FF2B5EF4-FFF2-40B4-BE49-F238E27FC236}">
                <a16:creationId xmlns:a16="http://schemas.microsoft.com/office/drawing/2014/main" id="{A221EA0B-1202-4D5B-E374-6F7713975F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43073" y="1147148"/>
            <a:ext cx="9000000" cy="4811200"/>
          </a:xfrm>
          <a:prstGeom prst="rect">
            <a:avLst/>
          </a:prstGeom>
        </p:spPr>
      </p:pic>
    </p:spTree>
    <p:extLst>
      <p:ext uri="{BB962C8B-B14F-4D97-AF65-F5344CB8AC3E}">
        <p14:creationId xmlns:p14="http://schemas.microsoft.com/office/powerpoint/2010/main" val="80141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ECAA8-04D2-F3DB-FF87-36F1F3647CEF}"/>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sp>
        <p:nvSpPr>
          <p:cNvPr id="3" name="Title 1">
            <a:extLst>
              <a:ext uri="{FF2B5EF4-FFF2-40B4-BE49-F238E27FC236}">
                <a16:creationId xmlns:a16="http://schemas.microsoft.com/office/drawing/2014/main" id="{67F41D63-7AFF-0478-D072-07AC97BF24E9}"/>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solidFill>
                  <a:srgbClr val="002060"/>
                </a:solidFill>
                <a:latin typeface="+mj-lt"/>
                <a:cs typeface="Arial"/>
                <a:sym typeface="Arial"/>
              </a:rPr>
              <a:t>Plastic wash up on beaches and pollute seas</a:t>
            </a:r>
            <a:endParaRPr lang="en-GB" sz="3200" dirty="0"/>
          </a:p>
        </p:txBody>
      </p:sp>
      <p:pic>
        <p:nvPicPr>
          <p:cNvPr id="4" name="Picture 3">
            <a:extLst>
              <a:ext uri="{FF2B5EF4-FFF2-40B4-BE49-F238E27FC236}">
                <a16:creationId xmlns:a16="http://schemas.microsoft.com/office/drawing/2014/main" id="{D059EB36-5EE7-5189-35D3-B5C9B031B8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4719" y="981116"/>
            <a:ext cx="9000000" cy="5058698"/>
          </a:xfrm>
          <a:prstGeom prst="rect">
            <a:avLst/>
          </a:prstGeom>
        </p:spPr>
      </p:pic>
    </p:spTree>
    <p:extLst>
      <p:ext uri="{BB962C8B-B14F-4D97-AF65-F5344CB8AC3E}">
        <p14:creationId xmlns:p14="http://schemas.microsoft.com/office/powerpoint/2010/main" val="175273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6BD935-2A6E-9AE4-602E-A43F4A03B721}"/>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sp>
        <p:nvSpPr>
          <p:cNvPr id="3" name="Title 1">
            <a:extLst>
              <a:ext uri="{FF2B5EF4-FFF2-40B4-BE49-F238E27FC236}">
                <a16:creationId xmlns:a16="http://schemas.microsoft.com/office/drawing/2014/main" id="{09730D56-D83E-5404-5F7B-59C1DE158739}"/>
              </a:ext>
            </a:extLst>
          </p:cNvPr>
          <p:cNvSpPr txBox="1">
            <a:spLocks/>
          </p:cNvSpPr>
          <p:nvPr/>
        </p:nvSpPr>
        <p:spPr>
          <a:xfrm>
            <a:off x="648000" y="504000"/>
            <a:ext cx="10944000" cy="792000"/>
          </a:xfrm>
          <a:prstGeom prst="rect">
            <a:avLst/>
          </a:prstGeom>
        </p:spPr>
        <p:txBody>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3200" b="1" kern="0"/>
              <a:t>Air pollution in Dehli</a:t>
            </a:r>
            <a:endParaRPr lang="en-GB" sz="3200" dirty="0"/>
          </a:p>
        </p:txBody>
      </p:sp>
      <p:pic>
        <p:nvPicPr>
          <p:cNvPr id="4" name="Content Placeholder 4">
            <a:extLst>
              <a:ext uri="{FF2B5EF4-FFF2-40B4-BE49-F238E27FC236}">
                <a16:creationId xmlns:a16="http://schemas.microsoft.com/office/drawing/2014/main" id="{CF7265D8-EA41-FD3E-B6F0-2A3AA5A59D87}"/>
              </a:ext>
            </a:extLst>
          </p:cNvPr>
          <p:cNvPicPr>
            <a:picLocks noChangeAspect="1"/>
          </p:cNvPicPr>
          <p:nvPr/>
        </p:nvPicPr>
        <p:blipFill rotWithShape="1">
          <a:blip r:embed="rId3">
            <a:extLst>
              <a:ext uri="{28A0092B-C50C-407E-A947-70E740481C1C}">
                <a14:useLocalDpi xmlns:a14="http://schemas.microsoft.com/office/drawing/2010/main"/>
              </a:ext>
            </a:extLst>
          </a:blip>
          <a:srcRect t="2107"/>
          <a:stretch/>
        </p:blipFill>
        <p:spPr>
          <a:xfrm>
            <a:off x="1876395" y="1061886"/>
            <a:ext cx="9000000" cy="4772867"/>
          </a:xfrm>
          <a:prstGeom prst="rect">
            <a:avLst/>
          </a:prstGeom>
          <a:noFill/>
        </p:spPr>
      </p:pic>
    </p:spTree>
    <p:extLst>
      <p:ext uri="{BB962C8B-B14F-4D97-AF65-F5344CB8AC3E}">
        <p14:creationId xmlns:p14="http://schemas.microsoft.com/office/powerpoint/2010/main" val="1668986567"/>
      </p:ext>
    </p:extLst>
  </p:cSld>
  <p:clrMapOvr>
    <a:masterClrMapping/>
  </p:clrMapOvr>
</p:sld>
</file>

<file path=ppt/theme/theme1.xml><?xml version="1.0" encoding="utf-8"?>
<a:theme xmlns:a="http://schemas.openxmlformats.org/drawingml/2006/main" name="Cover">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4357E907-A73D-2447-A6B0-71ED7A03ADDB}"/>
    </a:ext>
  </a:extLst>
</a:theme>
</file>

<file path=ppt/theme/theme2.xml><?xml version="1.0" encoding="utf-8"?>
<a:theme xmlns:a="http://schemas.openxmlformats.org/drawingml/2006/main" name="Section - white">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CDDE36DF-B020-DB4D-B2C6-ADDD972581D3}"/>
    </a:ext>
  </a:extLst>
</a:theme>
</file>

<file path=ppt/theme/theme3.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F7A7E75-8934-A14B-8961-A2586438B50C}"/>
    </a:ext>
  </a:extLst>
</a:theme>
</file>

<file path=ppt/theme/theme4.xml><?xml version="1.0" encoding="utf-8"?>
<a:theme xmlns:a="http://schemas.openxmlformats.org/drawingml/2006/main" name="British Council">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1769EC6F-20D1-0744-A4CB-CB71C7FC8E0E}"/>
    </a:ext>
  </a:extLst>
</a:theme>
</file>

<file path=ppt/theme/theme5.xml><?xml version="1.0" encoding="utf-8"?>
<a:theme xmlns:a="http://schemas.openxmlformats.org/drawingml/2006/main" name="British Council blank">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773DCA6-A4A0-D344-A46A-1803BF9CF8E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C template blu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Cover</Template>
  <TotalTime>1343</TotalTime>
  <Words>1468</Words>
  <Application>Microsoft Office PowerPoint</Application>
  <PresentationFormat>Widescreen</PresentationFormat>
  <Paragraphs>127</Paragraphs>
  <Slides>20</Slides>
  <Notes>19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British Council Sans Headline</vt:lpstr>
      <vt:lpstr>British Council Sans</vt:lpstr>
      <vt:lpstr>Cover</vt:lpstr>
      <vt:lpstr>Section - white</vt:lpstr>
      <vt:lpstr>Muted</vt:lpstr>
      <vt:lpstr>British Council</vt:lpstr>
      <vt:lpstr>British Council blank</vt:lpstr>
      <vt:lpstr>Zero waste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Zero waste – Data</vt:lpstr>
      <vt:lpstr>PowerPoint Presentation</vt:lpstr>
      <vt:lpstr>PowerPoint Presentation</vt:lpstr>
      <vt:lpstr>PowerPoint Presentation</vt:lpstr>
      <vt:lpstr>PowerPoint Presentation</vt:lpstr>
      <vt:lpstr>Zero waste – Case Studies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over one or two lines</dc:title>
  <dc:subject/>
  <dc:creator>Drew de Soto</dc:creator>
  <cp:keywords/>
  <dc:description/>
  <cp:lastModifiedBy>Cairns, Pamela (Marketing and Communications)</cp:lastModifiedBy>
  <cp:revision>17</cp:revision>
  <cp:lastPrinted>2019-09-18T09:30:23Z</cp:lastPrinted>
  <dcterms:created xsi:type="dcterms:W3CDTF">2022-10-26T12:07:12Z</dcterms:created>
  <dcterms:modified xsi:type="dcterms:W3CDTF">2023-12-07T11:49:56Z</dcterms:modified>
  <cp:category/>
</cp:coreProperties>
</file>