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5"/>
  </p:notesMasterIdLst>
  <p:handoutMasterIdLst>
    <p:handoutMasterId r:id="rId26"/>
  </p:handoutMasterIdLst>
  <p:sldIdLst>
    <p:sldId id="283" r:id="rId5"/>
    <p:sldId id="444" r:id="rId6"/>
    <p:sldId id="445" r:id="rId7"/>
    <p:sldId id="451" r:id="rId8"/>
    <p:sldId id="446" r:id="rId9"/>
    <p:sldId id="450" r:id="rId10"/>
    <p:sldId id="447" r:id="rId11"/>
    <p:sldId id="448" r:id="rId12"/>
    <p:sldId id="449" r:id="rId13"/>
    <p:sldId id="453" r:id="rId14"/>
    <p:sldId id="457" r:id="rId15"/>
    <p:sldId id="460" r:id="rId16"/>
    <p:sldId id="454" r:id="rId17"/>
    <p:sldId id="461" r:id="rId18"/>
    <p:sldId id="458" r:id="rId19"/>
    <p:sldId id="455" r:id="rId20"/>
    <p:sldId id="456" r:id="rId21"/>
    <p:sldId id="459" r:id="rId22"/>
    <p:sldId id="452" r:id="rId23"/>
    <p:sldId id="398" r:id="rId2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01D"/>
    <a:srgbClr val="E5943B"/>
    <a:srgbClr val="E38A29"/>
    <a:srgbClr val="D57D1C"/>
    <a:srgbClr val="FF5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2571" autoAdjust="0"/>
    <p:restoredTop sz="89812" autoAdjust="0"/>
  </p:normalViewPr>
  <p:slideViewPr>
    <p:cSldViewPr>
      <p:cViewPr>
        <p:scale>
          <a:sx n="117" d="100"/>
          <a:sy n="117" d="100"/>
        </p:scale>
        <p:origin x="2216" y="7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3480"/>
    </p:cViewPr>
  </p:sorterViewPr>
  <p:notesViewPr>
    <p:cSldViewPr>
      <p:cViewPr varScale="1">
        <p:scale>
          <a:sx n="107" d="100"/>
          <a:sy n="107" d="100"/>
        </p:scale>
        <p:origin x="3992" y="18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5591" tIns="47795" rIns="95591" bIns="4779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5591" tIns="47795" rIns="95591" bIns="47795" rtlCol="0"/>
          <a:lstStyle>
            <a:lvl1pPr algn="r">
              <a:defRPr sz="1300"/>
            </a:lvl1pPr>
          </a:lstStyle>
          <a:p>
            <a:fld id="{7F2C6EB4-E15B-4605-86EA-111B6FE3D57A}" type="datetimeFigureOut">
              <a:rPr lang="en-GB" smtClean="0"/>
              <a:t>03/09/2015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79"/>
            <a:ext cx="2971800" cy="499011"/>
          </a:xfrm>
          <a:prstGeom prst="rect">
            <a:avLst/>
          </a:prstGeom>
        </p:spPr>
        <p:txBody>
          <a:bodyPr vert="horz" lIns="95591" tIns="47795" rIns="95591" bIns="4779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5591" tIns="47795" rIns="95591" bIns="47795" rtlCol="0" anchor="b"/>
          <a:lstStyle>
            <a:lvl1pPr algn="r">
              <a:defRPr sz="1300"/>
            </a:lvl1pPr>
          </a:lstStyle>
          <a:p>
            <a:fld id="{05320BF3-D88E-47AD-BDDF-269729F202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213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5591" tIns="47795" rIns="95591" bIns="4779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5591" tIns="47795" rIns="95591" bIns="47795" rtlCol="0"/>
          <a:lstStyle>
            <a:lvl1pPr algn="r">
              <a:defRPr sz="1300"/>
            </a:lvl1pPr>
          </a:lstStyle>
          <a:p>
            <a:fld id="{E107E198-E7B6-476D-88E4-5A9BBC73F525}" type="datetimeFigureOut">
              <a:rPr lang="en-GB" smtClean="0"/>
              <a:pPr/>
              <a:t>03/09/2015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5" rIns="95591" bIns="4779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5591" tIns="47795" rIns="95591" bIns="477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5591" tIns="47795" rIns="95591" bIns="4779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5591" tIns="47795" rIns="95591" bIns="47795" rtlCol="0" anchor="b"/>
          <a:lstStyle>
            <a:lvl1pPr algn="r">
              <a:defRPr sz="1300"/>
            </a:lvl1pPr>
          </a:lstStyle>
          <a:p>
            <a:fld id="{B76BAB88-E016-4578-8AF7-56CBB22248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0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BAB88-E016-4578-8AF7-56CBB222482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04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…and what do you do with existing employees?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66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Well, large</a:t>
            </a:r>
            <a:r>
              <a:rPr lang="en-GB" baseline="0" dirty="0" smtClean="0"/>
              <a:t>r companies </a:t>
            </a:r>
            <a:r>
              <a:rPr lang="en-GB" u="sng" baseline="0" dirty="0" smtClean="0"/>
              <a:t>do</a:t>
            </a:r>
            <a:r>
              <a:rPr lang="en-GB" u="none" baseline="0" dirty="0" smtClean="0"/>
              <a:t> invest in workforce skills and this slides shows some who claim to have benefited.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774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ways of identifying whether you have an employability issue and then deciding</a:t>
            </a:r>
            <a:r>
              <a:rPr lang="en-GB" baseline="0" dirty="0" smtClean="0"/>
              <a:t> what to do about it.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Employability Toolkit can help – see papers given out at start:</a:t>
            </a:r>
          </a:p>
          <a:p>
            <a:r>
              <a:rPr lang="en-GB" baseline="0" dirty="0" smtClean="0"/>
              <a:t>4 will help you decide if you have a problem</a:t>
            </a:r>
          </a:p>
          <a:p>
            <a:r>
              <a:rPr lang="en-GB" baseline="0" dirty="0" smtClean="0"/>
              <a:t>5 helps identify the skills needed and the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88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is a core framework for the development of employability qualifications.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is a consistent and transparent framework for the approval of generic employability qualifications.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can be used as a “skills check” tool either by individuals or supported by tutors in a variety of situations such as entry to employment, redeployment or redundancy.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can be used to support a whole organisation approach to embed an understanding of employability skills across all activities and learning programmes.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is a flexible tool, which lends itself to adaptation to make it more “learner friendly”, i.e., a poster or single page to highlight key points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Employability Matrix is regularly revised to reflect the needs of employers, which means its content is kept up to date.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BAB88-E016-4578-8AF7-56CBB222482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17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 is just an example of putting the Matrix into context</a:t>
            </a:r>
          </a:p>
          <a:p>
            <a:r>
              <a:rPr lang="en-GB" dirty="0" smtClean="0"/>
              <a:t>7 is designed to help with recruitment – helping ensure your new employees do have the skills they need</a:t>
            </a:r>
          </a:p>
          <a:p>
            <a:r>
              <a:rPr lang="en-GB" dirty="0" smtClean="0"/>
              <a:t>8 is a TNA designed to help identify the detailed</a:t>
            </a:r>
            <a:r>
              <a:rPr lang="en-GB" baseline="0" dirty="0" smtClean="0"/>
              <a:t> employability issues within your own workforce</a:t>
            </a:r>
          </a:p>
          <a:p>
            <a:r>
              <a:rPr lang="en-GB" baseline="0" dirty="0" smtClean="0"/>
              <a:t>9 is just about the in-house training options, should you consider this a sensible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218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800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96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245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73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810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10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10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10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165788"/>
                </a:solidFill>
              </a:rPr>
              <a:t>Slide </a:t>
            </a:r>
            <a:fld id="{6173C694-C470-234E-8685-FDB7D8D055B6}" type="slidenum">
              <a:rPr lang="en-US" altLang="en-US">
                <a:solidFill>
                  <a:srgbClr val="165788"/>
                </a:solidFill>
              </a:rPr>
              <a:pPr/>
              <a:t>19</a:t>
            </a:fld>
            <a:endParaRPr lang="en-US" altLang="en-US" dirty="0">
              <a:solidFill>
                <a:srgbClr val="165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0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</a:t>
            </a:r>
            <a:r>
              <a:rPr lang="en-GB" dirty="0" smtClean="0"/>
              <a:t>Employability </a:t>
            </a:r>
            <a:r>
              <a:rPr lang="en-GB" dirty="0"/>
              <a:t>Bites</a:t>
            </a:r>
          </a:p>
          <a:p>
            <a:r>
              <a:rPr lang="en-GB" dirty="0"/>
              <a:t>Now looking at employability as a whole, is it important and who is responsible?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BAB88-E016-4578-8AF7-56CBB222482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04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BAB88-E016-4578-8AF7-56CBB222482E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85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couple of 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BAB88-E016-4578-8AF7-56CBB222482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70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810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10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10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10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165788"/>
                </a:solidFill>
              </a:rPr>
              <a:t>Slide </a:t>
            </a:r>
            <a:fld id="{2A17E717-665B-D54D-A9B9-AA161AAEA2EE}" type="slidenum">
              <a:rPr lang="en-US" altLang="en-US">
                <a:solidFill>
                  <a:srgbClr val="165788"/>
                </a:solidFill>
              </a:rPr>
              <a:pPr/>
              <a:t>4</a:t>
            </a:fld>
            <a:endParaRPr lang="en-US" altLang="en-US" dirty="0">
              <a:solidFill>
                <a:srgbClr val="165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2656" y="420693"/>
            <a:ext cx="5973527" cy="448014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Notes Placeholder 2"/>
          <p:cNvSpPr>
            <a:spLocks noGrp="1"/>
          </p:cNvSpPr>
          <p:nvPr>
            <p:ph type="body" idx="1"/>
          </p:nvPr>
        </p:nvSpPr>
        <p:spPr>
          <a:xfrm>
            <a:off x="476672" y="5364121"/>
            <a:ext cx="5890737" cy="3785188"/>
          </a:xfrm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This is a bit less glorified and more practical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 smtClean="0"/>
              <a:t>Hard and soft skills</a:t>
            </a:r>
            <a:endParaRPr lang="en-GB" dirty="0" smtClean="0"/>
          </a:p>
        </p:txBody>
      </p:sp>
      <p:sp>
        <p:nvSpPr>
          <p:cNvPr id="246788" name="Slide Number Placeholder 3"/>
          <p:cNvSpPr txBox="1">
            <a:spLocks noGrp="1"/>
          </p:cNvSpPr>
          <p:nvPr/>
        </p:nvSpPr>
        <p:spPr bwMode="auto">
          <a:xfrm>
            <a:off x="4015740" y="8903970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58" tIns="46778" rIns="93558" bIns="46778" anchor="b"/>
          <a:lstStyle/>
          <a:p>
            <a:pPr algn="r" eaLnBrk="0" hangingPunct="0"/>
            <a:fld id="{CBBBC029-7347-4AAC-BD8C-A0254457B041}" type="slidenum">
              <a:rPr lang="en-GB" sz="1200"/>
              <a:pPr algn="r" eaLnBrk="0" hangingPunct="0"/>
              <a:t>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036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What employers look for in a job candidate</a:t>
            </a:r>
          </a:p>
          <a:p>
            <a:endParaRPr lang="en-GB" b="1" dirty="0" smtClean="0"/>
          </a:p>
          <a:p>
            <a:r>
              <a:rPr lang="en-GB" b="1" dirty="0" smtClean="0"/>
              <a:t>Can you do the job?</a:t>
            </a:r>
          </a:p>
          <a:p>
            <a:r>
              <a:rPr lang="en-GB" dirty="0" smtClean="0"/>
              <a:t>Do you have the necessary abilities, skills, knowledge, experience and qualifications? </a:t>
            </a:r>
          </a:p>
          <a:p>
            <a:r>
              <a:rPr lang="en-GB" dirty="0" smtClean="0"/>
              <a:t>How soon can you become productive? Are you a fast learner? </a:t>
            </a:r>
          </a:p>
          <a:p>
            <a:r>
              <a:rPr lang="en-GB" dirty="0" smtClean="0"/>
              <a:t>Are you able to work unsupervised, use your initiative and work confidently under pressure? </a:t>
            </a:r>
          </a:p>
          <a:p>
            <a:r>
              <a:rPr lang="en-GB" dirty="0" smtClean="0"/>
              <a:t>Will your work be accurate and high-quality? </a:t>
            </a:r>
          </a:p>
          <a:p>
            <a:r>
              <a:rPr lang="en-GB" dirty="0" smtClean="0"/>
              <a:t>Are you organised and able to achieve goals?</a:t>
            </a:r>
          </a:p>
          <a:p>
            <a:endParaRPr lang="en-GB" dirty="0" smtClean="0"/>
          </a:p>
          <a:p>
            <a:r>
              <a:rPr lang="en-GB" b="1" dirty="0" smtClean="0"/>
              <a:t>Are you motivated?</a:t>
            </a:r>
          </a:p>
          <a:p>
            <a:r>
              <a:rPr lang="en-GB" dirty="0" smtClean="0"/>
              <a:t>Are you motivated, and do your goals benefit the company? </a:t>
            </a:r>
          </a:p>
          <a:p>
            <a:r>
              <a:rPr lang="en-GB" dirty="0" smtClean="0"/>
              <a:t>Will you work for the best interests of the organisation? </a:t>
            </a:r>
          </a:p>
          <a:p>
            <a:r>
              <a:rPr lang="en-GB" dirty="0" smtClean="0"/>
              <a:t>Are you dependable (i.e. reliable and trustworthy)?</a:t>
            </a:r>
          </a:p>
          <a:p>
            <a:endParaRPr lang="en-GB" dirty="0" smtClean="0"/>
          </a:p>
          <a:p>
            <a:r>
              <a:rPr lang="en-GB" b="1" dirty="0" smtClean="0"/>
              <a:t>Do you fit with the organisation?</a:t>
            </a:r>
          </a:p>
          <a:p>
            <a:r>
              <a:rPr lang="en-GB" dirty="0" smtClean="0"/>
              <a:t>Do you have a good attitude? </a:t>
            </a:r>
          </a:p>
          <a:p>
            <a:r>
              <a:rPr lang="en-GB" dirty="0" smtClean="0"/>
              <a:t>Does your presentation and appearance represent the company well? </a:t>
            </a:r>
          </a:p>
          <a:p>
            <a:r>
              <a:rPr lang="en-GB" dirty="0" smtClean="0"/>
              <a:t>Are you a team player? Do you get on well with others? (The employer wants someone who won't create problems among other workers.)</a:t>
            </a:r>
          </a:p>
          <a:p>
            <a:endParaRPr lang="en-GB" dirty="0" smtClean="0"/>
          </a:p>
          <a:p>
            <a:r>
              <a:rPr lang="en-GB" dirty="0" smtClean="0"/>
              <a:t>It is your responsibility to provide employers with the best information to help them make a quality hiring decision. If you consider all the needs listed above, you will increase your chances of getting a job offer.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7703A-6965-4FC2-A9C4-9C4AC485925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78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These slides show how too employees just do not have the skills employers need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56C792-8085-4A35-865A-0C3C4643267C}" type="slidenum">
              <a:rPr lang="en-US" sz="1200" smtClean="0"/>
              <a:pPr/>
              <a:t>7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5083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Obvious answer is to focus on employability in schools, colleges and universities.</a:t>
            </a:r>
          </a:p>
          <a:p>
            <a:endParaRPr lang="en-GB" dirty="0"/>
          </a:p>
          <a:p>
            <a:r>
              <a:rPr lang="en-GB" dirty="0" smtClean="0"/>
              <a:t>Done some work with schools linked to journalism and print sectors.</a:t>
            </a:r>
          </a:p>
          <a:p>
            <a:endParaRPr lang="en-GB" dirty="0"/>
          </a:p>
          <a:p>
            <a:r>
              <a:rPr lang="en-GB" dirty="0" smtClean="0"/>
              <a:t>Employability Bites are an example from someone involved in this work over many years but they assume employer involvement.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825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6725" y="508000"/>
            <a:ext cx="5675313" cy="4256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6672" y="5260876"/>
            <a:ext cx="5786968" cy="4185802"/>
          </a:xfrm>
        </p:spPr>
        <p:txBody>
          <a:bodyPr>
            <a:normAutofit/>
          </a:bodyPr>
          <a:lstStyle/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We’ve already seen the benefits to employers of having work-ready employees and recruits.   The bigger question is who is responsible?</a:t>
            </a: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2FBA8F-A06C-43E2-83FE-BAF534640C6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58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586663" y="509746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n-US" sz="600" dirty="0">
                <a:solidFill>
                  <a:schemeClr val="bg1"/>
                </a:solidFill>
              </a:rPr>
              <a:t>All images © Mat Wright</a:t>
            </a:r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F2DD86C-C13C-E24B-BDF7-A4DC1D537404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43399-FFC5-4E46-863E-C26A0EE65686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67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E2211-EA93-DD4E-BF15-5A935674F7A0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45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586663" y="509746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n-US" sz="600" dirty="0">
                <a:solidFill>
                  <a:schemeClr val="bg1"/>
                </a:solidFill>
              </a:rPr>
              <a:t>All images © Mat Wright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56388" y="6538913"/>
            <a:ext cx="1485900" cy="2524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62B5DDE9-FA00-FF45-97A0-97DFF9777E4E}" type="datetime1">
              <a:rPr lang="en-GB" smtClean="0"/>
              <a:t>03/09/2015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9997EC0-F3B9-4A40-963B-3F047BA39E5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267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97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85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1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82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651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2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10F20-556E-7440-BE0C-A50B81278313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08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68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94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9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9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3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586663" y="509746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n-US" sz="600" dirty="0">
                <a:solidFill>
                  <a:schemeClr val="bg1"/>
                </a:solidFill>
              </a:rPr>
              <a:t>All images © Mat Wright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1065678-D56C-824D-9B3A-B36CF8F51F3D}" type="datetime1">
              <a:rPr lang="en-GB" smtClean="0"/>
              <a:t>03/09/2015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7D3F2-2BF9-4DF3-B9FF-C0122FC58A7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7061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7D8C0-C5EA-C54C-B82D-8689180CB223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E9C36-0589-41CA-B693-5853E46EB9B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7516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D6B49-AAFD-114C-ADEE-454EC47ADD9C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A0578-22BF-42BF-BA71-9092BDA4284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9376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DAC51-C2E9-A04B-8B21-FB2CF08E21ED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7FE71-AF80-49B8-B03E-3AC0B4702F7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1907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531D9-03A3-CD4D-98BE-5150F33AA297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C1C3-FC2E-4BA2-9826-8B4B55CF794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35289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537EC-E731-4746-8E2C-53ADA3861572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73050-B37B-4CE7-926D-B5C98E81F58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45953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32233-1EA1-B444-BBE2-D9BD95F7918E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AF38D-B797-4B84-B509-F5B9C8314EB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9218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1C8E5-13DF-4443-8D9A-32D0AECBCF5D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146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5389-8726-CE43-A3C8-9EE222AB711D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DA441-E176-4C83-A0D9-D6AFB536785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2833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FF1FA-39A0-7047-84FC-961A52A91345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DBCF4-57E6-4489-9443-3FA5E391656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1401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A5A84-0EB1-8E45-BE48-C63C5669EAA6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2F6B7-8C26-4C86-9971-8114FC89C4A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72958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29B4E-2BE6-B14D-AB15-BC4B7F790666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B6A47-0310-450C-83CD-CBC765676AA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1580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586663" y="509746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n-US" sz="600" dirty="0">
                <a:solidFill>
                  <a:schemeClr val="bg1"/>
                </a:solidFill>
              </a:rPr>
              <a:t>All images © Mat Wright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7CEF13D-7013-1647-8478-E62CEAD42B79}" type="datetime1">
              <a:rPr lang="en-GB" smtClean="0"/>
              <a:t>03/09/2015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3AC25-9885-4E37-A4E2-49B2E6991E1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7643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7F90E-43E9-194C-97EF-845DC84F6155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83356-8EFC-458E-A50F-F9A887B50D0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57666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2903E-4607-1A49-A18D-F9A092898A66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7FCE4-1DB6-4BBE-B1BB-E43EF8A05C7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3666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F95DB-589C-9240-88FB-8ACC394BCBF6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D92AD-53C5-4667-8B84-B4619AC6BB2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6845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4354F-9080-3544-BDFB-D63B24B2BAB4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1103E-7811-4368-90D2-8B945B54426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57701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29FCE-F4DE-E64B-A081-9EF5C15C54E5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CA30B-3529-4BC9-B741-C220BCCB7C7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4001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693DF-6583-0145-9598-647E82F307EB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683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11E91-C038-5A47-800C-2181F47A451B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D13CD-6FE6-434A-8B73-3EEE110F654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27908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3CEC6-4A1D-2746-B9A8-DE85B559AD9F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679D0-0163-4BD8-B400-B5072F70AE4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763176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E335A-5463-B54C-9813-0195B3656E8B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82457-46B8-4DE8-9C6E-3BED4E322F5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569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17762-A876-F04C-B964-331D79F64259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87A6F-05B6-48D1-9D72-E1D12569C42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16732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21D71-E395-AF48-B81B-1CF9D3B4E52C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A869F-D94E-4EFB-AB4A-F764626D6B1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35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94522-7F07-3743-994F-C60F88F18DE1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88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33215-0994-A84A-A5B0-706B20037125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29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AE95F-BABA-A046-8FE6-2124F56DEC63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87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1DB92-A498-5B4C-879E-AB7048A6D9C6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7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65062-4537-B24A-A1C1-93410B4ED0FF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38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781A4FE-F5BA-9440-B2BF-4BEB8B134C95}" type="datetime1">
              <a:rPr lang="en-GB" smtClean="0"/>
              <a:t>03/09/2015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BE7CB68-C222-4A66-A801-37FD0D1DB9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7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803275" indent="4763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1697038" indent="-35877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2225675" indent="-34925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27701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32273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36845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41417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45989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66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55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803275" indent="4763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1697038" indent="-35877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2225675" indent="-34925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27701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32273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36845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41417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4598988" indent="-365125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81EE8B5-712C-1D42-8CBE-D58D42D4281D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528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2696B86-3A28-4F62-A3FB-35B15452CEA4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2560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0965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01675" indent="-3429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1087438" indent="-384175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1431925" indent="-3429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1789113" indent="-3556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2246313" indent="-3556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2703513" indent="-3556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3160713" indent="-3556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3617913" indent="-3556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099776-1DF2-084D-8965-23EE6A9C2307}" type="datetime1">
              <a:rPr lang="en-GB" altLang="en-US" smtClean="0"/>
              <a:t>03/09/2015</a:t>
            </a:fld>
            <a:endParaRPr lang="en-GB" altLang="en-US" dirty="0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AFE13E-8DAA-469B-8F2E-47F7760B988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7096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12788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1062038" indent="-347663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1425575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1789113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2246313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2703513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3160713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3617913" indent="-3619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44824"/>
            <a:ext cx="4968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Enhancing Employer Engagement in the Design &amp; Development of Effective Skills Solutions</a:t>
            </a:r>
          </a:p>
          <a:p>
            <a:r>
              <a:rPr lang="en-GB" sz="2000" b="1" dirty="0" smtClean="0"/>
              <a:t>Amman</a:t>
            </a:r>
          </a:p>
          <a:p>
            <a:r>
              <a:rPr lang="en-GB" sz="2000" b="1" dirty="0" smtClean="0"/>
              <a:t>8-9 September 2015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6" y="620688"/>
            <a:ext cx="5708866" cy="8572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1"/>
                </a:solidFill>
              </a:rPr>
              <a:t>…but what about the existing workforce?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806" y="1700808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How do you improve: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Language skills?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Number?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Soft skills?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Whose responsibility is it to ensure employees have the skills they need?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Who should pay?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What are the alternatives?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8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5636858" cy="8572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>
                <a:solidFill>
                  <a:schemeClr val="tx1"/>
                </a:solidFill>
              </a:rPr>
              <a:t>Benefits of improving workforce skills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511" y="1700808"/>
            <a:ext cx="8229600" cy="43924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Increased productivity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DHL Aviation increased productivity by 12%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Reduced wastage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Co-op cleaning – boosted loyalty and raised standards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Cost savings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Fowler Welch </a:t>
            </a:r>
            <a:r>
              <a:rPr lang="en-GB" sz="2000" dirty="0" smtClean="0"/>
              <a:t>Coolchain</a:t>
            </a:r>
            <a:r>
              <a:rPr lang="en-GB" sz="2000" dirty="0" smtClean="0"/>
              <a:t> saved nearly £450,000 per year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Reduced accidents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Pirelli reduced minor accidents by 16%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First Bus saw 30% drop in staff injuries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Also absence management, recruitment &amp; retention, increased staff morale and reputation management</a:t>
            </a:r>
          </a:p>
          <a:p>
            <a:pPr lvl="1">
              <a:spcAft>
                <a:spcPts val="0"/>
              </a:spcAft>
              <a:buFontTx/>
              <a:buChar char="•"/>
            </a:pPr>
            <a:endParaRPr lang="en-GB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5994666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Employability Toolkit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Produced by Building Futures Group for all UK Sector Skills Council employers</a:t>
            </a:r>
            <a:endParaRPr lang="en-GB" sz="2000" dirty="0"/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Tool 4: are a lack of employability skills causing problems in your organisation?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Tool 5 : Employability Matrix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692696"/>
            <a:ext cx="5282215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Employability Matrix</a:t>
            </a:r>
          </a:p>
          <a:p>
            <a:r>
              <a:rPr lang="en-US" b="1" dirty="0" smtClean="0"/>
              <a:t> </a:t>
            </a:r>
            <a:endParaRPr lang="en-US" dirty="0"/>
          </a:p>
          <a:p>
            <a:r>
              <a:rPr lang="en-US" sz="2000" b="1" dirty="0" smtClean="0"/>
              <a:t>Fundamental </a:t>
            </a:r>
            <a:r>
              <a:rPr lang="en-US" sz="2000" b="1" dirty="0"/>
              <a:t>Skills</a:t>
            </a:r>
            <a:r>
              <a:rPr lang="en-US" sz="2000" b="1" dirty="0" smtClean="0"/>
              <a:t>:</a:t>
            </a: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Communication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Use numbers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Manage information </a:t>
            </a:r>
          </a:p>
          <a:p>
            <a:endParaRPr lang="en-US" dirty="0"/>
          </a:p>
          <a:p>
            <a:r>
              <a:rPr lang="en-US" sz="2000" b="1" dirty="0"/>
              <a:t>B: Personal Management Skills: </a:t>
            </a:r>
            <a:endParaRPr lang="en-US" sz="20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Demonstrate </a:t>
            </a:r>
            <a:r>
              <a:rPr lang="en-US" dirty="0"/>
              <a:t>positive attitudes and behaviours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Be responsible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Be adaptable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Learn continuously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Work safely </a:t>
            </a:r>
          </a:p>
          <a:p>
            <a:endParaRPr lang="en-US" dirty="0"/>
          </a:p>
          <a:p>
            <a:r>
              <a:rPr lang="en-US" sz="2000" b="1" dirty="0"/>
              <a:t>C: Teamwork Skills: </a:t>
            </a:r>
            <a:endParaRPr lang="en-US" sz="20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working environment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Work with others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Think and solve problems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Participate in projects and tasks </a:t>
            </a:r>
          </a:p>
        </p:txBody>
      </p:sp>
    </p:spTree>
    <p:extLst>
      <p:ext uri="{BB962C8B-B14F-4D97-AF65-F5344CB8AC3E}">
        <p14:creationId xmlns:p14="http://schemas.microsoft.com/office/powerpoint/2010/main" val="6139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5994666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Employability Toolkit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Produced by Building Futures Group for all UK Sector Skills Council employers</a:t>
            </a:r>
            <a:endParaRPr lang="en-GB" sz="2000" dirty="0"/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4</a:t>
            </a:r>
            <a:r>
              <a:rPr lang="en-GB" sz="2000" dirty="0" smtClean="0"/>
              <a:t>: are Employability </a:t>
            </a:r>
            <a:r>
              <a:rPr lang="en-GB" sz="2000" dirty="0"/>
              <a:t>S</a:t>
            </a:r>
            <a:r>
              <a:rPr lang="en-GB" sz="2000" dirty="0" smtClean="0"/>
              <a:t>kills a problems?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5</a:t>
            </a:r>
            <a:r>
              <a:rPr lang="en-GB" sz="2000" dirty="0" smtClean="0"/>
              <a:t>: Employability Matrix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6</a:t>
            </a:r>
            <a:r>
              <a:rPr lang="en-GB" sz="2000" dirty="0" smtClean="0"/>
              <a:t>: shows how to set the Matrix in a sector context (could be in a company)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7: </a:t>
            </a:r>
            <a:r>
              <a:rPr lang="en-GB" sz="2000" dirty="0" smtClean="0"/>
              <a:t>recruitment and selection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8:</a:t>
            </a:r>
            <a:r>
              <a:rPr lang="en-GB" sz="2000" dirty="0" smtClean="0"/>
              <a:t> Training Needs Analysis (TNA)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b="1" dirty="0" smtClean="0"/>
              <a:t>Tool 9</a:t>
            </a:r>
            <a:r>
              <a:rPr lang="en-GB" sz="2000" dirty="0" smtClean="0"/>
              <a:t>: In-house Training</a:t>
            </a:r>
          </a:p>
          <a:p>
            <a:pPr>
              <a:spcAft>
                <a:spcPts val="0"/>
              </a:spcAft>
              <a:buFontTx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5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06" y="332656"/>
            <a:ext cx="5994666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In-house Training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40324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Informal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Job shadowing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Coaching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Mentoring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Cascading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Knowledge banks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Formal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Distance learning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Placement schemes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 smtClean="0"/>
              <a:t>External courses</a:t>
            </a:r>
          </a:p>
          <a:p>
            <a:pPr lvl="1">
              <a:spcAft>
                <a:spcPts val="0"/>
              </a:spcAft>
              <a:buFontTx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6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16225"/>
            <a:ext cx="5994666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Employability Qualifications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3475"/>
            <a:ext cx="8229600" cy="3849291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US" sz="2000" dirty="0"/>
              <a:t>Small bite-sized chunks of learning mean that learners can gain early accreditation, which encourages commitment to the learning programme </a:t>
            </a:r>
            <a:r>
              <a:rPr lang="en-US" sz="2000" dirty="0" smtClean="0"/>
              <a:t>(NOCN)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US" sz="2000" dirty="0" smtClean="0"/>
              <a:t>Strong </a:t>
            </a:r>
            <a:r>
              <a:rPr lang="en-US" sz="2000" dirty="0"/>
              <a:t>potential for employability qualifications to be used by employers as a development tool for existing staff, particularly at Level 2 and Level 3. 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5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2891"/>
            <a:ext cx="5994666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Employer Involvement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3508"/>
            <a:ext cx="8229600" cy="3849291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US" sz="2000" dirty="0"/>
              <a:t>McDonalds has chosen the </a:t>
            </a:r>
            <a:r>
              <a:rPr lang="en-US" sz="2000" dirty="0" smtClean="0"/>
              <a:t>Edexcel WorkSkills </a:t>
            </a:r>
            <a:r>
              <a:rPr lang="en-US" sz="2000" dirty="0"/>
              <a:t>qualifications to underpin its work placement scheme. This was achieved by mapping its personalised work placement student workbooks to the Level 1 and 2 BTEC Certificate in WorkSkills. 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rganisations using </a:t>
            </a:r>
            <a:r>
              <a:rPr lang="en-US" sz="2000" dirty="0"/>
              <a:t>the qualification to support their activities, </a:t>
            </a:r>
            <a:r>
              <a:rPr lang="en-US" sz="2000" dirty="0" smtClean="0"/>
              <a:t>include: Coca-Cola, Compass</a:t>
            </a:r>
            <a:r>
              <a:rPr lang="en-US" sz="2000" dirty="0"/>
              <a:t>, Tesco, HSBC, Nomura Bank, Solent EBP, Durham EBP and the Enterprise Forum.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11994"/>
            <a:ext cx="6066674" cy="85725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Solutions?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229600" cy="3849291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GB" sz="2000" dirty="0" smtClean="0"/>
              <a:t>Before Work:</a:t>
            </a:r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>
              <a:buFont typeface="Arial" charset="0"/>
              <a:buChar char="•"/>
            </a:pPr>
            <a:r>
              <a:rPr lang="en-GB" sz="2000" dirty="0" smtClean="0"/>
              <a:t>At work:</a:t>
            </a:r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 lvl="1">
              <a:buFont typeface="Arial" charset="0"/>
              <a:buChar char="•"/>
            </a:pPr>
            <a:r>
              <a:rPr lang="en-GB" sz="2000" dirty="0"/>
              <a:t>?</a:t>
            </a:r>
            <a:endParaRPr lang="en-GB" sz="2000" dirty="0" smtClean="0"/>
          </a:p>
          <a:p>
            <a:pPr lvl="1">
              <a:buFont typeface="Arial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0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08" y="1185497"/>
            <a:ext cx="6312877" cy="543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732693" y="767862"/>
            <a:ext cx="5150827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5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125000"/>
              <a:buFont typeface="Arial" charset="0"/>
              <a:buChar char="•"/>
              <a:defRPr sz="2000">
                <a:solidFill>
                  <a:srgbClr val="E9751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2585" dirty="0">
                <a:solidFill>
                  <a:srgbClr val="471A19"/>
                </a:solidFill>
              </a:rPr>
              <a:t>Employability wheel</a:t>
            </a:r>
          </a:p>
        </p:txBody>
      </p:sp>
      <p:sp>
        <p:nvSpPr>
          <p:cNvPr id="49155" name="Text Box 8"/>
          <p:cNvSpPr txBox="1">
            <a:spLocks noChangeArrowheads="1"/>
          </p:cNvSpPr>
          <p:nvPr/>
        </p:nvSpPr>
        <p:spPr bwMode="auto">
          <a:xfrm>
            <a:off x="1" y="6101862"/>
            <a:ext cx="3383427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5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125000"/>
              <a:buFont typeface="Arial" charset="0"/>
              <a:buChar char="•"/>
              <a:defRPr sz="2000">
                <a:solidFill>
                  <a:srgbClr val="E9751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1292" b="0" dirty="0">
                <a:latin typeface="Calibri" charset="0"/>
              </a:rPr>
              <a:t>UKCES the Employability Challenge Report 2009</a:t>
            </a:r>
            <a:endParaRPr lang="en-GB" altLang="en-US" sz="1292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44824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Employability Skills</a:t>
            </a:r>
          </a:p>
          <a:p>
            <a:r>
              <a:rPr lang="en-GB" sz="2000" b="1" dirty="0" smtClean="0"/>
              <a:t>Richard Beamish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2736"/>
            <a:ext cx="5263088" cy="45435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70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5901308" cy="5715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What are Employability Skills?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55576" y="2420888"/>
            <a:ext cx="6318647" cy="2569369"/>
          </a:xfrm>
        </p:spPr>
        <p:txBody>
          <a:bodyPr/>
          <a:lstStyle/>
          <a:p>
            <a:pPr marL="9525" indent="-9525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GB" i="1" dirty="0"/>
              <a:t>‘</a:t>
            </a:r>
            <a:r>
              <a:rPr lang="en-GB" sz="2000" dirty="0"/>
              <a:t>A set of attributes, skills and knowledge that all labour market participants should possess to ensure they have the capability of being effective in the workplace – to the benefit of themselves, their employer and the wider economy.’</a:t>
            </a:r>
          </a:p>
          <a:p>
            <a:pPr algn="r">
              <a:buFontTx/>
              <a:buNone/>
            </a:pPr>
            <a:endParaRPr lang="en-GB" i="1" dirty="0"/>
          </a:p>
          <a:p>
            <a:pPr algn="r">
              <a:buFontTx/>
              <a:buNone/>
            </a:pPr>
            <a:r>
              <a:rPr lang="en-GB" sz="1600" dirty="0"/>
              <a:t>CBI, 2010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2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755576" y="764704"/>
            <a:ext cx="5013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125000"/>
              <a:buFont typeface="Arial" charset="0"/>
              <a:buChar char="•"/>
              <a:defRPr sz="2000">
                <a:solidFill>
                  <a:srgbClr val="E9751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2800" dirty="0">
                <a:solidFill>
                  <a:srgbClr val="471A19"/>
                </a:solidFill>
              </a:rPr>
              <a:t>Employability skills</a:t>
            </a:r>
            <a:endParaRPr lang="en-GB" altLang="en-US" sz="2800" b="0" dirty="0"/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768422" y="2132856"/>
            <a:ext cx="80977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125000"/>
              <a:buFont typeface="Arial" charset="0"/>
              <a:buChar char="•"/>
              <a:defRPr sz="2000">
                <a:solidFill>
                  <a:srgbClr val="E9751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2000" b="0" dirty="0"/>
              <a:t>“Employability defines the knowledge, skills, attitudes and behaviours required by individuals to seek, obtain and sustain employment at all levels in the labour market.”</a:t>
            </a:r>
            <a:br>
              <a:rPr lang="en-GB" altLang="en-US" sz="2000" b="0" dirty="0"/>
            </a:br>
            <a:endParaRPr lang="en-GB" altLang="en-US" sz="2000" b="0" dirty="0"/>
          </a:p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1600" b="0" dirty="0"/>
              <a:t>Skills for Business Network definition, </a:t>
            </a:r>
            <a:r>
              <a:rPr lang="en-GB" altLang="en-US" sz="1600" b="0" dirty="0" smtClean="0"/>
              <a:t>2007</a:t>
            </a:r>
            <a:endParaRPr lang="en-GB" altLang="en-US" sz="16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4294967295"/>
          </p:nvPr>
        </p:nvSpPr>
        <p:spPr>
          <a:xfrm>
            <a:off x="1431133" y="2025253"/>
            <a:ext cx="6166247" cy="257532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b="1" dirty="0" smtClean="0">
              <a:solidFill>
                <a:schemeClr val="accent1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1786656" y="4832748"/>
            <a:ext cx="5881688" cy="61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1350" dirty="0">
              <a:solidFill>
                <a:schemeClr val="accent1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GB" sz="1350" dirty="0">
              <a:solidFill>
                <a:schemeClr val="accent1"/>
              </a:solidFill>
            </a:endParaRP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807244" y="1186839"/>
            <a:ext cx="61317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i="1" dirty="0"/>
              <a:t>“</a:t>
            </a:r>
            <a:r>
              <a:rPr lang="en-GB" sz="2400" dirty="0"/>
              <a:t>Employability skills are the skills that almost everyone needs to do almost any job”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882379" y="2888458"/>
            <a:ext cx="1189434" cy="754856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278982" y="2888458"/>
            <a:ext cx="1188244" cy="754856"/>
          </a:xfrm>
          <a:prstGeom prst="rect">
            <a:avLst/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625579" y="2893220"/>
            <a:ext cx="1295400" cy="756047"/>
          </a:xfrm>
          <a:prstGeom prst="rect">
            <a:avLst/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6017419" y="2888458"/>
            <a:ext cx="1295400" cy="756047"/>
          </a:xfrm>
          <a:prstGeom prst="rect">
            <a:avLst/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839516" y="3000376"/>
            <a:ext cx="12858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Self-management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3286126" y="2888457"/>
            <a:ext cx="1178719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Thinking and solving problems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625580" y="2888458"/>
            <a:ext cx="1359694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Working together and communicating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6018610" y="2996804"/>
            <a:ext cx="139064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Understanding the business</a:t>
            </a: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1829991" y="3752851"/>
            <a:ext cx="1794272" cy="854869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36" name="AutoShape 16"/>
          <p:cNvSpPr>
            <a:spLocks noChangeArrowheads="1"/>
          </p:cNvSpPr>
          <p:nvPr/>
        </p:nvSpPr>
        <p:spPr bwMode="auto">
          <a:xfrm>
            <a:off x="3661172" y="3750470"/>
            <a:ext cx="1794272" cy="86439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37" name="AutoShape 17"/>
          <p:cNvSpPr>
            <a:spLocks noChangeArrowheads="1"/>
          </p:cNvSpPr>
          <p:nvPr/>
        </p:nvSpPr>
        <p:spPr bwMode="auto">
          <a:xfrm>
            <a:off x="5519739" y="3752851"/>
            <a:ext cx="1794272" cy="86439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2268141" y="3914776"/>
            <a:ext cx="908447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50" dirty="0">
                <a:solidFill>
                  <a:schemeClr val="bg1"/>
                </a:solidFill>
              </a:rPr>
              <a:t>Using numbers </a:t>
            </a:r>
            <a:r>
              <a:rPr lang="en-GB" sz="1250" dirty="0" smtClean="0">
                <a:solidFill>
                  <a:schemeClr val="bg1"/>
                </a:solidFill>
              </a:rPr>
              <a:t>effectively</a:t>
            </a:r>
            <a:endParaRPr lang="en-GB" sz="1250" dirty="0">
              <a:solidFill>
                <a:schemeClr val="bg1"/>
              </a:solidFill>
            </a:endParaRP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4089797" y="3911205"/>
            <a:ext cx="985838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Using language effectively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911454" y="4018360"/>
            <a:ext cx="101798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>
                <a:solidFill>
                  <a:schemeClr val="bg1"/>
                </a:solidFill>
              </a:rPr>
              <a:t>Using IT effectively</a:t>
            </a:r>
          </a:p>
        </p:txBody>
      </p:sp>
      <p:sp>
        <p:nvSpPr>
          <p:cNvPr id="71699" name="AutoShape 21"/>
          <p:cNvSpPr>
            <a:spLocks noChangeArrowheads="1"/>
          </p:cNvSpPr>
          <p:nvPr/>
        </p:nvSpPr>
        <p:spPr bwMode="auto">
          <a:xfrm>
            <a:off x="3475436" y="4779170"/>
            <a:ext cx="2144315" cy="378619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350" dirty="0"/>
          </a:p>
        </p:txBody>
      </p:sp>
      <p:sp>
        <p:nvSpPr>
          <p:cNvPr id="71700" name="Text Box 22"/>
          <p:cNvSpPr txBox="1">
            <a:spLocks noChangeArrowheads="1"/>
          </p:cNvSpPr>
          <p:nvPr/>
        </p:nvSpPr>
        <p:spPr bwMode="auto">
          <a:xfrm>
            <a:off x="3675461" y="4779169"/>
            <a:ext cx="184427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500" dirty="0">
                <a:solidFill>
                  <a:schemeClr val="bg1"/>
                </a:solidFill>
              </a:rPr>
              <a:t>Positive approach</a:t>
            </a:r>
          </a:p>
        </p:txBody>
      </p:sp>
      <p:sp>
        <p:nvSpPr>
          <p:cNvPr id="71701" name="Text Box 23"/>
          <p:cNvSpPr txBox="1">
            <a:spLocks noChangeArrowheads="1"/>
          </p:cNvSpPr>
          <p:nvPr/>
        </p:nvSpPr>
        <p:spPr bwMode="auto">
          <a:xfrm>
            <a:off x="4301730" y="5211367"/>
            <a:ext cx="34968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 smtClean="0">
                <a:solidFill>
                  <a:srgbClr val="000000"/>
                </a:solidFill>
              </a:rPr>
              <a:t>UKCES: </a:t>
            </a:r>
            <a:r>
              <a:rPr lang="en-GB" sz="1600" i="1" dirty="0">
                <a:solidFill>
                  <a:srgbClr val="000000"/>
                </a:solidFill>
              </a:rPr>
              <a:t>The Employability Challenge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39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nimBg="1"/>
      <p:bldP spid="81928" grpId="0" animBg="1"/>
      <p:bldP spid="81929" grpId="0" animBg="1"/>
      <p:bldP spid="81930" grpId="0" animBg="1"/>
      <p:bldP spid="81931" grpId="0"/>
      <p:bldP spid="81932" grpId="0"/>
      <p:bldP spid="81933" grpId="0"/>
      <p:bldP spid="81934" grpId="0"/>
      <p:bldP spid="71699" grpId="0" animBg="1"/>
      <p:bldP spid="71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employers look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6912"/>
            <a:ext cx="8229600" cy="3489251"/>
          </a:xfrm>
        </p:spPr>
        <p:txBody>
          <a:bodyPr/>
          <a:lstStyle/>
          <a:p>
            <a:pPr marL="34290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sz="2000" dirty="0"/>
              <a:t>Can you do the job?</a:t>
            </a:r>
          </a:p>
          <a:p>
            <a:pPr marL="34290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sz="2000" dirty="0"/>
              <a:t>Are you motivated?</a:t>
            </a:r>
          </a:p>
          <a:p>
            <a:pPr marL="34290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sz="2000" dirty="0"/>
              <a:t>Do you fit with the organisation?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2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1931" y="764704"/>
            <a:ext cx="58293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O</a:t>
            </a:r>
            <a:r>
              <a:rPr lang="en-GB" dirty="0" smtClean="0">
                <a:solidFill>
                  <a:schemeClr val="tx1"/>
                </a:solidFill>
              </a:rPr>
              <a:t>ften </a:t>
            </a:r>
            <a:r>
              <a:rPr lang="en-GB" dirty="0">
                <a:solidFill>
                  <a:schemeClr val="tx1"/>
                </a:solidFill>
              </a:rPr>
              <a:t>potential employees don’t </a:t>
            </a:r>
            <a:r>
              <a:rPr lang="en-GB" dirty="0" smtClean="0">
                <a:solidFill>
                  <a:schemeClr val="tx1"/>
                </a:solidFill>
              </a:rPr>
              <a:t>have the skills employers need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195" name="Content Placeholder 5" descr="Graph2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772816"/>
            <a:ext cx="3505826" cy="3842955"/>
          </a:xfrm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5220072" y="3933056"/>
            <a:ext cx="28623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/>
              <a:t>…or </a:t>
            </a:r>
            <a:r>
              <a:rPr lang="en-GB" sz="2000" dirty="0"/>
              <a:t>is it that potential employees aren’t demonstrating that they have them?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5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5994666" cy="85725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curriculum for employability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/>
              <a:t>Learning in a work context</a:t>
            </a:r>
          </a:p>
          <a:p>
            <a:pPr>
              <a:spcAft>
                <a:spcPts val="0"/>
              </a:spcAft>
              <a:buFontTx/>
              <a:buChar char="•"/>
            </a:pPr>
            <a:r>
              <a:rPr lang="en-GB" sz="2000" dirty="0"/>
              <a:t>Business involvement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/>
              <a:t>Synthesis of theory and practice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Tx/>
              <a:buChar char="•"/>
            </a:pPr>
            <a:r>
              <a:rPr lang="en-GB" sz="2000" dirty="0"/>
              <a:t>experiential learning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Tx/>
              <a:buChar char="•"/>
            </a:pPr>
            <a:r>
              <a:rPr lang="en-GB" sz="2000" dirty="0"/>
              <a:t>Experiences of work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Tx/>
              <a:buChar char="•"/>
            </a:pPr>
            <a:r>
              <a:rPr lang="en-GB" sz="2000" dirty="0"/>
              <a:t>high fidelity or high validity</a:t>
            </a:r>
          </a:p>
          <a:p>
            <a:pPr>
              <a:spcAft>
                <a:spcPts val="0"/>
              </a:spcAft>
              <a:buClr>
                <a:schemeClr val="tx1"/>
              </a:buClr>
              <a:buFontTx/>
              <a:buChar char="•"/>
            </a:pPr>
            <a:r>
              <a:rPr lang="en-GB" sz="2000" dirty="0"/>
              <a:t>Aiming for progression to work, </a:t>
            </a:r>
            <a:r>
              <a:rPr lang="en-GB" sz="2000" dirty="0" smtClean="0"/>
              <a:t>HE/FE</a:t>
            </a:r>
          </a:p>
          <a:p>
            <a:pPr>
              <a:spcAft>
                <a:spcPts val="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Employability Bites?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3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36004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Benefits to employers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34" y="2067645"/>
            <a:ext cx="2916324" cy="339447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better prepared workforce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recruitment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staff development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business development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public relations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en-GB" sz="2000" dirty="0" smtClean="0"/>
              <a:t>employee relations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5976" y="2067645"/>
            <a:ext cx="2672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eaLnBrk="0" hangingPunct="0">
              <a:buFont typeface="Arial" pitchFamily="34" charset="0"/>
              <a:buChar char="•"/>
            </a:pPr>
            <a:r>
              <a:rPr lang="en-GB" sz="2000" spc="-90" dirty="0"/>
              <a:t>force for change</a:t>
            </a:r>
          </a:p>
          <a:p>
            <a:pPr marL="257175" indent="-257175" eaLnBrk="0" hangingPunct="0">
              <a:buFont typeface="Arial" pitchFamily="34" charset="0"/>
              <a:buChar char="•"/>
            </a:pPr>
            <a:r>
              <a:rPr lang="en-GB" sz="2000" spc="-90" dirty="0"/>
              <a:t>interdependent community partnership</a:t>
            </a:r>
          </a:p>
          <a:p>
            <a:pPr marL="257175" indent="-257175" eaLnBrk="0" hangingPunct="0">
              <a:buFont typeface="Arial" pitchFamily="34" charset="0"/>
              <a:buChar char="•"/>
            </a:pPr>
            <a:r>
              <a:rPr lang="en-GB" sz="2000" spc="-90" dirty="0"/>
              <a:t>working with young people</a:t>
            </a:r>
          </a:p>
          <a:p>
            <a:pPr marL="257175" indent="-257175" eaLnBrk="0" hangingPunct="0">
              <a:buFont typeface="Arial" pitchFamily="34" charset="0"/>
              <a:buChar char="•"/>
            </a:pPr>
            <a:r>
              <a:rPr lang="en-GB" sz="2000" spc="-90" dirty="0"/>
              <a:t>individual creativity</a:t>
            </a:r>
          </a:p>
          <a:p>
            <a:pPr marL="257175" indent="-257175" eaLnBrk="0" hangingPunct="0">
              <a:buFont typeface="Arial" pitchFamily="34" charset="0"/>
              <a:buChar char="•"/>
            </a:pPr>
            <a:r>
              <a:rPr lang="en-GB" sz="2000" spc="-90" dirty="0"/>
              <a:t>parental aspect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CB68-C222-4A66-A801-37FD0D1DB99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0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tish_council_template_blue">
  <a:themeElements>
    <a:clrScheme name="BC template blue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C template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C template blue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footer">
  <a:themeElements>
    <a:clrScheme name="no footer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o foo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o footer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2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EF4135"/>
        </a:dk2>
        <a:lt2>
          <a:srgbClr val="B2B2B2"/>
        </a:lt2>
        <a:accent1>
          <a:srgbClr val="A21F21"/>
        </a:accent1>
        <a:accent2>
          <a:srgbClr val="84C993"/>
        </a:accent2>
        <a:accent3>
          <a:srgbClr val="FFFFFF"/>
        </a:accent3>
        <a:accent4>
          <a:srgbClr val="000000"/>
        </a:accent4>
        <a:accent5>
          <a:srgbClr val="CEABAB"/>
        </a:accent5>
        <a:accent6>
          <a:srgbClr val="77B685"/>
        </a:accent6>
        <a:hlink>
          <a:srgbClr val="A19620"/>
        </a:hlink>
        <a:folHlink>
          <a:srgbClr val="5147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umbers">
  <a:themeElements>
    <a:clrScheme name="Numbers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umb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umbers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BC PowerPoint template</Template>
  <TotalTime>2443</TotalTime>
  <Words>1147</Words>
  <Application>Microsoft Macintosh PowerPoint</Application>
  <PresentationFormat>On-screen Show (4:3)</PresentationFormat>
  <Paragraphs>229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Calibri</vt:lpstr>
      <vt:lpstr>ＭＳ Ｐゴシック</vt:lpstr>
      <vt:lpstr>Arial</vt:lpstr>
      <vt:lpstr>british_council_template_blue</vt:lpstr>
      <vt:lpstr>no footer</vt:lpstr>
      <vt:lpstr>Bullets</vt:lpstr>
      <vt:lpstr>Numbers</vt:lpstr>
      <vt:lpstr>PowerPoint Presentation</vt:lpstr>
      <vt:lpstr>PowerPoint Presentation</vt:lpstr>
      <vt:lpstr>What are Employability Skills?</vt:lpstr>
      <vt:lpstr>PowerPoint Presentation</vt:lpstr>
      <vt:lpstr>PowerPoint Presentation</vt:lpstr>
      <vt:lpstr>What employers look for?</vt:lpstr>
      <vt:lpstr>Often potential employees don’t have the skills employers need</vt:lpstr>
      <vt:lpstr>A curriculum for employability</vt:lpstr>
      <vt:lpstr>Benefits to employers</vt:lpstr>
      <vt:lpstr>…but what about the existing workforce?</vt:lpstr>
      <vt:lpstr>Benefits of improving workforce skills</vt:lpstr>
      <vt:lpstr>Employability Toolkit</vt:lpstr>
      <vt:lpstr>PowerPoint Presentation</vt:lpstr>
      <vt:lpstr>Employability Toolkit</vt:lpstr>
      <vt:lpstr>In-house Training</vt:lpstr>
      <vt:lpstr>Employability Qualifications</vt:lpstr>
      <vt:lpstr>Employer Involvement</vt:lpstr>
      <vt:lpstr>Solutions?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colin@strategicdevelopmentnetwork.co.uk;gerry@ke4business.com</dc:creator>
  <cp:lastModifiedBy>Richard Beamish</cp:lastModifiedBy>
  <cp:revision>240</cp:revision>
  <cp:lastPrinted>2015-09-03T16:08:39Z</cp:lastPrinted>
  <dcterms:created xsi:type="dcterms:W3CDTF">2011-12-02T13:47:06Z</dcterms:created>
  <dcterms:modified xsi:type="dcterms:W3CDTF">2015-09-03T16:10:24Z</dcterms:modified>
</cp:coreProperties>
</file>