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84" r:id="rId3"/>
    <p:sldMasterId id="2147483696" r:id="rId4"/>
  </p:sldMasterIdLst>
  <p:notesMasterIdLst>
    <p:notesMasterId r:id="rId25"/>
  </p:notesMasterIdLst>
  <p:handoutMasterIdLst>
    <p:handoutMasterId r:id="rId26"/>
  </p:handoutMasterIdLst>
  <p:sldIdLst>
    <p:sldId id="283" r:id="rId5"/>
    <p:sldId id="444" r:id="rId6"/>
    <p:sldId id="445" r:id="rId7"/>
    <p:sldId id="451" r:id="rId8"/>
    <p:sldId id="446" r:id="rId9"/>
    <p:sldId id="450" r:id="rId10"/>
    <p:sldId id="447" r:id="rId11"/>
    <p:sldId id="448" r:id="rId12"/>
    <p:sldId id="449" r:id="rId13"/>
    <p:sldId id="453" r:id="rId14"/>
    <p:sldId id="457" r:id="rId15"/>
    <p:sldId id="460" r:id="rId16"/>
    <p:sldId id="454" r:id="rId17"/>
    <p:sldId id="461" r:id="rId18"/>
    <p:sldId id="458" r:id="rId19"/>
    <p:sldId id="455" r:id="rId20"/>
    <p:sldId id="456" r:id="rId21"/>
    <p:sldId id="459" r:id="rId22"/>
    <p:sldId id="452" r:id="rId23"/>
    <p:sldId id="398" r:id="rId24"/>
  </p:sldIdLst>
  <p:sldSz cx="9144000" cy="6858000" type="screen4x3"/>
  <p:notesSz cx="6858000" cy="994568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2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B001D"/>
    <a:srgbClr val="E5943B"/>
    <a:srgbClr val="E38A29"/>
    <a:srgbClr val="D57D1C"/>
    <a:srgbClr val="FF500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notesView">
  <p:normalViewPr>
    <p:restoredLeft sz="12571" autoAdjust="0"/>
    <p:restoredTop sz="89812" autoAdjust="0"/>
  </p:normalViewPr>
  <p:slideViewPr>
    <p:cSldViewPr>
      <p:cViewPr>
        <p:scale>
          <a:sx n="117" d="100"/>
          <a:sy n="117" d="100"/>
        </p:scale>
        <p:origin x="2216" y="720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200" d="100"/>
        <a:sy n="200" d="100"/>
      </p:scale>
      <p:origin x="0" y="3480"/>
    </p:cViewPr>
  </p:sorterViewPr>
  <p:notesViewPr>
    <p:cSldViewPr>
      <p:cViewPr varScale="1">
        <p:scale>
          <a:sx n="107" d="100"/>
          <a:sy n="107" d="100"/>
        </p:scale>
        <p:origin x="3992" y="184"/>
      </p:cViewPr>
      <p:guideLst>
        <p:guide orient="horz" pos="3132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5.xml"/><Relationship Id="rId20" Type="http://schemas.openxmlformats.org/officeDocument/2006/relationships/slide" Target="slides/slide16.xml"/><Relationship Id="rId21" Type="http://schemas.openxmlformats.org/officeDocument/2006/relationships/slide" Target="slides/slide17.xml"/><Relationship Id="rId22" Type="http://schemas.openxmlformats.org/officeDocument/2006/relationships/slide" Target="slides/slide18.xml"/><Relationship Id="rId23" Type="http://schemas.openxmlformats.org/officeDocument/2006/relationships/slide" Target="slides/slide19.xml"/><Relationship Id="rId24" Type="http://schemas.openxmlformats.org/officeDocument/2006/relationships/slide" Target="slides/slide20.xml"/><Relationship Id="rId25" Type="http://schemas.openxmlformats.org/officeDocument/2006/relationships/notesMaster" Target="notesMasters/notesMaster1.xml"/><Relationship Id="rId26" Type="http://schemas.openxmlformats.org/officeDocument/2006/relationships/handoutMaster" Target="handoutMasters/handoutMaster1.xml"/><Relationship Id="rId27" Type="http://schemas.openxmlformats.org/officeDocument/2006/relationships/presProps" Target="presProps.xml"/><Relationship Id="rId28" Type="http://schemas.openxmlformats.org/officeDocument/2006/relationships/viewProps" Target="viewProps.xml"/><Relationship Id="rId29" Type="http://schemas.openxmlformats.org/officeDocument/2006/relationships/theme" Target="theme/theme1.xml"/><Relationship Id="rId30" Type="http://schemas.openxmlformats.org/officeDocument/2006/relationships/tableStyles" Target="tableStyles.xml"/><Relationship Id="rId10" Type="http://schemas.openxmlformats.org/officeDocument/2006/relationships/slide" Target="slides/slide6.xml"/><Relationship Id="rId11" Type="http://schemas.openxmlformats.org/officeDocument/2006/relationships/slide" Target="slides/slide7.xml"/><Relationship Id="rId12" Type="http://schemas.openxmlformats.org/officeDocument/2006/relationships/slide" Target="slides/slide8.xml"/><Relationship Id="rId13" Type="http://schemas.openxmlformats.org/officeDocument/2006/relationships/slide" Target="slides/slide9.xml"/><Relationship Id="rId14" Type="http://schemas.openxmlformats.org/officeDocument/2006/relationships/slide" Target="slides/slide10.xml"/><Relationship Id="rId15" Type="http://schemas.openxmlformats.org/officeDocument/2006/relationships/slide" Target="slides/slide11.xml"/><Relationship Id="rId16" Type="http://schemas.openxmlformats.org/officeDocument/2006/relationships/slide" Target="slides/slide12.xml"/><Relationship Id="rId17" Type="http://schemas.openxmlformats.org/officeDocument/2006/relationships/slide" Target="slides/slide13.xml"/><Relationship Id="rId18" Type="http://schemas.openxmlformats.org/officeDocument/2006/relationships/slide" Target="slides/slide14.xml"/><Relationship Id="rId19" Type="http://schemas.openxmlformats.org/officeDocument/2006/relationships/slide" Target="slides/slide15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Master" Target="slideMasters/slideMaster3.xml"/><Relationship Id="rId4" Type="http://schemas.openxmlformats.org/officeDocument/2006/relationships/slideMaster" Target="slideMasters/slideMaster4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71800" cy="499012"/>
          </a:xfrm>
          <a:prstGeom prst="rect">
            <a:avLst/>
          </a:prstGeom>
        </p:spPr>
        <p:txBody>
          <a:bodyPr vert="horz" lIns="95591" tIns="47795" rIns="95591" bIns="47795" rtlCol="0"/>
          <a:lstStyle>
            <a:lvl1pPr algn="l">
              <a:defRPr sz="13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99012"/>
          </a:xfrm>
          <a:prstGeom prst="rect">
            <a:avLst/>
          </a:prstGeom>
        </p:spPr>
        <p:txBody>
          <a:bodyPr vert="horz" lIns="95591" tIns="47795" rIns="95591" bIns="47795" rtlCol="0"/>
          <a:lstStyle>
            <a:lvl1pPr algn="r">
              <a:defRPr sz="1300"/>
            </a:lvl1pPr>
          </a:lstStyle>
          <a:p>
            <a:fld id="{7F2C6EB4-E15B-4605-86EA-111B6FE3D57A}" type="datetimeFigureOut">
              <a:rPr lang="en-GB" smtClean="0"/>
              <a:t>03/09/2015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446679"/>
            <a:ext cx="2971800" cy="499011"/>
          </a:xfrm>
          <a:prstGeom prst="rect">
            <a:avLst/>
          </a:prstGeom>
        </p:spPr>
        <p:txBody>
          <a:bodyPr vert="horz" lIns="95591" tIns="47795" rIns="95591" bIns="47795" rtlCol="0" anchor="b"/>
          <a:lstStyle>
            <a:lvl1pPr algn="l">
              <a:defRPr sz="1300"/>
            </a:lvl1pPr>
          </a:lstStyle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9446679"/>
            <a:ext cx="2971800" cy="499011"/>
          </a:xfrm>
          <a:prstGeom prst="rect">
            <a:avLst/>
          </a:prstGeom>
        </p:spPr>
        <p:txBody>
          <a:bodyPr vert="horz" lIns="95591" tIns="47795" rIns="95591" bIns="47795" rtlCol="0" anchor="b"/>
          <a:lstStyle>
            <a:lvl1pPr algn="r">
              <a:defRPr sz="1300"/>
            </a:lvl1pPr>
          </a:lstStyle>
          <a:p>
            <a:fld id="{05320BF3-D88E-47AD-BDDF-269729F2022E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5321330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71800" cy="497284"/>
          </a:xfrm>
          <a:prstGeom prst="rect">
            <a:avLst/>
          </a:prstGeom>
        </p:spPr>
        <p:txBody>
          <a:bodyPr vert="horz" lIns="95591" tIns="47795" rIns="95591" bIns="47795" rtlCol="0"/>
          <a:lstStyle>
            <a:lvl1pPr algn="l">
              <a:defRPr sz="13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1"/>
            <a:ext cx="2971800" cy="497284"/>
          </a:xfrm>
          <a:prstGeom prst="rect">
            <a:avLst/>
          </a:prstGeom>
        </p:spPr>
        <p:txBody>
          <a:bodyPr vert="horz" lIns="95591" tIns="47795" rIns="95591" bIns="47795" rtlCol="0"/>
          <a:lstStyle>
            <a:lvl1pPr algn="r">
              <a:defRPr sz="1300"/>
            </a:lvl1pPr>
          </a:lstStyle>
          <a:p>
            <a:fld id="{E107E198-E7B6-476D-88E4-5A9BBC73F525}" type="datetimeFigureOut">
              <a:rPr lang="en-GB" smtClean="0"/>
              <a:pPr/>
              <a:t>03/09/2015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41388" y="744538"/>
            <a:ext cx="4975225" cy="37322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591" tIns="47795" rIns="95591" bIns="47795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724203"/>
            <a:ext cx="5486400" cy="4475560"/>
          </a:xfrm>
          <a:prstGeom prst="rect">
            <a:avLst/>
          </a:prstGeom>
        </p:spPr>
        <p:txBody>
          <a:bodyPr vert="horz" lIns="95591" tIns="47795" rIns="95591" bIns="47795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446678"/>
            <a:ext cx="2971800" cy="497284"/>
          </a:xfrm>
          <a:prstGeom prst="rect">
            <a:avLst/>
          </a:prstGeom>
        </p:spPr>
        <p:txBody>
          <a:bodyPr vert="horz" lIns="95591" tIns="47795" rIns="95591" bIns="47795" rtlCol="0" anchor="b"/>
          <a:lstStyle>
            <a:lvl1pPr algn="l">
              <a:defRPr sz="13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9446678"/>
            <a:ext cx="2971800" cy="497284"/>
          </a:xfrm>
          <a:prstGeom prst="rect">
            <a:avLst/>
          </a:prstGeom>
        </p:spPr>
        <p:txBody>
          <a:bodyPr vert="horz" lIns="95591" tIns="47795" rIns="95591" bIns="47795" rtlCol="0" anchor="b"/>
          <a:lstStyle>
            <a:lvl1pPr algn="r">
              <a:defRPr sz="1300"/>
            </a:lvl1pPr>
          </a:lstStyle>
          <a:p>
            <a:fld id="{B76BAB88-E016-4578-8AF7-56CBB222482E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0520648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6BAB88-E016-4578-8AF7-56CBB222482E}" type="slidenum">
              <a:rPr lang="en-GB" smtClean="0"/>
              <a:pPr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6800454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…and what do you do with existing employees?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E2FBA8F-A06C-43E2-83FE-BAF534640C67}" type="slidenum">
              <a:rPr lang="en-GB" smtClean="0"/>
              <a:pPr>
                <a:defRPr/>
              </a:pPr>
              <a:t>10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3766052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Well, large</a:t>
            </a:r>
            <a:r>
              <a:rPr lang="en-GB" baseline="0" dirty="0" smtClean="0"/>
              <a:t>r companies </a:t>
            </a:r>
            <a:r>
              <a:rPr lang="en-GB" u="sng" baseline="0" dirty="0" smtClean="0"/>
              <a:t>do</a:t>
            </a:r>
            <a:r>
              <a:rPr lang="en-GB" u="none" baseline="0" dirty="0" smtClean="0"/>
              <a:t> invest in workforce skills and this slides shows some who claim to have benefited.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E2FBA8F-A06C-43E2-83FE-BAF534640C67}" type="slidenum">
              <a:rPr lang="en-GB" smtClean="0"/>
              <a:pPr>
                <a:defRPr/>
              </a:pPr>
              <a:t>11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3977483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There are ways of identifying whether you have an employability issue and then deciding</a:t>
            </a:r>
            <a:r>
              <a:rPr lang="en-GB" baseline="0" dirty="0" smtClean="0"/>
              <a:t> what to do about it.</a:t>
            </a:r>
          </a:p>
          <a:p>
            <a:endParaRPr lang="en-GB" baseline="0" dirty="0" smtClean="0"/>
          </a:p>
          <a:p>
            <a:r>
              <a:rPr lang="en-GB" baseline="0" dirty="0" smtClean="0"/>
              <a:t>The Employability Toolkit can help – see papers given out at start:</a:t>
            </a:r>
          </a:p>
          <a:p>
            <a:r>
              <a:rPr lang="en-GB" baseline="0" dirty="0" smtClean="0"/>
              <a:t>4 will help you decide if you have a problem</a:t>
            </a:r>
          </a:p>
          <a:p>
            <a:r>
              <a:rPr lang="en-GB" baseline="0" dirty="0" smtClean="0"/>
              <a:t>5 helps identify the skills needed and the level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E2FBA8F-A06C-43E2-83FE-BAF534640C67}" type="slidenum">
              <a:rPr lang="en-GB" smtClean="0"/>
              <a:pPr>
                <a:defRPr/>
              </a:pPr>
              <a:t>12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6888196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Employability Matrix is a core framework for the development of employability qualifications. 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Employability Matrix is a consistent and transparent framework for the approval of generic employability qualifications. 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Employability Matrix can be used as a “skills check” tool either by individuals or supported by tutors in a variety of situations such as entry to employment, redeployment or redundancy. 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Employability Matrix can be used to support a whole organisation approach to embed an understanding of employability skills across all activities and learning programmes. 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Employability Matrix is a flexible tool, which lends itself to adaptation to make it more “learner friendly”, i.e., a poster or single page to highlight key points 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Employability Matrix is regularly revised to reflect the needs of employers, which means its content is kept up to date. 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6BAB88-E016-4578-8AF7-56CBB222482E}" type="slidenum">
              <a:rPr lang="en-GB" smtClean="0"/>
              <a:pPr/>
              <a:t>13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4941711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6 is just an example of putting the Matrix into context</a:t>
            </a:r>
          </a:p>
          <a:p>
            <a:r>
              <a:rPr lang="en-GB" dirty="0" smtClean="0"/>
              <a:t>7 is designed to help with recruitment – helping ensure your new employees do have the skills they need</a:t>
            </a:r>
          </a:p>
          <a:p>
            <a:r>
              <a:rPr lang="en-GB" dirty="0" smtClean="0"/>
              <a:t>8 is a TNA designed to help identify the detailed</a:t>
            </a:r>
            <a:r>
              <a:rPr lang="en-GB" baseline="0" dirty="0" smtClean="0"/>
              <a:t> employability issues within your own workforce</a:t>
            </a:r>
          </a:p>
          <a:p>
            <a:r>
              <a:rPr lang="en-GB" baseline="0" dirty="0" smtClean="0"/>
              <a:t>9 is just about the in-house training options, should you consider this a sensible approach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E2FBA8F-A06C-43E2-83FE-BAF534640C67}" type="slidenum">
              <a:rPr lang="en-GB" smtClean="0"/>
              <a:pPr>
                <a:defRPr/>
              </a:pPr>
              <a:t>14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4121812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E2FBA8F-A06C-43E2-83FE-BAF534640C67}" type="slidenum">
              <a:rPr lang="en-GB" smtClean="0"/>
              <a:pPr>
                <a:defRPr/>
              </a:pPr>
              <a:t>15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6380065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E2FBA8F-A06C-43E2-83FE-BAF534640C67}" type="slidenum">
              <a:rPr lang="en-GB" smtClean="0"/>
              <a:pPr>
                <a:defRPr/>
              </a:pPr>
              <a:t>16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6079611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E2FBA8F-A06C-43E2-83FE-BAF534640C67}" type="slidenum">
              <a:rPr lang="en-GB" smtClean="0"/>
              <a:pPr>
                <a:defRPr/>
              </a:pPr>
              <a:t>17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2524530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E2FBA8F-A06C-43E2-83FE-BAF534640C67}" type="slidenum">
              <a:rPr lang="en-GB" smtClean="0"/>
              <a:pPr>
                <a:defRPr/>
              </a:pPr>
              <a:t>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7473029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0178" name="Notes Placeholder 2"/>
          <p:cNvSpPr>
            <a:spLocks noGrp="1"/>
          </p:cNvSpPr>
          <p:nvPr>
            <p:ph type="body" idx="1"/>
          </p:nvPr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GB" altLang="en-US" dirty="0"/>
          </a:p>
        </p:txBody>
      </p:sp>
      <p:sp>
        <p:nvSpPr>
          <p:cNvPr id="50179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81063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881063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881063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881063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881063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8810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8810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8810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8810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dirty="0">
                <a:solidFill>
                  <a:srgbClr val="165788"/>
                </a:solidFill>
              </a:rPr>
              <a:t>Slide </a:t>
            </a:r>
            <a:fld id="{6173C694-C470-234E-8685-FDB7D8D055B6}" type="slidenum">
              <a:rPr lang="en-US" altLang="en-US">
                <a:solidFill>
                  <a:srgbClr val="165788"/>
                </a:solidFill>
              </a:rPr>
              <a:pPr/>
              <a:t>19</a:t>
            </a:fld>
            <a:endParaRPr lang="en-US" altLang="en-US" dirty="0">
              <a:solidFill>
                <a:srgbClr val="16578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63029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Explain </a:t>
            </a:r>
            <a:r>
              <a:rPr lang="en-GB" dirty="0" smtClean="0"/>
              <a:t>Employability </a:t>
            </a:r>
            <a:r>
              <a:rPr lang="en-GB" dirty="0"/>
              <a:t>Bites</a:t>
            </a:r>
          </a:p>
          <a:p>
            <a:r>
              <a:rPr lang="en-GB" dirty="0"/>
              <a:t>Now looking at employability as a whole, is it important and who is responsible?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6BAB88-E016-4578-8AF7-56CBB222482E}" type="slidenum">
              <a:rPr lang="en-GB" smtClean="0"/>
              <a:pPr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6800454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6BAB88-E016-4578-8AF7-56CBB222482E}" type="slidenum">
              <a:rPr lang="en-GB" smtClean="0"/>
              <a:pPr/>
              <a:t>20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4185528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A couple of definitions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6BAB88-E016-4578-8AF7-56CBB222482E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1177059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1506" name="Notes Placeholder 2"/>
          <p:cNvSpPr>
            <a:spLocks noGrp="1"/>
          </p:cNvSpPr>
          <p:nvPr>
            <p:ph type="body" idx="1"/>
          </p:nvPr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GB" altLang="en-US" dirty="0"/>
          </a:p>
        </p:txBody>
      </p:sp>
      <p:sp>
        <p:nvSpPr>
          <p:cNvPr id="21507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81063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881063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881063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881063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881063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8810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8810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8810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8810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dirty="0">
                <a:solidFill>
                  <a:srgbClr val="165788"/>
                </a:solidFill>
              </a:rPr>
              <a:t>Slide </a:t>
            </a:r>
            <a:fld id="{2A17E717-665B-D54D-A9B9-AA161AAEA2EE}" type="slidenum">
              <a:rPr lang="en-US" altLang="en-US">
                <a:solidFill>
                  <a:srgbClr val="165788"/>
                </a:solidFill>
              </a:rPr>
              <a:pPr/>
              <a:t>4</a:t>
            </a:fld>
            <a:endParaRPr lang="en-US" altLang="en-US" dirty="0">
              <a:solidFill>
                <a:srgbClr val="16578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4373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7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32656" y="420693"/>
            <a:ext cx="5973527" cy="4480143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0770" name="Notes Placeholder 2"/>
          <p:cNvSpPr>
            <a:spLocks noGrp="1"/>
          </p:cNvSpPr>
          <p:nvPr>
            <p:ph type="body" idx="1"/>
          </p:nvPr>
        </p:nvSpPr>
        <p:spPr>
          <a:xfrm>
            <a:off x="476672" y="5364121"/>
            <a:ext cx="5890737" cy="3785188"/>
          </a:xfrm>
          <a:ln/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GB" dirty="0" smtClean="0"/>
              <a:t>This is a bit less glorified and more practical</a:t>
            </a:r>
          </a:p>
          <a:p>
            <a:pPr eaLnBrk="1" hangingPunct="1">
              <a:defRPr/>
            </a:pPr>
            <a:endParaRPr lang="en-GB" dirty="0"/>
          </a:p>
          <a:p>
            <a:pPr eaLnBrk="1" hangingPunct="1">
              <a:defRPr/>
            </a:pPr>
            <a:r>
              <a:rPr lang="en-GB" dirty="0" smtClean="0"/>
              <a:t>Hard and soft skills</a:t>
            </a:r>
            <a:endParaRPr lang="en-GB" dirty="0" smtClean="0"/>
          </a:p>
        </p:txBody>
      </p:sp>
      <p:sp>
        <p:nvSpPr>
          <p:cNvPr id="246788" name="Slide Number Placeholder 3"/>
          <p:cNvSpPr txBox="1">
            <a:spLocks noGrp="1"/>
          </p:cNvSpPr>
          <p:nvPr/>
        </p:nvSpPr>
        <p:spPr bwMode="auto">
          <a:xfrm>
            <a:off x="4015740" y="8903970"/>
            <a:ext cx="3070860" cy="4686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3558" tIns="46778" rIns="93558" bIns="46778" anchor="b"/>
          <a:lstStyle/>
          <a:p>
            <a:pPr algn="r" eaLnBrk="0" hangingPunct="0"/>
            <a:fld id="{CBBBC029-7347-4AAC-BD8C-A0254457B041}" type="slidenum">
              <a:rPr lang="en-GB" sz="1200"/>
              <a:pPr algn="r" eaLnBrk="0" hangingPunct="0"/>
              <a:t>5</a:t>
            </a:fld>
            <a:endParaRPr lang="en-GB" sz="1200" dirty="0"/>
          </a:p>
        </p:txBody>
      </p:sp>
    </p:spTree>
    <p:extLst>
      <p:ext uri="{BB962C8B-B14F-4D97-AF65-F5344CB8AC3E}">
        <p14:creationId xmlns:p14="http://schemas.microsoft.com/office/powerpoint/2010/main" val="22036873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en-GB" b="1" dirty="0" smtClean="0"/>
              <a:t>What employers look for in a job candidate</a:t>
            </a:r>
          </a:p>
          <a:p>
            <a:endParaRPr lang="en-GB" b="1" dirty="0" smtClean="0"/>
          </a:p>
          <a:p>
            <a:r>
              <a:rPr lang="en-GB" b="1" dirty="0" smtClean="0"/>
              <a:t>Can you do the job?</a:t>
            </a:r>
          </a:p>
          <a:p>
            <a:r>
              <a:rPr lang="en-GB" dirty="0" smtClean="0"/>
              <a:t>Do you have the necessary abilities, skills, knowledge, experience and qualifications? </a:t>
            </a:r>
          </a:p>
          <a:p>
            <a:r>
              <a:rPr lang="en-GB" dirty="0" smtClean="0"/>
              <a:t>How soon can you become productive? Are you a fast learner? </a:t>
            </a:r>
          </a:p>
          <a:p>
            <a:r>
              <a:rPr lang="en-GB" dirty="0" smtClean="0"/>
              <a:t>Are you able to work unsupervised, use your initiative and work confidently under pressure? </a:t>
            </a:r>
          </a:p>
          <a:p>
            <a:r>
              <a:rPr lang="en-GB" dirty="0" smtClean="0"/>
              <a:t>Will your work be accurate and high-quality? </a:t>
            </a:r>
          </a:p>
          <a:p>
            <a:r>
              <a:rPr lang="en-GB" dirty="0" smtClean="0"/>
              <a:t>Are you organised and able to achieve goals?</a:t>
            </a:r>
          </a:p>
          <a:p>
            <a:endParaRPr lang="en-GB" dirty="0" smtClean="0"/>
          </a:p>
          <a:p>
            <a:r>
              <a:rPr lang="en-GB" b="1" dirty="0" smtClean="0"/>
              <a:t>Are you motivated?</a:t>
            </a:r>
          </a:p>
          <a:p>
            <a:r>
              <a:rPr lang="en-GB" dirty="0" smtClean="0"/>
              <a:t>Are you motivated, and do your goals benefit the company? </a:t>
            </a:r>
          </a:p>
          <a:p>
            <a:r>
              <a:rPr lang="en-GB" dirty="0" smtClean="0"/>
              <a:t>Will you work for the best interests of the organisation? </a:t>
            </a:r>
          </a:p>
          <a:p>
            <a:r>
              <a:rPr lang="en-GB" dirty="0" smtClean="0"/>
              <a:t>Are you dependable (i.e. reliable and trustworthy)?</a:t>
            </a:r>
          </a:p>
          <a:p>
            <a:endParaRPr lang="en-GB" dirty="0" smtClean="0"/>
          </a:p>
          <a:p>
            <a:r>
              <a:rPr lang="en-GB" b="1" dirty="0" smtClean="0"/>
              <a:t>Do you fit with the organisation?</a:t>
            </a:r>
          </a:p>
          <a:p>
            <a:r>
              <a:rPr lang="en-GB" dirty="0" smtClean="0"/>
              <a:t>Do you have a good attitude? </a:t>
            </a:r>
          </a:p>
          <a:p>
            <a:r>
              <a:rPr lang="en-GB" dirty="0" smtClean="0"/>
              <a:t>Does your presentation and appearance represent the company well? </a:t>
            </a:r>
          </a:p>
          <a:p>
            <a:r>
              <a:rPr lang="en-GB" dirty="0" smtClean="0"/>
              <a:t>Are you a team player? Do you get on well with others? (The employer wants someone who won't create problems among other workers.)</a:t>
            </a:r>
          </a:p>
          <a:p>
            <a:endParaRPr lang="en-GB" dirty="0" smtClean="0"/>
          </a:p>
          <a:p>
            <a:r>
              <a:rPr lang="en-GB" dirty="0" smtClean="0"/>
              <a:t>It is your responsibility to provide employers with the best information to help them make a quality hiring decision. If you consider all the needs listed above, you will increase your chances of getting a job offer.</a:t>
            </a:r>
          </a:p>
          <a:p>
            <a:endParaRPr lang="en-GB" dirty="0" smtClean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D7703A-6965-4FC2-A9C4-9C4AC4859250}" type="slidenum">
              <a:rPr lang="en-GB" smtClean="0"/>
              <a:pPr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6678331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GB" dirty="0" smtClean="0">
                <a:ea typeface="ＭＳ Ｐゴシック" pitchFamily="34" charset="-128"/>
              </a:rPr>
              <a:t>These slides show how too employees just do not have the skills employers need</a:t>
            </a:r>
            <a:endParaRPr lang="en-GB" dirty="0" smtClean="0">
              <a:ea typeface="ＭＳ Ｐゴシック" pitchFamily="34" charset="-128"/>
            </a:endParaRPr>
          </a:p>
        </p:txBody>
      </p:sp>
      <p:sp>
        <p:nvSpPr>
          <p:cNvPr id="3379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fld id="{1056C792-8085-4A35-865A-0C3C4643267C}" type="slidenum">
              <a:rPr lang="en-US" sz="1200" smtClean="0"/>
              <a:pPr/>
              <a:t>7</a:t>
            </a:fld>
            <a:endParaRPr lang="en-US" sz="1200" dirty="0" smtClean="0"/>
          </a:p>
        </p:txBody>
      </p:sp>
    </p:spTree>
    <p:extLst>
      <p:ext uri="{BB962C8B-B14F-4D97-AF65-F5344CB8AC3E}">
        <p14:creationId xmlns:p14="http://schemas.microsoft.com/office/powerpoint/2010/main" val="125083005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Obvious answer is to focus on employability in schools, colleges and universities.</a:t>
            </a:r>
          </a:p>
          <a:p>
            <a:endParaRPr lang="en-GB" dirty="0"/>
          </a:p>
          <a:p>
            <a:r>
              <a:rPr lang="en-GB" dirty="0" smtClean="0"/>
              <a:t>Done some work with schools linked to journalism and print sectors.</a:t>
            </a:r>
          </a:p>
          <a:p>
            <a:endParaRPr lang="en-GB" dirty="0"/>
          </a:p>
          <a:p>
            <a:r>
              <a:rPr lang="en-GB" dirty="0" smtClean="0"/>
              <a:t>Employability Bites are an example from someone involved in this work over many years but they assume employer involvement.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E2FBA8F-A06C-43E2-83FE-BAF534640C67}" type="slidenum">
              <a:rPr lang="en-GB" smtClean="0"/>
              <a:pPr>
                <a:defRPr/>
              </a:pPr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2782511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66725" y="508000"/>
            <a:ext cx="5675313" cy="42560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476672" y="5260876"/>
            <a:ext cx="5786968" cy="4185802"/>
          </a:xfrm>
        </p:spPr>
        <p:txBody>
          <a:bodyPr>
            <a:normAutofit/>
          </a:bodyPr>
          <a:lstStyle/>
          <a:p>
            <a:r>
              <a:rPr lang="en-GB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We’ve already seen the benefits to employers of having work-ready employees and recruits.   The bigger question is who is responsible?</a:t>
            </a:r>
            <a:endParaRPr lang="en-GB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E2FBA8F-A06C-43E2-83FE-BAF534640C67}" type="slidenum">
              <a:rPr lang="en-GB" smtClean="0"/>
              <a:pPr>
                <a:defRPr/>
              </a:pPr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315846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Relationship Id="rId3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jpeg"/><Relationship Id="rId3" Type="http://schemas.openxmlformats.org/officeDocument/2006/relationships/image" Target="../media/image2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Relationship Id="rId2" Type="http://schemas.openxmlformats.org/officeDocument/2006/relationships/image" Target="../media/image1.jpeg"/><Relationship Id="rId3" Type="http://schemas.openxmlformats.org/officeDocument/2006/relationships/image" Target="../media/image2.png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Relationship Id="rId2" Type="http://schemas.openxmlformats.org/officeDocument/2006/relationships/image" Target="../media/image1.jpeg"/><Relationship Id="rId3" Type="http://schemas.openxmlformats.org/officeDocument/2006/relationships/image" Target="../media/image2.png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2" descr="PowerPoint template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14" descr="logo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4663" y="466725"/>
            <a:ext cx="1357312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6"/>
          <p:cNvSpPr txBox="1">
            <a:spLocks noChangeArrowheads="1"/>
          </p:cNvSpPr>
          <p:nvPr/>
        </p:nvSpPr>
        <p:spPr bwMode="auto">
          <a:xfrm>
            <a:off x="7586663" y="5097463"/>
            <a:ext cx="12954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rIns="0" anchor="ctr"/>
          <a:lstStyle>
            <a:lvl1pPr eaLnBrk="0" hangingPunct="0">
              <a:defRPr sz="21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1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1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1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1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r" eaLnBrk="1" hangingPunct="1"/>
            <a:r>
              <a:rPr lang="en-GB" altLang="en-US" sz="600" dirty="0">
                <a:solidFill>
                  <a:schemeClr val="bg1"/>
                </a:solidFill>
              </a:rPr>
              <a:t>All images © Mat Wright</a:t>
            </a:r>
          </a:p>
        </p:txBody>
      </p:sp>
      <p:sp>
        <p:nvSpPr>
          <p:cNvPr id="406532" name="Rectangle 4"/>
          <p:cNvSpPr>
            <a:spLocks noGrp="1" noChangeArrowheads="1"/>
          </p:cNvSpPr>
          <p:nvPr>
            <p:ph type="ctrTitle"/>
          </p:nvPr>
        </p:nvSpPr>
        <p:spPr>
          <a:xfrm>
            <a:off x="469900" y="1052513"/>
            <a:ext cx="5110163" cy="2016125"/>
          </a:xfrm>
        </p:spPr>
        <p:txBody>
          <a:bodyPr/>
          <a:lstStyle>
            <a:lvl1pPr>
              <a:lnSpc>
                <a:spcPts val="3800"/>
              </a:lnSpc>
              <a:defRPr sz="38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06533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468313" y="3284538"/>
            <a:ext cx="4679950" cy="1368425"/>
          </a:xfrm>
        </p:spPr>
        <p:txBody>
          <a:bodyPr/>
          <a:lstStyle>
            <a:lvl1pPr>
              <a:spcAft>
                <a:spcPct val="0"/>
              </a:spcAft>
              <a:defRPr b="1"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>
          <a:xfrm>
            <a:off x="6656388" y="6538913"/>
            <a:ext cx="1485900" cy="252412"/>
          </a:xfrm>
        </p:spPr>
        <p:txBody>
          <a:bodyPr/>
          <a:lstStyle>
            <a:lvl1pPr>
              <a:defRPr>
                <a:ea typeface="+mn-ea"/>
              </a:defRPr>
            </a:lvl1pPr>
          </a:lstStyle>
          <a:p>
            <a:fld id="{CF2DD86C-C13C-E24B-BDF7-A4DC1D537404}" type="datetime1">
              <a:rPr lang="en-GB" smtClean="0"/>
              <a:t>03/09/2015</a:t>
            </a:fld>
            <a:endParaRPr lang="en-GB" dirty="0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BE7CB68-C222-4A66-A801-37FD0D1DB99B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62937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4443399-FFC5-4E46-863E-C26A0EE65686}" type="datetime1">
              <a:rPr lang="en-GB" smtClean="0"/>
              <a:t>03/09/2015</a:t>
            </a:fld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BE7CB68-C222-4A66-A801-37FD0D1DB99B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986710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77E2211-EA93-DD4E-BF15-5A935674F7A0}" type="datetime1">
              <a:rPr lang="en-GB" smtClean="0"/>
              <a:t>03/09/2015</a:t>
            </a:fld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BE7CB68-C222-4A66-A801-37FD0D1DB99B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7445541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9" descr="PowerPoint template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10" descr="logo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4663" y="466725"/>
            <a:ext cx="1357312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6"/>
          <p:cNvSpPr txBox="1">
            <a:spLocks noChangeArrowheads="1"/>
          </p:cNvSpPr>
          <p:nvPr/>
        </p:nvSpPr>
        <p:spPr bwMode="auto">
          <a:xfrm>
            <a:off x="7586663" y="5097463"/>
            <a:ext cx="12954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rIns="0" anchor="ctr"/>
          <a:lstStyle>
            <a:lvl1pPr eaLnBrk="0" hangingPunct="0">
              <a:defRPr sz="21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1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1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1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1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r" eaLnBrk="1" hangingPunct="1"/>
            <a:r>
              <a:rPr lang="en-GB" altLang="en-US" sz="600" dirty="0">
                <a:solidFill>
                  <a:schemeClr val="bg1"/>
                </a:solidFill>
              </a:rPr>
              <a:t>All images © Mat Wright</a:t>
            </a:r>
          </a:p>
        </p:txBody>
      </p:sp>
      <p:sp>
        <p:nvSpPr>
          <p:cNvPr id="63385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469900" y="1052513"/>
            <a:ext cx="5110163" cy="2016125"/>
          </a:xfrm>
        </p:spPr>
        <p:txBody>
          <a:bodyPr/>
          <a:lstStyle>
            <a:lvl1pPr>
              <a:lnSpc>
                <a:spcPts val="3800"/>
              </a:lnSpc>
              <a:defRPr sz="38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633860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468313" y="3284538"/>
            <a:ext cx="4679950" cy="1368425"/>
          </a:xfrm>
        </p:spPr>
        <p:txBody>
          <a:bodyPr/>
          <a:lstStyle>
            <a:lvl1pPr>
              <a:spcAft>
                <a:spcPct val="0"/>
              </a:spcAft>
              <a:defRPr b="1"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6656388" y="6538913"/>
            <a:ext cx="1485900" cy="252412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0" tIns="45720" rIns="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bg1"/>
                </a:solidFill>
                <a:ea typeface="+mn-ea"/>
              </a:defRPr>
            </a:lvl1pPr>
          </a:lstStyle>
          <a:p>
            <a:pPr>
              <a:defRPr/>
            </a:pPr>
            <a:fld id="{62B5DDE9-FA00-FF45-97A0-97DFF9777E4E}" type="datetime1">
              <a:rPr lang="en-GB" smtClean="0"/>
              <a:t>03/09/2015</a:t>
            </a:fld>
            <a:endParaRPr lang="en-US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468313" y="6538913"/>
            <a:ext cx="5973762" cy="252412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0" tIns="45720" rIns="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endParaRPr lang="en-GB" altLang="en-US" dirty="0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8243888" y="6538913"/>
            <a:ext cx="442912" cy="252412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0" tIns="45720" rIns="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99997EC0-F3B9-4A40-963B-3F047BA39E58}" type="slidenum">
              <a:rPr lang="en-GB" altLang="en-US"/>
              <a:pPr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417267563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269738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4885196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858838"/>
            <a:ext cx="4038600" cy="56657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858838"/>
            <a:ext cx="4038600" cy="56657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766132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301382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788270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3565138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13286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B910F20-556E-7440-BE0C-A50B81278313}" type="datetime1">
              <a:rPr lang="en-GB" smtClean="0"/>
              <a:t>03/09/2015</a:t>
            </a:fld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BE7CB68-C222-4A66-A801-37FD0D1DB99B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540810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4206817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639434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62499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62499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238377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1" descr="PowerPoint template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12" descr="logo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4663" y="466725"/>
            <a:ext cx="1357312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6"/>
          <p:cNvSpPr txBox="1">
            <a:spLocks noChangeArrowheads="1"/>
          </p:cNvSpPr>
          <p:nvPr/>
        </p:nvSpPr>
        <p:spPr bwMode="auto">
          <a:xfrm>
            <a:off x="7586663" y="5097463"/>
            <a:ext cx="12954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rIns="0" anchor="ctr"/>
          <a:lstStyle>
            <a:lvl1pPr eaLnBrk="0" hangingPunct="0">
              <a:defRPr sz="21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1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1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1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1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r" eaLnBrk="1" hangingPunct="1"/>
            <a:r>
              <a:rPr lang="en-GB" altLang="en-US" sz="600" dirty="0">
                <a:solidFill>
                  <a:schemeClr val="bg1"/>
                </a:solidFill>
              </a:rPr>
              <a:t>All images © Mat Wright</a:t>
            </a:r>
          </a:p>
        </p:txBody>
      </p:sp>
      <p:sp>
        <p:nvSpPr>
          <p:cNvPr id="52941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469900" y="1052513"/>
            <a:ext cx="5110163" cy="2016125"/>
          </a:xfrm>
        </p:spPr>
        <p:txBody>
          <a:bodyPr/>
          <a:lstStyle>
            <a:lvl1pPr>
              <a:lnSpc>
                <a:spcPts val="3800"/>
              </a:lnSpc>
              <a:defRPr sz="38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29412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468313" y="3284538"/>
            <a:ext cx="4679950" cy="1368425"/>
          </a:xfrm>
        </p:spPr>
        <p:txBody>
          <a:bodyPr/>
          <a:lstStyle>
            <a:lvl1pPr>
              <a:spcAft>
                <a:spcPct val="0"/>
              </a:spcAft>
              <a:defRPr b="1"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6656388" y="6538913"/>
            <a:ext cx="1485900" cy="252412"/>
          </a:xfrm>
        </p:spPr>
        <p:txBody>
          <a:bodyPr/>
          <a:lstStyle>
            <a:lvl1pPr>
              <a:defRPr>
                <a:ea typeface="+mn-ea"/>
              </a:defRPr>
            </a:lvl1pPr>
          </a:lstStyle>
          <a:p>
            <a:pPr>
              <a:defRPr/>
            </a:pPr>
            <a:fld id="{71065678-D56C-824D-9B3A-B36CF8F51F3D}" type="datetime1">
              <a:rPr lang="en-GB" smtClean="0"/>
              <a:t>03/09/2015</a:t>
            </a:fld>
            <a:endParaRPr lang="en-US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 dirty="0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FC7D3F2-2BF9-4DF3-B9FF-C0122FC58A7B}" type="slidenum">
              <a:rPr lang="en-GB" altLang="en-US"/>
              <a:pPr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45706110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37D8C0-C5EA-C54C-B82D-8689180CB223}" type="datetime1">
              <a:rPr lang="en-GB" altLang="en-US" smtClean="0"/>
              <a:t>03/09/2015</a:t>
            </a:fld>
            <a:endParaRPr lang="en-GB" alt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 altLang="en-US" dirty="0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92E9C36-0589-41CA-B693-5853E46EB9B3}" type="slidenum">
              <a:rPr lang="en-GB" altLang="en-US"/>
              <a:pPr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76751615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FAD6B49-AAFD-114C-ADEE-454EC47ADD9C}" type="datetime1">
              <a:rPr lang="en-GB" altLang="en-US" smtClean="0"/>
              <a:t>03/09/2015</a:t>
            </a:fld>
            <a:endParaRPr lang="en-GB" alt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 altLang="en-US" dirty="0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A3A0578-22BF-42BF-BA71-9092BDA42841}" type="slidenum">
              <a:rPr lang="en-GB" altLang="en-US"/>
              <a:pPr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412937624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858838"/>
            <a:ext cx="4038600" cy="52689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858838"/>
            <a:ext cx="4038600" cy="52689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1EDAC51-C2E9-A04B-8B21-FB2CF08E21ED}" type="datetime1">
              <a:rPr lang="en-GB" altLang="en-US" smtClean="0"/>
              <a:t>03/09/2015</a:t>
            </a:fld>
            <a:endParaRPr lang="en-GB" alt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 alt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DF7FE71-AF80-49B8-B03E-3AC0B4702F73}" type="slidenum">
              <a:rPr lang="en-GB" altLang="en-US"/>
              <a:pPr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03190793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0F531D9-03A3-CD4D-98BE-5150F33AA297}" type="datetime1">
              <a:rPr lang="en-GB" altLang="en-US" smtClean="0"/>
              <a:t>03/09/2015</a:t>
            </a:fld>
            <a:endParaRPr lang="en-GB" altLang="en-US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 altLang="en-US" dirty="0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89FC1C3-FC2E-4BA2-9826-8B4B55CF794D}" type="slidenum">
              <a:rPr lang="en-GB" altLang="en-US"/>
              <a:pPr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63528900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00537EC-E731-4746-8E2C-53ADA3861572}" type="datetime1">
              <a:rPr lang="en-GB" altLang="en-US" smtClean="0"/>
              <a:t>03/09/2015</a:t>
            </a:fld>
            <a:endParaRPr lang="en-GB" alt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 altLang="en-US" dirty="0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8873050-B37B-4CE7-926D-B5C98E81F58E}" type="slidenum">
              <a:rPr lang="en-GB" altLang="en-US"/>
              <a:pPr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404595357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5F32233-1EA1-B444-BBE2-D9BD95F7918E}" type="datetime1">
              <a:rPr lang="en-GB" altLang="en-US" smtClean="0"/>
              <a:t>03/09/2015</a:t>
            </a:fld>
            <a:endParaRPr lang="en-GB" altLang="en-US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 altLang="en-US" dirty="0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8EAF38D-B797-4B84-B509-F5B9C8314EBF}" type="slidenum">
              <a:rPr lang="en-GB" altLang="en-US"/>
              <a:pPr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6921859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4E1C8E5-13DF-4443-8D9A-32D0AECBCF5D}" type="datetime1">
              <a:rPr lang="en-GB" smtClean="0"/>
              <a:t>03/09/2015</a:t>
            </a:fld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BE7CB68-C222-4A66-A801-37FD0D1DB99B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9614617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7F25389-8726-CE43-A3C8-9EE222AB711D}" type="datetime1">
              <a:rPr lang="en-GB" altLang="en-US" smtClean="0"/>
              <a:t>03/09/2015</a:t>
            </a:fld>
            <a:endParaRPr lang="en-GB" alt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 alt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47DA441-E176-4C83-A0D9-D6AFB536785F}" type="slidenum">
              <a:rPr lang="en-GB" altLang="en-US"/>
              <a:pPr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12283395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D4FF1FA-39A0-7047-84FC-961A52A91345}" type="datetime1">
              <a:rPr lang="en-GB" altLang="en-US" smtClean="0"/>
              <a:t>03/09/2015</a:t>
            </a:fld>
            <a:endParaRPr lang="en-GB" alt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 alt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D0DBCF4-57E6-4489-9443-3FA5E3916560}" type="slidenum">
              <a:rPr lang="en-GB" altLang="en-US"/>
              <a:pPr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21140180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5FA5A84-0EB1-8E45-BE48-C63C5669EAA6}" type="datetime1">
              <a:rPr lang="en-GB" altLang="en-US" smtClean="0"/>
              <a:t>03/09/2015</a:t>
            </a:fld>
            <a:endParaRPr lang="en-GB" alt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 altLang="en-US" dirty="0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E22F6B7-8C26-4C86-9971-8114FC89C4AC}" type="slidenum">
              <a:rPr lang="en-GB" altLang="en-US"/>
              <a:pPr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67295806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0A29B4E-2BE6-B14D-AB15-BC4B7F790666}" type="datetime1">
              <a:rPr lang="en-GB" altLang="en-US" smtClean="0"/>
              <a:t>03/09/2015</a:t>
            </a:fld>
            <a:endParaRPr lang="en-GB" alt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 altLang="en-US" dirty="0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3FB6A47-0310-450C-83CD-CBC765676AA7}" type="slidenum">
              <a:rPr lang="en-GB" altLang="en-US"/>
              <a:pPr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451580447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1" descr="PowerPoint template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12" descr="logo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4663" y="466725"/>
            <a:ext cx="1357312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6"/>
          <p:cNvSpPr txBox="1">
            <a:spLocks noChangeArrowheads="1"/>
          </p:cNvSpPr>
          <p:nvPr/>
        </p:nvSpPr>
        <p:spPr bwMode="auto">
          <a:xfrm>
            <a:off x="7586663" y="5097463"/>
            <a:ext cx="12954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rIns="0" anchor="ctr"/>
          <a:lstStyle>
            <a:lvl1pPr eaLnBrk="0" hangingPunct="0">
              <a:defRPr sz="21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1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1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1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1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r" eaLnBrk="1" hangingPunct="1"/>
            <a:r>
              <a:rPr lang="en-GB" altLang="en-US" sz="600" dirty="0">
                <a:solidFill>
                  <a:schemeClr val="bg1"/>
                </a:solidFill>
              </a:rPr>
              <a:t>All images © Mat Wright</a:t>
            </a:r>
          </a:p>
        </p:txBody>
      </p:sp>
      <p:sp>
        <p:nvSpPr>
          <p:cNvPr id="59597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469900" y="1052513"/>
            <a:ext cx="5110163" cy="2016125"/>
          </a:xfrm>
        </p:spPr>
        <p:txBody>
          <a:bodyPr/>
          <a:lstStyle>
            <a:lvl1pPr>
              <a:lnSpc>
                <a:spcPts val="3800"/>
              </a:lnSpc>
              <a:defRPr sz="38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95972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468313" y="3284538"/>
            <a:ext cx="4679950" cy="1368425"/>
          </a:xfrm>
        </p:spPr>
        <p:txBody>
          <a:bodyPr/>
          <a:lstStyle>
            <a:lvl1pPr>
              <a:spcAft>
                <a:spcPct val="0"/>
              </a:spcAft>
              <a:defRPr b="1"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6656388" y="6538913"/>
            <a:ext cx="1485900" cy="252412"/>
          </a:xfrm>
        </p:spPr>
        <p:txBody>
          <a:bodyPr/>
          <a:lstStyle>
            <a:lvl1pPr>
              <a:defRPr>
                <a:ea typeface="+mn-ea"/>
              </a:defRPr>
            </a:lvl1pPr>
          </a:lstStyle>
          <a:p>
            <a:pPr>
              <a:defRPr/>
            </a:pPr>
            <a:fld id="{A7CEF13D-7013-1647-8478-E62CEAD42B79}" type="datetime1">
              <a:rPr lang="en-GB" smtClean="0"/>
              <a:t>03/09/2015</a:t>
            </a:fld>
            <a:endParaRPr lang="en-US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 dirty="0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A3AC25-9885-4E37-A4E2-49B2E6991E1D}" type="slidenum">
              <a:rPr lang="en-GB" altLang="en-US"/>
              <a:pPr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04764394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EF7F90E-43E9-194C-97EF-845DC84F6155}" type="datetime1">
              <a:rPr lang="en-GB" altLang="en-US" smtClean="0"/>
              <a:t>03/09/2015</a:t>
            </a:fld>
            <a:endParaRPr lang="en-GB" alt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 alt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D083356-8EFC-458E-A50F-F9A887B50D09}" type="slidenum">
              <a:rPr lang="en-GB" altLang="en-US"/>
              <a:pPr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657666398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0E2903E-4607-1A49-A18D-F9A092898A66}" type="datetime1">
              <a:rPr lang="en-GB" altLang="en-US" smtClean="0"/>
              <a:t>03/09/2015</a:t>
            </a:fld>
            <a:endParaRPr lang="en-GB" alt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 alt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E37FCE4-1DB6-4BBE-B1BB-E43EF8A05C71}" type="slidenum">
              <a:rPr lang="en-GB" altLang="en-US"/>
              <a:pPr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103666856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858838"/>
            <a:ext cx="4038600" cy="52689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858838"/>
            <a:ext cx="4038600" cy="52689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78F95DB-589C-9240-88FB-8ACC394BCBF6}" type="datetime1">
              <a:rPr lang="en-GB" altLang="en-US" smtClean="0"/>
              <a:t>03/09/2015</a:t>
            </a:fld>
            <a:endParaRPr lang="en-GB" alt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 alt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6BD92AD-53C5-4667-8B84-B4619AC6BB2D}" type="slidenum">
              <a:rPr lang="en-GB" altLang="en-US"/>
              <a:pPr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00684592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9E4354F-9080-3544-BDFB-D63B24B2BAB4}" type="datetime1">
              <a:rPr lang="en-GB" altLang="en-US" smtClean="0"/>
              <a:t>03/09/2015</a:t>
            </a:fld>
            <a:endParaRPr lang="en-GB" alt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 alt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FB1103E-7811-4368-90D2-8B945B54426C}" type="slidenum">
              <a:rPr lang="en-GB" altLang="en-US"/>
              <a:pPr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4025770122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C529FCE-F4DE-E64B-A081-9EF5C15C54E5}" type="datetime1">
              <a:rPr lang="en-GB" altLang="en-US" smtClean="0"/>
              <a:t>03/09/2015</a:t>
            </a:fld>
            <a:endParaRPr lang="en-GB" alt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 alt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03CA30B-3529-4BC9-B741-C220BCCB7C7F}" type="slidenum">
              <a:rPr lang="en-GB" altLang="en-US"/>
              <a:pPr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7400144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858838"/>
            <a:ext cx="4038600" cy="52673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858838"/>
            <a:ext cx="4038600" cy="52673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B0693DF-6583-0145-9598-647E82F307EB}" type="datetime1">
              <a:rPr lang="en-GB" smtClean="0"/>
              <a:t>03/09/2015</a:t>
            </a:fld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BE7CB68-C222-4A66-A801-37FD0D1DB99B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97683506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B411E91-C038-5A47-800C-2181F47A451B}" type="datetime1">
              <a:rPr lang="en-GB" altLang="en-US" smtClean="0"/>
              <a:t>03/09/2015</a:t>
            </a:fld>
            <a:endParaRPr lang="en-GB" alt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 alt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4BD13CD-6FE6-434A-8B73-3EEE110F6542}" type="slidenum">
              <a:rPr lang="en-GB" altLang="en-US"/>
              <a:pPr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982790874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173CEC6-4A1D-2746-B9A8-DE85B559AD9F}" type="datetime1">
              <a:rPr lang="en-GB" altLang="en-US" smtClean="0"/>
              <a:t>03/09/2015</a:t>
            </a:fld>
            <a:endParaRPr lang="en-GB" alt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 alt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ED679D0-0163-4BD8-B400-B5072F70AE46}" type="slidenum">
              <a:rPr lang="en-GB" altLang="en-US"/>
              <a:pPr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076317643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79E335A-5463-B54C-9813-0195B3656E8B}" type="datetime1">
              <a:rPr lang="en-GB" altLang="en-US" smtClean="0"/>
              <a:t>03/09/2015</a:t>
            </a:fld>
            <a:endParaRPr lang="en-GB" alt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 alt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F582457-46B8-4DE8-9C6E-3BED4E322F5D}" type="slidenum">
              <a:rPr lang="en-GB" altLang="en-US"/>
              <a:pPr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685695734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B917762-A876-F04C-B964-331D79F64259}" type="datetime1">
              <a:rPr lang="en-GB" altLang="en-US" smtClean="0"/>
              <a:t>03/09/2015</a:t>
            </a:fld>
            <a:endParaRPr lang="en-GB" alt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 alt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2D87A6F-05B6-48D1-9D72-E1D12569C426}" type="slidenum">
              <a:rPr lang="en-GB" altLang="en-US"/>
              <a:pPr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421673271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0A21D71-E395-AF48-B81B-1CF9D3B4E52C}" type="datetime1">
              <a:rPr lang="en-GB" altLang="en-US" smtClean="0"/>
              <a:t>03/09/2015</a:t>
            </a:fld>
            <a:endParaRPr lang="en-GB" alt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 alt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DAA869F-D94E-4EFB-AB4A-F764626D6B11}" type="slidenum">
              <a:rPr lang="en-GB" altLang="en-US"/>
              <a:pPr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41935281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C194522-7F07-3743-994F-C60F88F18DE1}" type="datetime1">
              <a:rPr lang="en-GB" smtClean="0"/>
              <a:t>03/09/2015</a:t>
            </a:fld>
            <a:endParaRPr lang="en-GB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BE7CB68-C222-4A66-A801-37FD0D1DB99B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678843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8D33215-0994-A84A-A5B0-706B20037125}" type="datetime1">
              <a:rPr lang="en-GB" smtClean="0"/>
              <a:t>03/09/2015</a:t>
            </a:fld>
            <a:endParaRPr lang="en-GB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BE7CB68-C222-4A66-A801-37FD0D1DB99B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392914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65AE95F-BABA-A046-8FE6-2124F56DEC63}" type="datetime1">
              <a:rPr lang="en-GB" smtClean="0"/>
              <a:t>03/09/2015</a:t>
            </a:fld>
            <a:endParaRPr lang="en-GB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BE7CB68-C222-4A66-A801-37FD0D1DB99B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328748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071DB92-A498-5B4C-879E-AB7048A6D9C6}" type="datetime1">
              <a:rPr lang="en-GB" smtClean="0"/>
              <a:t>03/09/2015</a:t>
            </a:fld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BE7CB68-C222-4A66-A801-37FD0D1DB99B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31703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2765062-4537-B24A-A1C1-93410B4ED0FF}" type="datetime1">
              <a:rPr lang="en-GB" smtClean="0"/>
              <a:t>03/09/2015</a:t>
            </a:fld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BE7CB68-C222-4A66-A801-37FD0D1DB99B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083831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2.xml"/><Relationship Id="rId12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33.xml"/><Relationship Id="rId12" Type="http://schemas.openxmlformats.org/officeDocument/2006/relationships/theme" Target="../theme/theme3.xml"/><Relationship Id="rId1" Type="http://schemas.openxmlformats.org/officeDocument/2006/relationships/slideLayout" Target="../slideLayouts/slideLayout23.xml"/><Relationship Id="rId2" Type="http://schemas.openxmlformats.org/officeDocument/2006/relationships/slideLayout" Target="../slideLayouts/slideLayout24.xml"/><Relationship Id="rId3" Type="http://schemas.openxmlformats.org/officeDocument/2006/relationships/slideLayout" Target="../slideLayouts/slideLayout25.xml"/><Relationship Id="rId4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7.xml"/><Relationship Id="rId6" Type="http://schemas.openxmlformats.org/officeDocument/2006/relationships/slideLayout" Target="../slideLayouts/slideLayout28.xml"/><Relationship Id="rId7" Type="http://schemas.openxmlformats.org/officeDocument/2006/relationships/slideLayout" Target="../slideLayouts/slideLayout29.xml"/><Relationship Id="rId8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32.xml"/></Relationships>
</file>

<file path=ppt/slideMasters/_rels/slideMaster4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44.xml"/><Relationship Id="rId12" Type="http://schemas.openxmlformats.org/officeDocument/2006/relationships/theme" Target="../theme/theme4.xml"/><Relationship Id="rId1" Type="http://schemas.openxmlformats.org/officeDocument/2006/relationships/slideLayout" Target="../slideLayouts/slideLayout34.xml"/><Relationship Id="rId2" Type="http://schemas.openxmlformats.org/officeDocument/2006/relationships/slideLayout" Target="../slideLayouts/slideLayout35.xml"/><Relationship Id="rId3" Type="http://schemas.openxmlformats.org/officeDocument/2006/relationships/slideLayout" Target="../slideLayouts/slideLayout36.xml"/><Relationship Id="rId4" Type="http://schemas.openxmlformats.org/officeDocument/2006/relationships/slideLayout" Target="../slideLayouts/slideLayout37.xml"/><Relationship Id="rId5" Type="http://schemas.openxmlformats.org/officeDocument/2006/relationships/slideLayout" Target="../slideLayouts/slideLayout38.xml"/><Relationship Id="rId6" Type="http://schemas.openxmlformats.org/officeDocument/2006/relationships/slideLayout" Target="../slideLayouts/slideLayout39.xml"/><Relationship Id="rId7" Type="http://schemas.openxmlformats.org/officeDocument/2006/relationships/slideLayout" Target="../slideLayouts/slideLayout40.xml"/><Relationship Id="rId8" Type="http://schemas.openxmlformats.org/officeDocument/2006/relationships/slideLayout" Target="../slideLayouts/slideLayout41.xml"/><Relationship Id="rId9" Type="http://schemas.openxmlformats.org/officeDocument/2006/relationships/slideLayout" Target="../slideLayouts/slideLayout42.xml"/><Relationship Id="rId10" Type="http://schemas.openxmlformats.org/officeDocument/2006/relationships/slideLayout" Target="../slideLayouts/slideLayout4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" name="Rectangle 10"/>
          <p:cNvSpPr>
            <a:spLocks noChangeArrowheads="1"/>
          </p:cNvSpPr>
          <p:nvPr/>
        </p:nvSpPr>
        <p:spPr bwMode="auto">
          <a:xfrm>
            <a:off x="179388" y="6499225"/>
            <a:ext cx="8774112" cy="360363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ea typeface="+mn-ea"/>
            </a:endParaRP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490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858838"/>
            <a:ext cx="8229600" cy="5267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659563" y="6538913"/>
            <a:ext cx="1485900" cy="252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5720" rIns="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8781A4FE-F5BA-9440-B2BF-4BEB8B134C95}" type="datetime1">
              <a:rPr lang="en-GB" smtClean="0"/>
              <a:t>03/09/2015</a:t>
            </a:fld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68313" y="6538913"/>
            <a:ext cx="5973762" cy="252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5720" rIns="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243888" y="6538913"/>
            <a:ext cx="442912" cy="252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5720" rIns="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1BE7CB68-C222-4A66-A801-37FD0D1DB99B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707626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fontAlgn="base" hangingPunct="1">
        <a:lnSpc>
          <a:spcPts val="5000"/>
        </a:lnSpc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+mj-lt"/>
          <a:ea typeface="ＭＳ Ｐゴシック" charset="-128"/>
          <a:cs typeface="+mj-cs"/>
        </a:defRPr>
      </a:lvl1pPr>
      <a:lvl2pPr algn="l" rtl="0" eaLnBrk="1" fontAlgn="base" hangingPunct="1">
        <a:lnSpc>
          <a:spcPts val="5000"/>
        </a:lnSpc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  <a:ea typeface="ＭＳ Ｐゴシック" charset="-128"/>
        </a:defRPr>
      </a:lvl2pPr>
      <a:lvl3pPr algn="l" rtl="0" eaLnBrk="1" fontAlgn="base" hangingPunct="1">
        <a:lnSpc>
          <a:spcPts val="5000"/>
        </a:lnSpc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  <a:ea typeface="ＭＳ Ｐゴシック" charset="-128"/>
        </a:defRPr>
      </a:lvl3pPr>
      <a:lvl4pPr algn="l" rtl="0" eaLnBrk="1" fontAlgn="base" hangingPunct="1">
        <a:lnSpc>
          <a:spcPts val="5000"/>
        </a:lnSpc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  <a:ea typeface="ＭＳ Ｐゴシック" charset="-128"/>
        </a:defRPr>
      </a:lvl4pPr>
      <a:lvl5pPr algn="l" rtl="0" eaLnBrk="1" fontAlgn="base" hangingPunct="1">
        <a:lnSpc>
          <a:spcPts val="5000"/>
        </a:lnSpc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  <a:ea typeface="ＭＳ Ｐゴシック" charset="-128"/>
        </a:defRPr>
      </a:lvl5pPr>
      <a:lvl6pPr marL="457200" algn="l" rtl="0" eaLnBrk="1" fontAlgn="base" hangingPunct="1">
        <a:lnSpc>
          <a:spcPts val="5000"/>
        </a:lnSpc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lnSpc>
          <a:spcPts val="5000"/>
        </a:lnSpc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lnSpc>
          <a:spcPts val="5000"/>
        </a:lnSpc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lnSpc>
          <a:spcPts val="5000"/>
        </a:lnSpc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lnSpc>
          <a:spcPts val="2800"/>
        </a:lnSpc>
        <a:spcBef>
          <a:spcPct val="0"/>
        </a:spcBef>
        <a:spcAft>
          <a:spcPts val="1400"/>
        </a:spcAft>
        <a:defRPr sz="2100">
          <a:solidFill>
            <a:schemeClr val="tx1"/>
          </a:solidFill>
          <a:latin typeface="+mn-lt"/>
          <a:ea typeface="ＭＳ Ｐゴシック" charset="-128"/>
          <a:cs typeface="+mn-cs"/>
        </a:defRPr>
      </a:lvl1pPr>
      <a:lvl2pPr marL="803275" indent="4763" algn="l" rtl="0" eaLnBrk="1" fontAlgn="base" hangingPunct="1">
        <a:lnSpc>
          <a:spcPts val="2800"/>
        </a:lnSpc>
        <a:spcBef>
          <a:spcPct val="0"/>
        </a:spcBef>
        <a:spcAft>
          <a:spcPct val="0"/>
        </a:spcAft>
        <a:defRPr sz="2100">
          <a:solidFill>
            <a:schemeClr val="tx1"/>
          </a:solidFill>
          <a:latin typeface="+mn-lt"/>
          <a:ea typeface="ＭＳ Ｐゴシック" charset="-128"/>
        </a:defRPr>
      </a:lvl2pPr>
      <a:lvl3pPr marL="1697038" indent="-358775" algn="l" rtl="0" eaLnBrk="1" fontAlgn="base" hangingPunct="1">
        <a:lnSpc>
          <a:spcPts val="2800"/>
        </a:lnSpc>
        <a:spcBef>
          <a:spcPct val="0"/>
        </a:spcBef>
        <a:spcAft>
          <a:spcPct val="0"/>
        </a:spcAft>
        <a:defRPr sz="2100">
          <a:solidFill>
            <a:schemeClr val="tx1"/>
          </a:solidFill>
          <a:latin typeface="+mn-lt"/>
          <a:ea typeface="ＭＳ Ｐゴシック" charset="-128"/>
        </a:defRPr>
      </a:lvl3pPr>
      <a:lvl4pPr marL="2225675" indent="-349250" algn="l" rtl="0" eaLnBrk="1" fontAlgn="base" hangingPunct="1">
        <a:lnSpc>
          <a:spcPts val="2800"/>
        </a:lnSpc>
        <a:spcBef>
          <a:spcPct val="0"/>
        </a:spcBef>
        <a:spcAft>
          <a:spcPct val="0"/>
        </a:spcAft>
        <a:defRPr sz="2100">
          <a:solidFill>
            <a:schemeClr val="tx1"/>
          </a:solidFill>
          <a:latin typeface="+mn-lt"/>
          <a:ea typeface="ＭＳ Ｐゴシック" charset="-128"/>
        </a:defRPr>
      </a:lvl4pPr>
      <a:lvl5pPr marL="2770188" indent="-365125" algn="l" rtl="0" eaLnBrk="1" fontAlgn="base" hangingPunct="1">
        <a:lnSpc>
          <a:spcPts val="2800"/>
        </a:lnSpc>
        <a:spcBef>
          <a:spcPct val="0"/>
        </a:spcBef>
        <a:spcAft>
          <a:spcPct val="0"/>
        </a:spcAft>
        <a:defRPr sz="2100">
          <a:solidFill>
            <a:schemeClr val="tx1"/>
          </a:solidFill>
          <a:latin typeface="+mn-lt"/>
          <a:ea typeface="ＭＳ Ｐゴシック" charset="-128"/>
        </a:defRPr>
      </a:lvl5pPr>
      <a:lvl6pPr marL="3227388" indent="-365125" algn="l" rtl="0" eaLnBrk="1" fontAlgn="base" hangingPunct="1">
        <a:lnSpc>
          <a:spcPts val="2800"/>
        </a:lnSpc>
        <a:spcBef>
          <a:spcPct val="0"/>
        </a:spcBef>
        <a:spcAft>
          <a:spcPct val="0"/>
        </a:spcAft>
        <a:defRPr sz="2100">
          <a:solidFill>
            <a:schemeClr val="tx1"/>
          </a:solidFill>
          <a:latin typeface="+mn-lt"/>
          <a:ea typeface="ＭＳ Ｐゴシック" charset="-128"/>
        </a:defRPr>
      </a:lvl6pPr>
      <a:lvl7pPr marL="3684588" indent="-365125" algn="l" rtl="0" eaLnBrk="1" fontAlgn="base" hangingPunct="1">
        <a:lnSpc>
          <a:spcPts val="2800"/>
        </a:lnSpc>
        <a:spcBef>
          <a:spcPct val="0"/>
        </a:spcBef>
        <a:spcAft>
          <a:spcPct val="0"/>
        </a:spcAft>
        <a:defRPr sz="2100">
          <a:solidFill>
            <a:schemeClr val="tx1"/>
          </a:solidFill>
          <a:latin typeface="+mn-lt"/>
          <a:ea typeface="ＭＳ Ｐゴシック" charset="-128"/>
        </a:defRPr>
      </a:lvl7pPr>
      <a:lvl8pPr marL="4141788" indent="-365125" algn="l" rtl="0" eaLnBrk="1" fontAlgn="base" hangingPunct="1">
        <a:lnSpc>
          <a:spcPts val="2800"/>
        </a:lnSpc>
        <a:spcBef>
          <a:spcPct val="0"/>
        </a:spcBef>
        <a:spcAft>
          <a:spcPct val="0"/>
        </a:spcAft>
        <a:defRPr sz="2100">
          <a:solidFill>
            <a:schemeClr val="tx1"/>
          </a:solidFill>
          <a:latin typeface="+mn-lt"/>
          <a:ea typeface="ＭＳ Ｐゴシック" charset="-128"/>
        </a:defRPr>
      </a:lvl8pPr>
      <a:lvl9pPr marL="4598988" indent="-365125" algn="l" rtl="0" eaLnBrk="1" fontAlgn="base" hangingPunct="1">
        <a:lnSpc>
          <a:spcPts val="2800"/>
        </a:lnSpc>
        <a:spcBef>
          <a:spcPct val="0"/>
        </a:spcBef>
        <a:spcAft>
          <a:spcPct val="0"/>
        </a:spcAft>
        <a:defRPr sz="21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490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3315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858838"/>
            <a:ext cx="8229600" cy="566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825512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rtl="0" eaLnBrk="1" fontAlgn="base" hangingPunct="1">
        <a:lnSpc>
          <a:spcPts val="5000"/>
        </a:lnSpc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+mj-lt"/>
          <a:ea typeface="ＭＳ Ｐゴシック" charset="-128"/>
          <a:cs typeface="+mj-cs"/>
        </a:defRPr>
      </a:lvl1pPr>
      <a:lvl2pPr algn="l" rtl="0" eaLnBrk="1" fontAlgn="base" hangingPunct="1">
        <a:lnSpc>
          <a:spcPts val="5000"/>
        </a:lnSpc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  <a:ea typeface="ＭＳ Ｐゴシック" charset="-128"/>
        </a:defRPr>
      </a:lvl2pPr>
      <a:lvl3pPr algn="l" rtl="0" eaLnBrk="1" fontAlgn="base" hangingPunct="1">
        <a:lnSpc>
          <a:spcPts val="5000"/>
        </a:lnSpc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  <a:ea typeface="ＭＳ Ｐゴシック" charset="-128"/>
        </a:defRPr>
      </a:lvl3pPr>
      <a:lvl4pPr algn="l" rtl="0" eaLnBrk="1" fontAlgn="base" hangingPunct="1">
        <a:lnSpc>
          <a:spcPts val="5000"/>
        </a:lnSpc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  <a:ea typeface="ＭＳ Ｐゴシック" charset="-128"/>
        </a:defRPr>
      </a:lvl4pPr>
      <a:lvl5pPr algn="l" rtl="0" eaLnBrk="1" fontAlgn="base" hangingPunct="1">
        <a:lnSpc>
          <a:spcPts val="5000"/>
        </a:lnSpc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  <a:ea typeface="ＭＳ Ｐゴシック" charset="-128"/>
        </a:defRPr>
      </a:lvl5pPr>
      <a:lvl6pPr marL="457200" algn="l" rtl="0" eaLnBrk="1" fontAlgn="base" hangingPunct="1">
        <a:lnSpc>
          <a:spcPts val="5000"/>
        </a:lnSpc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lnSpc>
          <a:spcPts val="5000"/>
        </a:lnSpc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lnSpc>
          <a:spcPts val="5000"/>
        </a:lnSpc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lnSpc>
          <a:spcPts val="5000"/>
        </a:lnSpc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lnSpc>
          <a:spcPts val="2800"/>
        </a:lnSpc>
        <a:spcBef>
          <a:spcPct val="0"/>
        </a:spcBef>
        <a:spcAft>
          <a:spcPts val="1400"/>
        </a:spcAft>
        <a:defRPr sz="2100">
          <a:solidFill>
            <a:schemeClr val="tx1"/>
          </a:solidFill>
          <a:latin typeface="+mn-lt"/>
          <a:ea typeface="ＭＳ Ｐゴシック" charset="-128"/>
          <a:cs typeface="+mn-cs"/>
        </a:defRPr>
      </a:lvl1pPr>
      <a:lvl2pPr marL="803275" indent="4763" algn="l" rtl="0" eaLnBrk="1" fontAlgn="base" hangingPunct="1">
        <a:lnSpc>
          <a:spcPts val="2800"/>
        </a:lnSpc>
        <a:spcBef>
          <a:spcPct val="0"/>
        </a:spcBef>
        <a:spcAft>
          <a:spcPct val="0"/>
        </a:spcAft>
        <a:defRPr sz="2100">
          <a:solidFill>
            <a:schemeClr val="tx1"/>
          </a:solidFill>
          <a:latin typeface="+mn-lt"/>
          <a:ea typeface="ＭＳ Ｐゴシック" charset="-128"/>
        </a:defRPr>
      </a:lvl2pPr>
      <a:lvl3pPr marL="1697038" indent="-358775" algn="l" rtl="0" eaLnBrk="1" fontAlgn="base" hangingPunct="1">
        <a:lnSpc>
          <a:spcPts val="2800"/>
        </a:lnSpc>
        <a:spcBef>
          <a:spcPct val="0"/>
        </a:spcBef>
        <a:spcAft>
          <a:spcPct val="0"/>
        </a:spcAft>
        <a:defRPr sz="2100">
          <a:solidFill>
            <a:schemeClr val="tx1"/>
          </a:solidFill>
          <a:latin typeface="+mn-lt"/>
          <a:ea typeface="ＭＳ Ｐゴシック" charset="-128"/>
        </a:defRPr>
      </a:lvl3pPr>
      <a:lvl4pPr marL="2225675" indent="-349250" algn="l" rtl="0" eaLnBrk="1" fontAlgn="base" hangingPunct="1">
        <a:lnSpc>
          <a:spcPts val="2800"/>
        </a:lnSpc>
        <a:spcBef>
          <a:spcPct val="0"/>
        </a:spcBef>
        <a:spcAft>
          <a:spcPct val="0"/>
        </a:spcAft>
        <a:defRPr sz="2100">
          <a:solidFill>
            <a:schemeClr val="tx1"/>
          </a:solidFill>
          <a:latin typeface="+mn-lt"/>
          <a:ea typeface="ＭＳ Ｐゴシック" charset="-128"/>
        </a:defRPr>
      </a:lvl4pPr>
      <a:lvl5pPr marL="2770188" indent="-365125" algn="l" rtl="0" eaLnBrk="1" fontAlgn="base" hangingPunct="1">
        <a:lnSpc>
          <a:spcPts val="2800"/>
        </a:lnSpc>
        <a:spcBef>
          <a:spcPct val="0"/>
        </a:spcBef>
        <a:spcAft>
          <a:spcPct val="0"/>
        </a:spcAft>
        <a:defRPr sz="2100">
          <a:solidFill>
            <a:schemeClr val="tx1"/>
          </a:solidFill>
          <a:latin typeface="+mn-lt"/>
          <a:ea typeface="ＭＳ Ｐゴシック" charset="-128"/>
        </a:defRPr>
      </a:lvl5pPr>
      <a:lvl6pPr marL="3227388" indent="-365125" algn="l" rtl="0" eaLnBrk="1" fontAlgn="base" hangingPunct="1">
        <a:lnSpc>
          <a:spcPts val="2800"/>
        </a:lnSpc>
        <a:spcBef>
          <a:spcPct val="0"/>
        </a:spcBef>
        <a:spcAft>
          <a:spcPct val="0"/>
        </a:spcAft>
        <a:defRPr sz="2100">
          <a:solidFill>
            <a:schemeClr val="tx1"/>
          </a:solidFill>
          <a:latin typeface="+mn-lt"/>
          <a:ea typeface="ＭＳ Ｐゴシック" charset="-128"/>
        </a:defRPr>
      </a:lvl6pPr>
      <a:lvl7pPr marL="3684588" indent="-365125" algn="l" rtl="0" eaLnBrk="1" fontAlgn="base" hangingPunct="1">
        <a:lnSpc>
          <a:spcPts val="2800"/>
        </a:lnSpc>
        <a:spcBef>
          <a:spcPct val="0"/>
        </a:spcBef>
        <a:spcAft>
          <a:spcPct val="0"/>
        </a:spcAft>
        <a:defRPr sz="2100">
          <a:solidFill>
            <a:schemeClr val="tx1"/>
          </a:solidFill>
          <a:latin typeface="+mn-lt"/>
          <a:ea typeface="ＭＳ Ｐゴシック" charset="-128"/>
        </a:defRPr>
      </a:lvl7pPr>
      <a:lvl8pPr marL="4141788" indent="-365125" algn="l" rtl="0" eaLnBrk="1" fontAlgn="base" hangingPunct="1">
        <a:lnSpc>
          <a:spcPts val="2800"/>
        </a:lnSpc>
        <a:spcBef>
          <a:spcPct val="0"/>
        </a:spcBef>
        <a:spcAft>
          <a:spcPct val="0"/>
        </a:spcAft>
        <a:defRPr sz="2100">
          <a:solidFill>
            <a:schemeClr val="tx1"/>
          </a:solidFill>
          <a:latin typeface="+mn-lt"/>
          <a:ea typeface="ＭＳ Ｐゴシック" charset="-128"/>
        </a:defRPr>
      </a:lvl8pPr>
      <a:lvl9pPr marL="4598988" indent="-365125" algn="l" rtl="0" eaLnBrk="1" fontAlgn="base" hangingPunct="1">
        <a:lnSpc>
          <a:spcPts val="2800"/>
        </a:lnSpc>
        <a:spcBef>
          <a:spcPct val="0"/>
        </a:spcBef>
        <a:spcAft>
          <a:spcPct val="0"/>
        </a:spcAft>
        <a:defRPr sz="21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8386" name="Rectangle 2"/>
          <p:cNvSpPr>
            <a:spLocks noChangeArrowheads="1"/>
          </p:cNvSpPr>
          <p:nvPr/>
        </p:nvSpPr>
        <p:spPr bwMode="auto">
          <a:xfrm>
            <a:off x="179388" y="6499225"/>
            <a:ext cx="8774112" cy="360363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ea typeface="+mn-ea"/>
            </a:endParaRP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490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52838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659563" y="6538913"/>
            <a:ext cx="1485900" cy="252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5720" rIns="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681EE8B5-712C-1D42-8CBE-D58D42D4281D}" type="datetime1">
              <a:rPr lang="en-GB" altLang="en-US" smtClean="0"/>
              <a:t>03/09/2015</a:t>
            </a:fld>
            <a:endParaRPr lang="en-GB" altLang="en-US" dirty="0"/>
          </a:p>
        </p:txBody>
      </p:sp>
      <p:sp>
        <p:nvSpPr>
          <p:cNvPr id="52839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68313" y="6538913"/>
            <a:ext cx="5973762" cy="252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5720" rIns="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endParaRPr lang="en-GB" altLang="en-US" dirty="0"/>
          </a:p>
        </p:txBody>
      </p:sp>
      <p:sp>
        <p:nvSpPr>
          <p:cNvPr id="52839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243888" y="6538913"/>
            <a:ext cx="442912" cy="252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5720" rIns="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C2696B86-3A28-4F62-A3FB-35B15452CEA4}" type="slidenum">
              <a:rPr lang="en-GB" altLang="en-US"/>
              <a:pPr/>
              <a:t>‹#›</a:t>
            </a:fld>
            <a:endParaRPr lang="en-GB" altLang="en-US" dirty="0"/>
          </a:p>
        </p:txBody>
      </p:sp>
      <p:sp>
        <p:nvSpPr>
          <p:cNvPr id="25607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858838"/>
            <a:ext cx="8229600" cy="5268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val="40096506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l" rtl="0" eaLnBrk="1" fontAlgn="base" hangingPunct="1">
        <a:lnSpc>
          <a:spcPts val="2800"/>
        </a:lnSpc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+mj-lt"/>
          <a:ea typeface="ＭＳ Ｐゴシック" charset="-128"/>
          <a:cs typeface="+mj-cs"/>
        </a:defRPr>
      </a:lvl1pPr>
      <a:lvl2pPr algn="l" rtl="0" eaLnBrk="1" fontAlgn="base" hangingPunct="1">
        <a:lnSpc>
          <a:spcPts val="2800"/>
        </a:lnSpc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  <a:ea typeface="ＭＳ Ｐゴシック" charset="-128"/>
        </a:defRPr>
      </a:lvl2pPr>
      <a:lvl3pPr algn="l" rtl="0" eaLnBrk="1" fontAlgn="base" hangingPunct="1">
        <a:lnSpc>
          <a:spcPts val="2800"/>
        </a:lnSpc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  <a:ea typeface="ＭＳ Ｐゴシック" charset="-128"/>
        </a:defRPr>
      </a:lvl3pPr>
      <a:lvl4pPr algn="l" rtl="0" eaLnBrk="1" fontAlgn="base" hangingPunct="1">
        <a:lnSpc>
          <a:spcPts val="2800"/>
        </a:lnSpc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  <a:ea typeface="ＭＳ Ｐゴシック" charset="-128"/>
        </a:defRPr>
      </a:lvl4pPr>
      <a:lvl5pPr algn="l" rtl="0" eaLnBrk="1" fontAlgn="base" hangingPunct="1">
        <a:lnSpc>
          <a:spcPts val="2800"/>
        </a:lnSpc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  <a:ea typeface="ＭＳ Ｐゴシック" charset="-128"/>
        </a:defRPr>
      </a:lvl5pPr>
      <a:lvl6pPr marL="457200" algn="l" rtl="0" eaLnBrk="1" fontAlgn="base" hangingPunct="1">
        <a:lnSpc>
          <a:spcPts val="2800"/>
        </a:lnSpc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lnSpc>
          <a:spcPts val="2800"/>
        </a:lnSpc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lnSpc>
          <a:spcPts val="2800"/>
        </a:lnSpc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lnSpc>
          <a:spcPts val="2800"/>
        </a:lnSpc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9pPr>
    </p:titleStyle>
    <p:bodyStyle>
      <a:lvl1pPr marL="357188" indent="-357188" algn="l" rtl="0" eaLnBrk="1" fontAlgn="base" hangingPunct="1">
        <a:lnSpc>
          <a:spcPts val="2800"/>
        </a:lnSpc>
        <a:spcBef>
          <a:spcPct val="0"/>
        </a:spcBef>
        <a:spcAft>
          <a:spcPts val="1400"/>
        </a:spcAft>
        <a:buClr>
          <a:schemeClr val="tx1"/>
        </a:buClr>
        <a:buChar char="•"/>
        <a:defRPr sz="2100">
          <a:solidFill>
            <a:schemeClr val="tx1"/>
          </a:solidFill>
          <a:latin typeface="+mn-lt"/>
          <a:ea typeface="ＭＳ Ｐゴシック" charset="-128"/>
          <a:cs typeface="+mn-cs"/>
        </a:defRPr>
      </a:lvl1pPr>
      <a:lvl2pPr marL="701675" indent="-342900" algn="l" rtl="0" eaLnBrk="1" fontAlgn="base" hangingPunct="1">
        <a:lnSpc>
          <a:spcPts val="2800"/>
        </a:lnSpc>
        <a:spcBef>
          <a:spcPct val="0"/>
        </a:spcBef>
        <a:spcAft>
          <a:spcPts val="1400"/>
        </a:spcAft>
        <a:buClr>
          <a:schemeClr val="tx1"/>
        </a:buClr>
        <a:buChar char="•"/>
        <a:defRPr sz="2100">
          <a:solidFill>
            <a:schemeClr val="tx1"/>
          </a:solidFill>
          <a:latin typeface="+mn-lt"/>
          <a:ea typeface="ＭＳ Ｐゴシック" charset="-128"/>
        </a:defRPr>
      </a:lvl2pPr>
      <a:lvl3pPr marL="1087438" indent="-384175" algn="l" rtl="0" eaLnBrk="1" fontAlgn="base" hangingPunct="1">
        <a:lnSpc>
          <a:spcPts val="2800"/>
        </a:lnSpc>
        <a:spcBef>
          <a:spcPct val="0"/>
        </a:spcBef>
        <a:spcAft>
          <a:spcPts val="1400"/>
        </a:spcAft>
        <a:buClr>
          <a:schemeClr val="tx1"/>
        </a:buClr>
        <a:buChar char="•"/>
        <a:defRPr sz="2100">
          <a:solidFill>
            <a:schemeClr val="tx1"/>
          </a:solidFill>
          <a:latin typeface="+mn-lt"/>
          <a:ea typeface="ＭＳ Ｐゴシック" charset="-128"/>
        </a:defRPr>
      </a:lvl3pPr>
      <a:lvl4pPr marL="1431925" indent="-342900" algn="l" rtl="0" eaLnBrk="1" fontAlgn="base" hangingPunct="1">
        <a:lnSpc>
          <a:spcPts val="2800"/>
        </a:lnSpc>
        <a:spcBef>
          <a:spcPct val="0"/>
        </a:spcBef>
        <a:spcAft>
          <a:spcPts val="1400"/>
        </a:spcAft>
        <a:buClr>
          <a:schemeClr val="tx1"/>
        </a:buClr>
        <a:buChar char="•"/>
        <a:defRPr sz="2100">
          <a:solidFill>
            <a:schemeClr val="tx1"/>
          </a:solidFill>
          <a:latin typeface="+mn-lt"/>
          <a:ea typeface="ＭＳ Ｐゴシック" charset="-128"/>
        </a:defRPr>
      </a:lvl4pPr>
      <a:lvl5pPr marL="1789113" indent="-355600" algn="l" rtl="0" eaLnBrk="1" fontAlgn="base" hangingPunct="1">
        <a:lnSpc>
          <a:spcPts val="2800"/>
        </a:lnSpc>
        <a:spcBef>
          <a:spcPct val="0"/>
        </a:spcBef>
        <a:spcAft>
          <a:spcPts val="1400"/>
        </a:spcAft>
        <a:buClr>
          <a:schemeClr val="tx1"/>
        </a:buClr>
        <a:buChar char="•"/>
        <a:defRPr sz="2100">
          <a:solidFill>
            <a:schemeClr val="tx1"/>
          </a:solidFill>
          <a:latin typeface="+mn-lt"/>
          <a:ea typeface="ＭＳ Ｐゴシック" charset="-128"/>
        </a:defRPr>
      </a:lvl5pPr>
      <a:lvl6pPr marL="2246313" indent="-355600" algn="l" rtl="0" eaLnBrk="1" fontAlgn="base" hangingPunct="1">
        <a:lnSpc>
          <a:spcPts val="2800"/>
        </a:lnSpc>
        <a:spcBef>
          <a:spcPct val="0"/>
        </a:spcBef>
        <a:spcAft>
          <a:spcPts val="1400"/>
        </a:spcAft>
        <a:buClr>
          <a:schemeClr val="tx1"/>
        </a:buClr>
        <a:buChar char="•"/>
        <a:defRPr sz="2100">
          <a:solidFill>
            <a:schemeClr val="tx1"/>
          </a:solidFill>
          <a:latin typeface="+mn-lt"/>
          <a:ea typeface="ＭＳ Ｐゴシック" charset="-128"/>
        </a:defRPr>
      </a:lvl6pPr>
      <a:lvl7pPr marL="2703513" indent="-355600" algn="l" rtl="0" eaLnBrk="1" fontAlgn="base" hangingPunct="1">
        <a:lnSpc>
          <a:spcPts val="2800"/>
        </a:lnSpc>
        <a:spcBef>
          <a:spcPct val="0"/>
        </a:spcBef>
        <a:spcAft>
          <a:spcPts val="1400"/>
        </a:spcAft>
        <a:buClr>
          <a:schemeClr val="tx1"/>
        </a:buClr>
        <a:buChar char="•"/>
        <a:defRPr sz="2100">
          <a:solidFill>
            <a:schemeClr val="tx1"/>
          </a:solidFill>
          <a:latin typeface="+mn-lt"/>
          <a:ea typeface="ＭＳ Ｐゴシック" charset="-128"/>
        </a:defRPr>
      </a:lvl7pPr>
      <a:lvl8pPr marL="3160713" indent="-355600" algn="l" rtl="0" eaLnBrk="1" fontAlgn="base" hangingPunct="1">
        <a:lnSpc>
          <a:spcPts val="2800"/>
        </a:lnSpc>
        <a:spcBef>
          <a:spcPct val="0"/>
        </a:spcBef>
        <a:spcAft>
          <a:spcPts val="1400"/>
        </a:spcAft>
        <a:buClr>
          <a:schemeClr val="tx1"/>
        </a:buClr>
        <a:buChar char="•"/>
        <a:defRPr sz="2100">
          <a:solidFill>
            <a:schemeClr val="tx1"/>
          </a:solidFill>
          <a:latin typeface="+mn-lt"/>
          <a:ea typeface="ＭＳ Ｐゴシック" charset="-128"/>
        </a:defRPr>
      </a:lvl8pPr>
      <a:lvl9pPr marL="3617913" indent="-355600" algn="l" rtl="0" eaLnBrk="1" fontAlgn="base" hangingPunct="1">
        <a:lnSpc>
          <a:spcPts val="2800"/>
        </a:lnSpc>
        <a:spcBef>
          <a:spcPct val="0"/>
        </a:spcBef>
        <a:spcAft>
          <a:spcPts val="1400"/>
        </a:spcAft>
        <a:buClr>
          <a:schemeClr val="tx1"/>
        </a:buClr>
        <a:buChar char="•"/>
        <a:defRPr sz="21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4946" name="Rectangle 2"/>
          <p:cNvSpPr>
            <a:spLocks noChangeArrowheads="1"/>
          </p:cNvSpPr>
          <p:nvPr/>
        </p:nvSpPr>
        <p:spPr bwMode="auto">
          <a:xfrm>
            <a:off x="179388" y="6499225"/>
            <a:ext cx="8774112" cy="360363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ea typeface="+mn-ea"/>
            </a:endParaRP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490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59494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659563" y="6538913"/>
            <a:ext cx="1485900" cy="252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5720" rIns="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43099776-1DF2-084D-8965-23EE6A9C2307}" type="datetime1">
              <a:rPr lang="en-GB" altLang="en-US" smtClean="0"/>
              <a:t>03/09/2015</a:t>
            </a:fld>
            <a:endParaRPr lang="en-GB" altLang="en-US" dirty="0"/>
          </a:p>
        </p:txBody>
      </p:sp>
      <p:sp>
        <p:nvSpPr>
          <p:cNvPr id="59494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68313" y="6538913"/>
            <a:ext cx="5973762" cy="252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5720" rIns="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endParaRPr lang="en-GB" altLang="en-US" dirty="0"/>
          </a:p>
        </p:txBody>
      </p:sp>
      <p:sp>
        <p:nvSpPr>
          <p:cNvPr id="59495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243888" y="6538913"/>
            <a:ext cx="442912" cy="252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5720" rIns="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D7AFE13E-8DAA-469B-8F2E-47F7760B9889}" type="slidenum">
              <a:rPr lang="en-GB" altLang="en-US"/>
              <a:pPr/>
              <a:t>‹#›</a:t>
            </a:fld>
            <a:endParaRPr lang="en-GB" altLang="en-US" dirty="0"/>
          </a:p>
        </p:txBody>
      </p:sp>
      <p:sp>
        <p:nvSpPr>
          <p:cNvPr id="37895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858838"/>
            <a:ext cx="8229600" cy="5268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val="23709626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hdr="0" ftr="0" dt="0"/>
  <p:txStyles>
    <p:titleStyle>
      <a:lvl1pPr algn="l" rtl="0" eaLnBrk="1" fontAlgn="base" hangingPunct="1">
        <a:lnSpc>
          <a:spcPts val="5000"/>
        </a:lnSpc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+mj-lt"/>
          <a:ea typeface="ＭＳ Ｐゴシック" charset="-128"/>
          <a:cs typeface="+mj-cs"/>
        </a:defRPr>
      </a:lvl1pPr>
      <a:lvl2pPr algn="l" rtl="0" eaLnBrk="1" fontAlgn="base" hangingPunct="1">
        <a:lnSpc>
          <a:spcPts val="5000"/>
        </a:lnSpc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  <a:ea typeface="ＭＳ Ｐゴシック" charset="-128"/>
        </a:defRPr>
      </a:lvl2pPr>
      <a:lvl3pPr algn="l" rtl="0" eaLnBrk="1" fontAlgn="base" hangingPunct="1">
        <a:lnSpc>
          <a:spcPts val="5000"/>
        </a:lnSpc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  <a:ea typeface="ＭＳ Ｐゴシック" charset="-128"/>
        </a:defRPr>
      </a:lvl3pPr>
      <a:lvl4pPr algn="l" rtl="0" eaLnBrk="1" fontAlgn="base" hangingPunct="1">
        <a:lnSpc>
          <a:spcPts val="5000"/>
        </a:lnSpc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  <a:ea typeface="ＭＳ Ｐゴシック" charset="-128"/>
        </a:defRPr>
      </a:lvl4pPr>
      <a:lvl5pPr algn="l" rtl="0" eaLnBrk="1" fontAlgn="base" hangingPunct="1">
        <a:lnSpc>
          <a:spcPts val="5000"/>
        </a:lnSpc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  <a:ea typeface="ＭＳ Ｐゴシック" charset="-128"/>
        </a:defRPr>
      </a:lvl5pPr>
      <a:lvl6pPr marL="457200" algn="l" rtl="0" eaLnBrk="1" fontAlgn="base" hangingPunct="1">
        <a:lnSpc>
          <a:spcPts val="5000"/>
        </a:lnSpc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lnSpc>
          <a:spcPts val="5000"/>
        </a:lnSpc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lnSpc>
          <a:spcPts val="5000"/>
        </a:lnSpc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lnSpc>
          <a:spcPts val="5000"/>
        </a:lnSpc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9pPr>
    </p:titleStyle>
    <p:bodyStyle>
      <a:lvl1pPr marL="349250" indent="-349250" algn="l" rtl="0" eaLnBrk="1" fontAlgn="base" hangingPunct="1">
        <a:lnSpc>
          <a:spcPts val="2800"/>
        </a:lnSpc>
        <a:spcBef>
          <a:spcPct val="0"/>
        </a:spcBef>
        <a:spcAft>
          <a:spcPts val="1400"/>
        </a:spcAft>
        <a:buClr>
          <a:schemeClr val="tx1"/>
        </a:buClr>
        <a:buFont typeface="Arial Unicode MS" charset="0"/>
        <a:buAutoNum type="arabicPeriod"/>
        <a:defRPr sz="2100">
          <a:solidFill>
            <a:schemeClr val="tx1"/>
          </a:solidFill>
          <a:latin typeface="+mn-lt"/>
          <a:ea typeface="ＭＳ Ｐゴシック" charset="-128"/>
          <a:cs typeface="+mn-cs"/>
        </a:defRPr>
      </a:lvl1pPr>
      <a:lvl2pPr marL="712788" indent="-361950" algn="l" rtl="0" eaLnBrk="1" fontAlgn="base" hangingPunct="1">
        <a:lnSpc>
          <a:spcPts val="2800"/>
        </a:lnSpc>
        <a:spcBef>
          <a:spcPct val="0"/>
        </a:spcBef>
        <a:spcAft>
          <a:spcPts val="1400"/>
        </a:spcAft>
        <a:buClr>
          <a:schemeClr val="tx1"/>
        </a:buClr>
        <a:buFont typeface="Arial Unicode MS" charset="0"/>
        <a:buAutoNum type="arabicPeriod"/>
        <a:defRPr sz="2100">
          <a:solidFill>
            <a:schemeClr val="tx1"/>
          </a:solidFill>
          <a:latin typeface="+mn-lt"/>
          <a:ea typeface="ＭＳ Ｐゴシック" charset="-128"/>
        </a:defRPr>
      </a:lvl2pPr>
      <a:lvl3pPr marL="1062038" indent="-347663" algn="l" rtl="0" eaLnBrk="1" fontAlgn="base" hangingPunct="1">
        <a:lnSpc>
          <a:spcPts val="2800"/>
        </a:lnSpc>
        <a:spcBef>
          <a:spcPct val="0"/>
        </a:spcBef>
        <a:spcAft>
          <a:spcPts val="1400"/>
        </a:spcAft>
        <a:buClr>
          <a:schemeClr val="tx1"/>
        </a:buClr>
        <a:buFont typeface="Arial Unicode MS" charset="0"/>
        <a:buAutoNum type="arabicPeriod"/>
        <a:defRPr sz="2100">
          <a:solidFill>
            <a:schemeClr val="tx1"/>
          </a:solidFill>
          <a:latin typeface="+mn-lt"/>
          <a:ea typeface="ＭＳ Ｐゴシック" charset="-128"/>
        </a:defRPr>
      </a:lvl3pPr>
      <a:lvl4pPr marL="1425575" indent="-361950" algn="l" rtl="0" eaLnBrk="1" fontAlgn="base" hangingPunct="1">
        <a:lnSpc>
          <a:spcPts val="2800"/>
        </a:lnSpc>
        <a:spcBef>
          <a:spcPct val="0"/>
        </a:spcBef>
        <a:spcAft>
          <a:spcPts val="1400"/>
        </a:spcAft>
        <a:buClr>
          <a:schemeClr val="tx1"/>
        </a:buClr>
        <a:buFont typeface="Arial Unicode MS" charset="0"/>
        <a:buAutoNum type="arabicPeriod"/>
        <a:defRPr sz="2100">
          <a:solidFill>
            <a:schemeClr val="tx1"/>
          </a:solidFill>
          <a:latin typeface="+mn-lt"/>
          <a:ea typeface="ＭＳ Ｐゴシック" charset="-128"/>
        </a:defRPr>
      </a:lvl4pPr>
      <a:lvl5pPr marL="1789113" indent="-361950" algn="l" rtl="0" eaLnBrk="1" fontAlgn="base" hangingPunct="1">
        <a:lnSpc>
          <a:spcPts val="2800"/>
        </a:lnSpc>
        <a:spcBef>
          <a:spcPct val="0"/>
        </a:spcBef>
        <a:spcAft>
          <a:spcPts val="1400"/>
        </a:spcAft>
        <a:buClr>
          <a:schemeClr val="tx1"/>
        </a:buClr>
        <a:buFont typeface="Arial Unicode MS" charset="0"/>
        <a:buAutoNum type="arabicPeriod"/>
        <a:defRPr sz="2100">
          <a:solidFill>
            <a:schemeClr val="tx1"/>
          </a:solidFill>
          <a:latin typeface="+mn-lt"/>
          <a:ea typeface="ＭＳ Ｐゴシック" charset="-128"/>
        </a:defRPr>
      </a:lvl5pPr>
      <a:lvl6pPr marL="2246313" indent="-361950" algn="l" rtl="0" eaLnBrk="1" fontAlgn="base" hangingPunct="1">
        <a:lnSpc>
          <a:spcPts val="2800"/>
        </a:lnSpc>
        <a:spcBef>
          <a:spcPct val="0"/>
        </a:spcBef>
        <a:spcAft>
          <a:spcPts val="1400"/>
        </a:spcAft>
        <a:buClr>
          <a:schemeClr val="tx1"/>
        </a:buClr>
        <a:buFont typeface="Arial Unicode MS" charset="0"/>
        <a:buAutoNum type="arabicPeriod"/>
        <a:defRPr sz="2100">
          <a:solidFill>
            <a:schemeClr val="tx1"/>
          </a:solidFill>
          <a:latin typeface="+mn-lt"/>
          <a:ea typeface="ＭＳ Ｐゴシック" charset="-128"/>
        </a:defRPr>
      </a:lvl6pPr>
      <a:lvl7pPr marL="2703513" indent="-361950" algn="l" rtl="0" eaLnBrk="1" fontAlgn="base" hangingPunct="1">
        <a:lnSpc>
          <a:spcPts val="2800"/>
        </a:lnSpc>
        <a:spcBef>
          <a:spcPct val="0"/>
        </a:spcBef>
        <a:spcAft>
          <a:spcPts val="1400"/>
        </a:spcAft>
        <a:buClr>
          <a:schemeClr val="tx1"/>
        </a:buClr>
        <a:buFont typeface="Arial Unicode MS" charset="0"/>
        <a:buAutoNum type="arabicPeriod"/>
        <a:defRPr sz="2100">
          <a:solidFill>
            <a:schemeClr val="tx1"/>
          </a:solidFill>
          <a:latin typeface="+mn-lt"/>
          <a:ea typeface="ＭＳ Ｐゴシック" charset="-128"/>
        </a:defRPr>
      </a:lvl7pPr>
      <a:lvl8pPr marL="3160713" indent="-361950" algn="l" rtl="0" eaLnBrk="1" fontAlgn="base" hangingPunct="1">
        <a:lnSpc>
          <a:spcPts val="2800"/>
        </a:lnSpc>
        <a:spcBef>
          <a:spcPct val="0"/>
        </a:spcBef>
        <a:spcAft>
          <a:spcPts val="1400"/>
        </a:spcAft>
        <a:buClr>
          <a:schemeClr val="tx1"/>
        </a:buClr>
        <a:buFont typeface="Arial Unicode MS" charset="0"/>
        <a:buAutoNum type="arabicPeriod"/>
        <a:defRPr sz="2100">
          <a:solidFill>
            <a:schemeClr val="tx1"/>
          </a:solidFill>
          <a:latin typeface="+mn-lt"/>
          <a:ea typeface="ＭＳ Ｐゴシック" charset="-128"/>
        </a:defRPr>
      </a:lvl8pPr>
      <a:lvl9pPr marL="3617913" indent="-361950" algn="l" rtl="0" eaLnBrk="1" fontAlgn="base" hangingPunct="1">
        <a:lnSpc>
          <a:spcPts val="2800"/>
        </a:lnSpc>
        <a:spcBef>
          <a:spcPct val="0"/>
        </a:spcBef>
        <a:spcAft>
          <a:spcPts val="1400"/>
        </a:spcAft>
        <a:buClr>
          <a:schemeClr val="tx1"/>
        </a:buClr>
        <a:buFont typeface="Arial Unicode MS" charset="0"/>
        <a:buAutoNum type="arabicPeriod"/>
        <a:defRPr sz="21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9.xml"/><Relationship Id="rId3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Relationship Id="rId3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3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23528" y="1844824"/>
            <a:ext cx="4968552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 smtClean="0"/>
              <a:t>Enhancing Employer Engagement in the Design &amp; Development of Effective Skills Solutions</a:t>
            </a:r>
          </a:p>
          <a:p>
            <a:r>
              <a:rPr lang="en-GB" sz="2000" b="1" dirty="0" smtClean="0"/>
              <a:t>Amman</a:t>
            </a:r>
          </a:p>
          <a:p>
            <a:r>
              <a:rPr lang="en-GB" sz="2000" b="1" dirty="0" smtClean="0"/>
              <a:t>8-9 September 2015</a:t>
            </a:r>
            <a:endParaRPr lang="en-GB" sz="2000" b="1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7CB68-C222-4A66-A801-37FD0D1DB99B}" type="slidenum">
              <a:rPr lang="en-GB" smtClean="0"/>
              <a:pPr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3372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6806" y="620688"/>
            <a:ext cx="5708866" cy="857250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GB" dirty="0" smtClean="0">
                <a:solidFill>
                  <a:schemeClr val="tx1"/>
                </a:solidFill>
              </a:rPr>
              <a:t>…but what about the existing workforce?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6806" y="1700808"/>
            <a:ext cx="8229600" cy="3849291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Aft>
                <a:spcPts val="0"/>
              </a:spcAft>
              <a:buFontTx/>
              <a:buChar char="•"/>
            </a:pPr>
            <a:r>
              <a:rPr lang="en-GB" sz="2000" dirty="0" smtClean="0"/>
              <a:t>How do you improve:</a:t>
            </a:r>
          </a:p>
          <a:p>
            <a:pPr lvl="1">
              <a:lnSpc>
                <a:spcPct val="100000"/>
              </a:lnSpc>
              <a:spcAft>
                <a:spcPts val="0"/>
              </a:spcAft>
              <a:buFontTx/>
              <a:buChar char="•"/>
            </a:pPr>
            <a:r>
              <a:rPr lang="en-GB" sz="2000" dirty="0" smtClean="0"/>
              <a:t>Language skills?</a:t>
            </a:r>
          </a:p>
          <a:p>
            <a:pPr lvl="1">
              <a:lnSpc>
                <a:spcPct val="100000"/>
              </a:lnSpc>
              <a:spcAft>
                <a:spcPts val="0"/>
              </a:spcAft>
              <a:buFontTx/>
              <a:buChar char="•"/>
            </a:pPr>
            <a:r>
              <a:rPr lang="en-GB" sz="2000" dirty="0" smtClean="0"/>
              <a:t>Number?</a:t>
            </a:r>
          </a:p>
          <a:p>
            <a:pPr lvl="1">
              <a:lnSpc>
                <a:spcPct val="100000"/>
              </a:lnSpc>
              <a:spcAft>
                <a:spcPts val="0"/>
              </a:spcAft>
              <a:buFontTx/>
              <a:buChar char="•"/>
            </a:pPr>
            <a:r>
              <a:rPr lang="en-GB" sz="2000" dirty="0" smtClean="0"/>
              <a:t>Soft skills?</a:t>
            </a:r>
          </a:p>
          <a:p>
            <a:pPr>
              <a:lnSpc>
                <a:spcPct val="100000"/>
              </a:lnSpc>
              <a:spcAft>
                <a:spcPts val="0"/>
              </a:spcAft>
              <a:buFontTx/>
              <a:buChar char="•"/>
            </a:pPr>
            <a:r>
              <a:rPr lang="en-GB" sz="2000" dirty="0" smtClean="0"/>
              <a:t>Whose responsibility is it to ensure employees have the skills they need?</a:t>
            </a:r>
          </a:p>
          <a:p>
            <a:pPr>
              <a:lnSpc>
                <a:spcPct val="100000"/>
              </a:lnSpc>
              <a:spcAft>
                <a:spcPts val="0"/>
              </a:spcAft>
              <a:buFontTx/>
              <a:buChar char="•"/>
            </a:pPr>
            <a:r>
              <a:rPr lang="en-GB" sz="2000" dirty="0" smtClean="0"/>
              <a:t>Who should pay?</a:t>
            </a:r>
          </a:p>
          <a:p>
            <a:pPr>
              <a:lnSpc>
                <a:spcPct val="100000"/>
              </a:lnSpc>
              <a:spcAft>
                <a:spcPts val="0"/>
              </a:spcAft>
              <a:buFontTx/>
              <a:buChar char="•"/>
            </a:pPr>
            <a:r>
              <a:rPr lang="en-GB" sz="2000" dirty="0" smtClean="0"/>
              <a:t>What are the alternatives?</a:t>
            </a:r>
            <a:endParaRPr lang="en-GB" sz="2000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7CB68-C222-4A66-A801-37FD0D1DB99B}" type="slidenum">
              <a:rPr lang="en-GB" smtClean="0"/>
              <a:pPr/>
              <a:t>10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35873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584" y="692696"/>
            <a:ext cx="5636858" cy="857250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GB" dirty="0" smtClean="0">
                <a:solidFill>
                  <a:schemeClr val="tx1"/>
                </a:solidFill>
              </a:rPr>
              <a:t>Benefits of improving workforce skills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60511" y="1700808"/>
            <a:ext cx="8229600" cy="4392488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Aft>
                <a:spcPts val="0"/>
              </a:spcAft>
              <a:buFontTx/>
              <a:buChar char="•"/>
            </a:pPr>
            <a:r>
              <a:rPr lang="en-GB" sz="2000" dirty="0" smtClean="0"/>
              <a:t>Increased productivity</a:t>
            </a:r>
          </a:p>
          <a:p>
            <a:pPr lvl="1">
              <a:lnSpc>
                <a:spcPct val="100000"/>
              </a:lnSpc>
              <a:spcAft>
                <a:spcPts val="0"/>
              </a:spcAft>
              <a:buFontTx/>
              <a:buChar char="•"/>
            </a:pPr>
            <a:r>
              <a:rPr lang="en-GB" sz="2000" dirty="0" smtClean="0"/>
              <a:t>DHL Aviation increased productivity by 12%</a:t>
            </a:r>
          </a:p>
          <a:p>
            <a:pPr>
              <a:lnSpc>
                <a:spcPct val="100000"/>
              </a:lnSpc>
              <a:spcAft>
                <a:spcPts val="0"/>
              </a:spcAft>
              <a:buFontTx/>
              <a:buChar char="•"/>
            </a:pPr>
            <a:r>
              <a:rPr lang="en-GB" sz="2000" dirty="0" smtClean="0"/>
              <a:t>Reduced wastage</a:t>
            </a:r>
          </a:p>
          <a:p>
            <a:pPr lvl="1">
              <a:lnSpc>
                <a:spcPct val="100000"/>
              </a:lnSpc>
              <a:spcAft>
                <a:spcPts val="0"/>
              </a:spcAft>
              <a:buFontTx/>
              <a:buChar char="•"/>
            </a:pPr>
            <a:r>
              <a:rPr lang="en-GB" sz="2000" dirty="0" smtClean="0"/>
              <a:t>Co-op cleaning – boosted loyalty and raised standards</a:t>
            </a:r>
          </a:p>
          <a:p>
            <a:pPr>
              <a:lnSpc>
                <a:spcPct val="100000"/>
              </a:lnSpc>
              <a:spcAft>
                <a:spcPts val="0"/>
              </a:spcAft>
              <a:buFontTx/>
              <a:buChar char="•"/>
            </a:pPr>
            <a:r>
              <a:rPr lang="en-GB" sz="2000" dirty="0" smtClean="0"/>
              <a:t>Cost savings</a:t>
            </a:r>
          </a:p>
          <a:p>
            <a:pPr lvl="1">
              <a:lnSpc>
                <a:spcPct val="100000"/>
              </a:lnSpc>
              <a:spcAft>
                <a:spcPts val="0"/>
              </a:spcAft>
              <a:buFontTx/>
              <a:buChar char="•"/>
            </a:pPr>
            <a:r>
              <a:rPr lang="en-GB" sz="2000" dirty="0" smtClean="0"/>
              <a:t>Fowler Welch </a:t>
            </a:r>
            <a:r>
              <a:rPr lang="en-GB" sz="2000" dirty="0" smtClean="0"/>
              <a:t>Coolchain</a:t>
            </a:r>
            <a:r>
              <a:rPr lang="en-GB" sz="2000" dirty="0" smtClean="0"/>
              <a:t> saved nearly £450,000 per year</a:t>
            </a:r>
          </a:p>
          <a:p>
            <a:pPr>
              <a:lnSpc>
                <a:spcPct val="100000"/>
              </a:lnSpc>
              <a:spcAft>
                <a:spcPts val="0"/>
              </a:spcAft>
              <a:buFontTx/>
              <a:buChar char="•"/>
            </a:pPr>
            <a:r>
              <a:rPr lang="en-GB" sz="2000" dirty="0" smtClean="0"/>
              <a:t>Reduced accidents</a:t>
            </a:r>
          </a:p>
          <a:p>
            <a:pPr lvl="1">
              <a:lnSpc>
                <a:spcPct val="100000"/>
              </a:lnSpc>
              <a:spcAft>
                <a:spcPts val="0"/>
              </a:spcAft>
              <a:buFontTx/>
              <a:buChar char="•"/>
            </a:pPr>
            <a:r>
              <a:rPr lang="en-GB" sz="2000" dirty="0" smtClean="0"/>
              <a:t>Pirelli reduced minor accidents by 16%</a:t>
            </a:r>
          </a:p>
          <a:p>
            <a:pPr lvl="1">
              <a:lnSpc>
                <a:spcPct val="100000"/>
              </a:lnSpc>
              <a:spcAft>
                <a:spcPts val="0"/>
              </a:spcAft>
              <a:buFontTx/>
              <a:buChar char="•"/>
            </a:pPr>
            <a:r>
              <a:rPr lang="en-GB" sz="2000" dirty="0" smtClean="0"/>
              <a:t>First Bus saw 30% drop in staff injuries</a:t>
            </a:r>
          </a:p>
          <a:p>
            <a:pPr>
              <a:lnSpc>
                <a:spcPct val="100000"/>
              </a:lnSpc>
              <a:spcAft>
                <a:spcPts val="0"/>
              </a:spcAft>
              <a:buFontTx/>
              <a:buChar char="•"/>
            </a:pPr>
            <a:r>
              <a:rPr lang="en-GB" sz="2000" dirty="0" smtClean="0"/>
              <a:t>Also absence management, recruitment &amp; retention, increased staff morale and reputation management</a:t>
            </a:r>
          </a:p>
          <a:p>
            <a:pPr lvl="1">
              <a:spcAft>
                <a:spcPts val="0"/>
              </a:spcAft>
              <a:buFontTx/>
              <a:buChar char="•"/>
            </a:pPr>
            <a:endParaRPr lang="en-GB" sz="2000" dirty="0" smtClean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7CB68-C222-4A66-A801-37FD0D1DB99B}" type="slidenum">
              <a:rPr lang="en-GB" smtClean="0"/>
              <a:pPr/>
              <a:t>11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9316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584" y="692696"/>
            <a:ext cx="5994666" cy="857250"/>
          </a:xfrm>
        </p:spPr>
        <p:txBody>
          <a:bodyPr/>
          <a:lstStyle/>
          <a:p>
            <a:r>
              <a:rPr lang="en-GB" dirty="0" smtClean="0">
                <a:solidFill>
                  <a:schemeClr val="tx1"/>
                </a:solidFill>
              </a:rPr>
              <a:t>Employability Toolkit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7584" y="2276872"/>
            <a:ext cx="8229600" cy="3849291"/>
          </a:xfrm>
        </p:spPr>
        <p:txBody>
          <a:bodyPr>
            <a:normAutofit/>
          </a:bodyPr>
          <a:lstStyle/>
          <a:p>
            <a:pPr>
              <a:spcAft>
                <a:spcPts val="0"/>
              </a:spcAft>
              <a:buFontTx/>
              <a:buChar char="•"/>
            </a:pPr>
            <a:r>
              <a:rPr lang="en-GB" sz="2000" dirty="0" smtClean="0"/>
              <a:t>Produced by Building Futures Group for all UK Sector Skills Council employers</a:t>
            </a:r>
            <a:endParaRPr lang="en-GB" sz="2000" dirty="0"/>
          </a:p>
          <a:p>
            <a:pPr>
              <a:spcAft>
                <a:spcPts val="0"/>
              </a:spcAft>
              <a:buFontTx/>
              <a:buChar char="•"/>
            </a:pPr>
            <a:r>
              <a:rPr lang="en-GB" sz="2000" dirty="0" smtClean="0"/>
              <a:t>Tool 4: are a lack of employability skills causing problems in your organisation?</a:t>
            </a:r>
          </a:p>
          <a:p>
            <a:pPr>
              <a:spcAft>
                <a:spcPts val="0"/>
              </a:spcAft>
              <a:buFontTx/>
              <a:buChar char="•"/>
            </a:pPr>
            <a:r>
              <a:rPr lang="en-GB" sz="2000" dirty="0" smtClean="0"/>
              <a:t>Tool 5 : Employability Matrix</a:t>
            </a:r>
            <a:endParaRPr lang="en-GB" sz="2000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7CB68-C222-4A66-A801-37FD0D1DB99B}" type="slidenum">
              <a:rPr lang="en-GB" smtClean="0"/>
              <a:pPr/>
              <a:t>12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8584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7CB68-C222-4A66-A801-37FD0D1DB99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3" name="TextBox 2"/>
          <p:cNvSpPr txBox="1"/>
          <p:nvPr/>
        </p:nvSpPr>
        <p:spPr>
          <a:xfrm>
            <a:off x="827584" y="692696"/>
            <a:ext cx="5282215" cy="560153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latin typeface="+mj-lt"/>
              </a:rPr>
              <a:t>Employability Matrix</a:t>
            </a:r>
          </a:p>
          <a:p>
            <a:r>
              <a:rPr lang="en-US" b="1" dirty="0" smtClean="0"/>
              <a:t> </a:t>
            </a:r>
            <a:endParaRPr lang="en-US" dirty="0"/>
          </a:p>
          <a:p>
            <a:r>
              <a:rPr lang="en-US" sz="2000" b="1" dirty="0" smtClean="0"/>
              <a:t>Fundamental </a:t>
            </a:r>
            <a:r>
              <a:rPr lang="en-US" sz="2000" b="1" dirty="0"/>
              <a:t>Skills</a:t>
            </a:r>
            <a:r>
              <a:rPr lang="en-US" sz="2000" b="1" dirty="0" smtClean="0"/>
              <a:t>:</a:t>
            </a:r>
            <a:endParaRPr lang="en-US" sz="2000" dirty="0"/>
          </a:p>
          <a:p>
            <a:pPr marL="285750" indent="-285750">
              <a:buFont typeface="Arial" charset="0"/>
              <a:buChar char="•"/>
            </a:pPr>
            <a:r>
              <a:rPr lang="en-US" dirty="0"/>
              <a:t>Communication </a:t>
            </a:r>
          </a:p>
          <a:p>
            <a:pPr marL="285750" indent="-285750">
              <a:buFont typeface="Arial" charset="0"/>
              <a:buChar char="•"/>
            </a:pPr>
            <a:r>
              <a:rPr lang="en-US" dirty="0"/>
              <a:t>Use numbers </a:t>
            </a:r>
          </a:p>
          <a:p>
            <a:pPr marL="285750" indent="-285750">
              <a:buFont typeface="Arial" charset="0"/>
              <a:buChar char="•"/>
            </a:pPr>
            <a:r>
              <a:rPr lang="en-US" dirty="0"/>
              <a:t>Manage information </a:t>
            </a:r>
          </a:p>
          <a:p>
            <a:endParaRPr lang="en-US" dirty="0"/>
          </a:p>
          <a:p>
            <a:r>
              <a:rPr lang="en-US" sz="2000" b="1" dirty="0"/>
              <a:t>B: Personal Management Skills: </a:t>
            </a:r>
            <a:endParaRPr lang="en-US" sz="2000" b="1" dirty="0" smtClean="0"/>
          </a:p>
          <a:p>
            <a:pPr marL="285750" indent="-285750">
              <a:buFont typeface="Arial" charset="0"/>
              <a:buChar char="•"/>
            </a:pPr>
            <a:r>
              <a:rPr lang="en-US" dirty="0" smtClean="0"/>
              <a:t>Demonstrate </a:t>
            </a:r>
            <a:r>
              <a:rPr lang="en-US" dirty="0"/>
              <a:t>positive attitudes and behaviours </a:t>
            </a:r>
          </a:p>
          <a:p>
            <a:pPr marL="285750" indent="-285750">
              <a:buFont typeface="Arial" charset="0"/>
              <a:buChar char="•"/>
            </a:pPr>
            <a:r>
              <a:rPr lang="en-US" dirty="0"/>
              <a:t>Be responsible </a:t>
            </a:r>
          </a:p>
          <a:p>
            <a:pPr marL="285750" indent="-285750">
              <a:buFont typeface="Arial" charset="0"/>
              <a:buChar char="•"/>
            </a:pPr>
            <a:r>
              <a:rPr lang="en-US" dirty="0"/>
              <a:t>Be adaptable </a:t>
            </a:r>
          </a:p>
          <a:p>
            <a:pPr marL="285750" indent="-285750">
              <a:buFont typeface="Arial" charset="0"/>
              <a:buChar char="•"/>
            </a:pPr>
            <a:r>
              <a:rPr lang="en-US" dirty="0"/>
              <a:t>Learn continuously </a:t>
            </a:r>
          </a:p>
          <a:p>
            <a:pPr marL="285750" indent="-285750">
              <a:buFont typeface="Arial" charset="0"/>
              <a:buChar char="•"/>
            </a:pPr>
            <a:r>
              <a:rPr lang="en-US" dirty="0"/>
              <a:t>Work safely </a:t>
            </a:r>
          </a:p>
          <a:p>
            <a:endParaRPr lang="en-US" dirty="0"/>
          </a:p>
          <a:p>
            <a:r>
              <a:rPr lang="en-US" sz="2000" b="1" dirty="0"/>
              <a:t>C: Teamwork Skills: </a:t>
            </a:r>
            <a:endParaRPr lang="en-US" sz="2000" b="1" dirty="0" smtClean="0"/>
          </a:p>
          <a:p>
            <a:pPr marL="285750" indent="-285750">
              <a:buFont typeface="Arial" charset="0"/>
              <a:buChar char="•"/>
            </a:pPr>
            <a:r>
              <a:rPr lang="en-US" dirty="0" smtClean="0"/>
              <a:t>The </a:t>
            </a:r>
            <a:r>
              <a:rPr lang="en-US" dirty="0"/>
              <a:t>working environment </a:t>
            </a:r>
          </a:p>
          <a:p>
            <a:pPr marL="285750" indent="-285750">
              <a:buFont typeface="Arial" charset="0"/>
              <a:buChar char="•"/>
            </a:pPr>
            <a:r>
              <a:rPr lang="en-US" dirty="0"/>
              <a:t>Work with others </a:t>
            </a:r>
          </a:p>
          <a:p>
            <a:pPr marL="285750" indent="-285750">
              <a:buFont typeface="Arial" charset="0"/>
              <a:buChar char="•"/>
            </a:pPr>
            <a:r>
              <a:rPr lang="en-US" dirty="0"/>
              <a:t>Think and solve problems </a:t>
            </a:r>
          </a:p>
          <a:p>
            <a:pPr marL="285750" indent="-285750">
              <a:buFont typeface="Arial" charset="0"/>
              <a:buChar char="•"/>
            </a:pPr>
            <a:r>
              <a:rPr lang="en-US" dirty="0"/>
              <a:t>Participate in projects and tasks </a:t>
            </a:r>
          </a:p>
        </p:txBody>
      </p:sp>
    </p:spTree>
    <p:extLst>
      <p:ext uri="{BB962C8B-B14F-4D97-AF65-F5344CB8AC3E}">
        <p14:creationId xmlns:p14="http://schemas.microsoft.com/office/powerpoint/2010/main" val="613953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584" y="692696"/>
            <a:ext cx="5994666" cy="857250"/>
          </a:xfrm>
        </p:spPr>
        <p:txBody>
          <a:bodyPr/>
          <a:lstStyle/>
          <a:p>
            <a:r>
              <a:rPr lang="en-GB" dirty="0" smtClean="0">
                <a:solidFill>
                  <a:schemeClr val="tx1"/>
                </a:solidFill>
              </a:rPr>
              <a:t>Employability Toolkit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7584" y="2276872"/>
            <a:ext cx="8229600" cy="3849291"/>
          </a:xfrm>
        </p:spPr>
        <p:txBody>
          <a:bodyPr>
            <a:normAutofit/>
          </a:bodyPr>
          <a:lstStyle/>
          <a:p>
            <a:pPr>
              <a:spcAft>
                <a:spcPts val="0"/>
              </a:spcAft>
              <a:buFontTx/>
              <a:buChar char="•"/>
            </a:pPr>
            <a:r>
              <a:rPr lang="en-GB" sz="2000" dirty="0" smtClean="0"/>
              <a:t>Produced by Building Futures Group for all UK Sector Skills Council employers</a:t>
            </a:r>
            <a:endParaRPr lang="en-GB" sz="2000" dirty="0"/>
          </a:p>
          <a:p>
            <a:pPr>
              <a:spcAft>
                <a:spcPts val="0"/>
              </a:spcAft>
              <a:buFontTx/>
              <a:buChar char="•"/>
            </a:pPr>
            <a:r>
              <a:rPr lang="en-GB" sz="2000" b="1" dirty="0" smtClean="0"/>
              <a:t>Tool 4</a:t>
            </a:r>
            <a:r>
              <a:rPr lang="en-GB" sz="2000" dirty="0" smtClean="0"/>
              <a:t>: are Employability </a:t>
            </a:r>
            <a:r>
              <a:rPr lang="en-GB" sz="2000" dirty="0"/>
              <a:t>S</a:t>
            </a:r>
            <a:r>
              <a:rPr lang="en-GB" sz="2000" dirty="0" smtClean="0"/>
              <a:t>kills a problems?</a:t>
            </a:r>
          </a:p>
          <a:p>
            <a:pPr>
              <a:spcAft>
                <a:spcPts val="0"/>
              </a:spcAft>
              <a:buFontTx/>
              <a:buChar char="•"/>
            </a:pPr>
            <a:r>
              <a:rPr lang="en-GB" sz="2000" b="1" dirty="0" smtClean="0"/>
              <a:t>Tool 5</a:t>
            </a:r>
            <a:r>
              <a:rPr lang="en-GB" sz="2000" dirty="0" smtClean="0"/>
              <a:t>: Employability Matrix</a:t>
            </a:r>
          </a:p>
          <a:p>
            <a:pPr>
              <a:spcAft>
                <a:spcPts val="0"/>
              </a:spcAft>
              <a:buFontTx/>
              <a:buChar char="•"/>
            </a:pPr>
            <a:r>
              <a:rPr lang="en-GB" sz="2000" b="1" dirty="0" smtClean="0"/>
              <a:t>Tool 6</a:t>
            </a:r>
            <a:r>
              <a:rPr lang="en-GB" sz="2000" dirty="0" smtClean="0"/>
              <a:t>: shows how to set the Matrix in a sector context (could be in a company)</a:t>
            </a:r>
          </a:p>
          <a:p>
            <a:pPr>
              <a:spcAft>
                <a:spcPts val="0"/>
              </a:spcAft>
              <a:buFontTx/>
              <a:buChar char="•"/>
            </a:pPr>
            <a:r>
              <a:rPr lang="en-GB" sz="2000" b="1" dirty="0" smtClean="0"/>
              <a:t>Tool 7: </a:t>
            </a:r>
            <a:r>
              <a:rPr lang="en-GB" sz="2000" dirty="0" smtClean="0"/>
              <a:t>recruitment and selection</a:t>
            </a:r>
          </a:p>
          <a:p>
            <a:pPr>
              <a:spcAft>
                <a:spcPts val="0"/>
              </a:spcAft>
              <a:buFontTx/>
              <a:buChar char="•"/>
            </a:pPr>
            <a:r>
              <a:rPr lang="en-GB" sz="2000" b="1" dirty="0" smtClean="0"/>
              <a:t>Tool 8:</a:t>
            </a:r>
            <a:r>
              <a:rPr lang="en-GB" sz="2000" dirty="0" smtClean="0"/>
              <a:t> Training Needs Analysis (TNA)</a:t>
            </a:r>
          </a:p>
          <a:p>
            <a:pPr>
              <a:spcAft>
                <a:spcPts val="0"/>
              </a:spcAft>
              <a:buFontTx/>
              <a:buChar char="•"/>
            </a:pPr>
            <a:r>
              <a:rPr lang="en-GB" sz="2000" b="1" dirty="0" smtClean="0"/>
              <a:t>Tool 9</a:t>
            </a:r>
            <a:r>
              <a:rPr lang="en-GB" sz="2000" dirty="0" smtClean="0"/>
              <a:t>: In-house Training</a:t>
            </a:r>
          </a:p>
          <a:p>
            <a:pPr>
              <a:spcAft>
                <a:spcPts val="0"/>
              </a:spcAft>
              <a:buFontTx/>
              <a:buChar char="•"/>
            </a:pPr>
            <a:endParaRPr lang="en-GB" sz="2000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7CB68-C222-4A66-A801-37FD0D1DB99B}" type="slidenum">
              <a:rPr lang="en-GB" smtClean="0"/>
              <a:pPr/>
              <a:t>14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37597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3006" y="332656"/>
            <a:ext cx="5994666" cy="857250"/>
          </a:xfrm>
        </p:spPr>
        <p:txBody>
          <a:bodyPr/>
          <a:lstStyle/>
          <a:p>
            <a:r>
              <a:rPr lang="en-GB" dirty="0" smtClean="0">
                <a:solidFill>
                  <a:schemeClr val="tx1"/>
                </a:solidFill>
              </a:rPr>
              <a:t>In-house Training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1484784"/>
            <a:ext cx="8229600" cy="4032448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Aft>
                <a:spcPts val="0"/>
              </a:spcAft>
              <a:buFontTx/>
              <a:buChar char="•"/>
            </a:pPr>
            <a:r>
              <a:rPr lang="en-GB" sz="2000" dirty="0" smtClean="0"/>
              <a:t>Informal</a:t>
            </a:r>
          </a:p>
          <a:p>
            <a:pPr lvl="1">
              <a:lnSpc>
                <a:spcPct val="100000"/>
              </a:lnSpc>
              <a:spcAft>
                <a:spcPts val="0"/>
              </a:spcAft>
              <a:buFontTx/>
              <a:buChar char="•"/>
            </a:pPr>
            <a:r>
              <a:rPr lang="en-GB" sz="2000" dirty="0" smtClean="0"/>
              <a:t>Job shadowing</a:t>
            </a:r>
          </a:p>
          <a:p>
            <a:pPr lvl="1">
              <a:lnSpc>
                <a:spcPct val="100000"/>
              </a:lnSpc>
              <a:spcAft>
                <a:spcPts val="0"/>
              </a:spcAft>
              <a:buFontTx/>
              <a:buChar char="•"/>
            </a:pPr>
            <a:r>
              <a:rPr lang="en-GB" sz="2000" dirty="0" smtClean="0"/>
              <a:t>Coaching</a:t>
            </a:r>
          </a:p>
          <a:p>
            <a:pPr lvl="1">
              <a:lnSpc>
                <a:spcPct val="100000"/>
              </a:lnSpc>
              <a:spcAft>
                <a:spcPts val="0"/>
              </a:spcAft>
              <a:buFontTx/>
              <a:buChar char="•"/>
            </a:pPr>
            <a:r>
              <a:rPr lang="en-GB" sz="2000" dirty="0" smtClean="0"/>
              <a:t>Mentoring</a:t>
            </a:r>
          </a:p>
          <a:p>
            <a:pPr lvl="1">
              <a:lnSpc>
                <a:spcPct val="100000"/>
              </a:lnSpc>
              <a:spcAft>
                <a:spcPts val="0"/>
              </a:spcAft>
              <a:buFontTx/>
              <a:buChar char="•"/>
            </a:pPr>
            <a:r>
              <a:rPr lang="en-GB" sz="2000" dirty="0" smtClean="0"/>
              <a:t>Cascading</a:t>
            </a:r>
          </a:p>
          <a:p>
            <a:pPr lvl="1">
              <a:lnSpc>
                <a:spcPct val="100000"/>
              </a:lnSpc>
              <a:spcAft>
                <a:spcPts val="0"/>
              </a:spcAft>
              <a:buFontTx/>
              <a:buChar char="•"/>
            </a:pPr>
            <a:r>
              <a:rPr lang="en-GB" sz="2000" dirty="0" smtClean="0"/>
              <a:t>Knowledge banks</a:t>
            </a:r>
          </a:p>
          <a:p>
            <a:pPr>
              <a:lnSpc>
                <a:spcPct val="100000"/>
              </a:lnSpc>
              <a:spcAft>
                <a:spcPts val="0"/>
              </a:spcAft>
              <a:buFontTx/>
              <a:buChar char="•"/>
            </a:pPr>
            <a:r>
              <a:rPr lang="en-GB" sz="2000" dirty="0" smtClean="0"/>
              <a:t>Formal</a:t>
            </a:r>
          </a:p>
          <a:p>
            <a:pPr lvl="1">
              <a:lnSpc>
                <a:spcPct val="100000"/>
              </a:lnSpc>
              <a:spcAft>
                <a:spcPts val="0"/>
              </a:spcAft>
              <a:buFontTx/>
              <a:buChar char="•"/>
            </a:pPr>
            <a:r>
              <a:rPr lang="en-GB" sz="2000" dirty="0" smtClean="0"/>
              <a:t>Distance learning</a:t>
            </a:r>
          </a:p>
          <a:p>
            <a:pPr lvl="1">
              <a:lnSpc>
                <a:spcPct val="100000"/>
              </a:lnSpc>
              <a:spcAft>
                <a:spcPts val="0"/>
              </a:spcAft>
              <a:buFontTx/>
              <a:buChar char="•"/>
            </a:pPr>
            <a:r>
              <a:rPr lang="en-GB" sz="2000" dirty="0" smtClean="0"/>
              <a:t>Placement schemes</a:t>
            </a:r>
          </a:p>
          <a:p>
            <a:pPr lvl="1">
              <a:lnSpc>
                <a:spcPct val="100000"/>
              </a:lnSpc>
              <a:spcAft>
                <a:spcPts val="0"/>
              </a:spcAft>
              <a:buFontTx/>
              <a:buChar char="•"/>
            </a:pPr>
            <a:r>
              <a:rPr lang="en-GB" sz="2000" dirty="0" smtClean="0"/>
              <a:t>External courses</a:t>
            </a:r>
          </a:p>
          <a:p>
            <a:pPr lvl="1">
              <a:spcAft>
                <a:spcPts val="0"/>
              </a:spcAft>
              <a:buFontTx/>
              <a:buChar char="•"/>
            </a:pPr>
            <a:endParaRPr lang="en-GB" sz="2000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7CB68-C222-4A66-A801-37FD0D1DB99B}" type="slidenum">
              <a:rPr lang="en-GB" smtClean="0"/>
              <a:pPr/>
              <a:t>15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38633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6" y="716225"/>
            <a:ext cx="5994666" cy="857250"/>
          </a:xfrm>
        </p:spPr>
        <p:txBody>
          <a:bodyPr/>
          <a:lstStyle/>
          <a:p>
            <a:r>
              <a:rPr lang="en-GB" dirty="0" smtClean="0">
                <a:solidFill>
                  <a:schemeClr val="tx1"/>
                </a:solidFill>
              </a:rPr>
              <a:t>Employability Qualifications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1573475"/>
            <a:ext cx="8229600" cy="3849291"/>
          </a:xfrm>
        </p:spPr>
        <p:txBody>
          <a:bodyPr>
            <a:normAutofit/>
          </a:bodyPr>
          <a:lstStyle/>
          <a:p>
            <a:endParaRPr lang="en-US" sz="2000" dirty="0"/>
          </a:p>
          <a:p>
            <a:pPr>
              <a:lnSpc>
                <a:spcPct val="100000"/>
              </a:lnSpc>
              <a:spcAft>
                <a:spcPts val="0"/>
              </a:spcAft>
              <a:buFont typeface="Arial" charset="0"/>
              <a:buChar char="•"/>
            </a:pPr>
            <a:r>
              <a:rPr lang="en-US" sz="2000" dirty="0"/>
              <a:t>Small bite-sized chunks of learning mean that learners can gain early accreditation, which encourages commitment to the learning programme </a:t>
            </a:r>
            <a:r>
              <a:rPr lang="en-US" sz="2000" dirty="0" smtClean="0"/>
              <a:t>(NOCN)</a:t>
            </a:r>
          </a:p>
          <a:p>
            <a:pPr>
              <a:lnSpc>
                <a:spcPct val="100000"/>
              </a:lnSpc>
              <a:spcAft>
                <a:spcPts val="0"/>
              </a:spcAft>
              <a:buFont typeface="Arial" charset="0"/>
              <a:buChar char="•"/>
            </a:pPr>
            <a:r>
              <a:rPr lang="en-US" sz="2000" dirty="0" smtClean="0"/>
              <a:t>Strong </a:t>
            </a:r>
            <a:r>
              <a:rPr lang="en-US" sz="2000" dirty="0"/>
              <a:t>potential for employability qualifications to be used by employers as a development tool for existing staff, particularly at Level 2 and Level 3. </a:t>
            </a:r>
          </a:p>
          <a:p>
            <a:pPr>
              <a:buFont typeface="Arial" charset="0"/>
              <a:buChar char="•"/>
            </a:pPr>
            <a:endParaRPr lang="en-US" sz="2000" dirty="0" smtClean="0"/>
          </a:p>
          <a:p>
            <a:pPr>
              <a:buFont typeface="Arial" charset="0"/>
              <a:buChar char="•"/>
            </a:pPr>
            <a:endParaRPr lang="en-US" sz="2000" dirty="0" smtClean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7CB68-C222-4A66-A801-37FD0D1DB99B}" type="slidenum">
              <a:rPr lang="en-GB" smtClean="0"/>
              <a:pPr/>
              <a:t>16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38580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6" y="682891"/>
            <a:ext cx="5994666" cy="857250"/>
          </a:xfrm>
        </p:spPr>
        <p:txBody>
          <a:bodyPr/>
          <a:lstStyle/>
          <a:p>
            <a:r>
              <a:rPr lang="en-GB" dirty="0" smtClean="0">
                <a:solidFill>
                  <a:schemeClr val="tx1"/>
                </a:solidFill>
              </a:rPr>
              <a:t>Employer Involvement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523508"/>
            <a:ext cx="8229600" cy="3849291"/>
          </a:xfrm>
        </p:spPr>
        <p:txBody>
          <a:bodyPr>
            <a:normAutofit/>
          </a:bodyPr>
          <a:lstStyle/>
          <a:p>
            <a:endParaRPr lang="en-US" sz="2000" dirty="0"/>
          </a:p>
          <a:p>
            <a:pPr>
              <a:lnSpc>
                <a:spcPct val="100000"/>
              </a:lnSpc>
              <a:spcAft>
                <a:spcPts val="0"/>
              </a:spcAft>
              <a:buFont typeface="Arial" charset="0"/>
              <a:buChar char="•"/>
            </a:pPr>
            <a:r>
              <a:rPr lang="en-US" sz="2000" dirty="0"/>
              <a:t>McDonalds has chosen the </a:t>
            </a:r>
            <a:r>
              <a:rPr lang="en-US" sz="2000" dirty="0" smtClean="0"/>
              <a:t>Edexcel WorkSkills </a:t>
            </a:r>
            <a:r>
              <a:rPr lang="en-US" sz="2000" dirty="0"/>
              <a:t>qualifications to underpin its work placement scheme. This was achieved by mapping its personalised work placement student workbooks to the Level 1 and 2 BTEC Certificate in WorkSkills. </a:t>
            </a:r>
            <a:endParaRPr lang="en-US" sz="2000" dirty="0" smtClean="0"/>
          </a:p>
          <a:p>
            <a:pPr>
              <a:lnSpc>
                <a:spcPct val="100000"/>
              </a:lnSpc>
              <a:spcAft>
                <a:spcPts val="0"/>
              </a:spcAft>
              <a:buFont typeface="Arial" charset="0"/>
              <a:buChar char="•"/>
            </a:pPr>
            <a:r>
              <a:rPr lang="en-US" sz="2000" dirty="0"/>
              <a:t>O</a:t>
            </a:r>
            <a:r>
              <a:rPr lang="en-US" sz="2000" dirty="0" smtClean="0"/>
              <a:t>rganisations using </a:t>
            </a:r>
            <a:r>
              <a:rPr lang="en-US" sz="2000" dirty="0"/>
              <a:t>the qualification to support their activities, </a:t>
            </a:r>
            <a:r>
              <a:rPr lang="en-US" sz="2000" dirty="0" smtClean="0"/>
              <a:t>include: Coca-Cola, Compass</a:t>
            </a:r>
            <a:r>
              <a:rPr lang="en-US" sz="2000" dirty="0"/>
              <a:t>, Tesco, HSBC, Nomura Bank, Solent EBP, Durham EBP and the Enterprise Forum. </a:t>
            </a:r>
            <a:endParaRPr lang="en-US" sz="2000" dirty="0" smtClean="0"/>
          </a:p>
          <a:p>
            <a:pPr>
              <a:buFont typeface="Arial" charset="0"/>
              <a:buChar char="•"/>
            </a:pPr>
            <a:endParaRPr lang="en-US" sz="2000" dirty="0" smtClean="0"/>
          </a:p>
          <a:p>
            <a:pPr marL="0" indent="0"/>
            <a:endParaRPr lang="en-US" sz="2000" dirty="0" smtClean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7CB68-C222-4A66-A801-37FD0D1DB99B}" type="slidenum">
              <a:rPr lang="en-GB" smtClean="0"/>
              <a:pPr/>
              <a:t>17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39136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711994"/>
            <a:ext cx="6066674" cy="857250"/>
          </a:xfrm>
        </p:spPr>
        <p:txBody>
          <a:bodyPr/>
          <a:lstStyle/>
          <a:p>
            <a:r>
              <a:rPr lang="en-GB" dirty="0" smtClean="0">
                <a:solidFill>
                  <a:schemeClr val="tx1"/>
                </a:solidFill>
              </a:rPr>
              <a:t>Solutions?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7584" y="1700808"/>
            <a:ext cx="8229600" cy="3849291"/>
          </a:xfrm>
        </p:spPr>
        <p:txBody>
          <a:bodyPr>
            <a:normAutofit/>
          </a:bodyPr>
          <a:lstStyle/>
          <a:p>
            <a:pPr>
              <a:buFont typeface="Arial" charset="0"/>
              <a:buChar char="•"/>
            </a:pPr>
            <a:r>
              <a:rPr lang="en-GB" sz="2000" dirty="0" smtClean="0"/>
              <a:t>Before Work:</a:t>
            </a:r>
          </a:p>
          <a:p>
            <a:pPr lvl="1">
              <a:buFont typeface="Arial" charset="0"/>
              <a:buChar char="•"/>
            </a:pPr>
            <a:r>
              <a:rPr lang="en-GB" sz="2000" dirty="0"/>
              <a:t>?</a:t>
            </a:r>
            <a:endParaRPr lang="en-GB" sz="2000" dirty="0" smtClean="0"/>
          </a:p>
          <a:p>
            <a:pPr lvl="1">
              <a:buFont typeface="Arial" charset="0"/>
              <a:buChar char="•"/>
            </a:pPr>
            <a:r>
              <a:rPr lang="en-GB" sz="2000" dirty="0"/>
              <a:t>?</a:t>
            </a:r>
            <a:endParaRPr lang="en-GB" sz="2000" dirty="0" smtClean="0"/>
          </a:p>
          <a:p>
            <a:pPr lvl="1">
              <a:buFont typeface="Arial" charset="0"/>
              <a:buChar char="•"/>
            </a:pPr>
            <a:r>
              <a:rPr lang="en-GB" sz="2000" dirty="0"/>
              <a:t>?</a:t>
            </a:r>
            <a:endParaRPr lang="en-GB" sz="2000" dirty="0" smtClean="0"/>
          </a:p>
          <a:p>
            <a:pPr>
              <a:buFont typeface="Arial" charset="0"/>
              <a:buChar char="•"/>
            </a:pPr>
            <a:r>
              <a:rPr lang="en-GB" sz="2000" dirty="0" smtClean="0"/>
              <a:t>At work:</a:t>
            </a:r>
          </a:p>
          <a:p>
            <a:pPr lvl="1">
              <a:buFont typeface="Arial" charset="0"/>
              <a:buChar char="•"/>
            </a:pPr>
            <a:r>
              <a:rPr lang="en-GB" sz="2000" dirty="0"/>
              <a:t>?</a:t>
            </a:r>
            <a:endParaRPr lang="en-GB" sz="2000" dirty="0" smtClean="0"/>
          </a:p>
          <a:p>
            <a:pPr lvl="1">
              <a:buFont typeface="Arial" charset="0"/>
              <a:buChar char="•"/>
            </a:pPr>
            <a:r>
              <a:rPr lang="en-GB" sz="2000" dirty="0"/>
              <a:t>?</a:t>
            </a:r>
            <a:endParaRPr lang="en-GB" sz="2000" dirty="0" smtClean="0"/>
          </a:p>
          <a:p>
            <a:pPr lvl="1">
              <a:buFont typeface="Arial" charset="0"/>
              <a:buChar char="•"/>
            </a:pPr>
            <a:r>
              <a:rPr lang="en-GB" sz="2000" dirty="0"/>
              <a:t>?</a:t>
            </a:r>
            <a:endParaRPr lang="en-GB" sz="2000" dirty="0" smtClean="0"/>
          </a:p>
          <a:p>
            <a:pPr lvl="1">
              <a:buFont typeface="Arial" charset="0"/>
              <a:buChar char="•"/>
            </a:pPr>
            <a:endParaRPr lang="en-GB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7CB68-C222-4A66-A801-37FD0D1DB99B}" type="slidenum">
              <a:rPr lang="en-GB" smtClean="0"/>
              <a:pPr/>
              <a:t>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04025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9153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1908" y="1185497"/>
            <a:ext cx="6312877" cy="54336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9154" name="Rectangle 1"/>
          <p:cNvSpPr>
            <a:spLocks noChangeArrowheads="1"/>
          </p:cNvSpPr>
          <p:nvPr/>
        </p:nvSpPr>
        <p:spPr bwMode="auto">
          <a:xfrm>
            <a:off x="732693" y="767862"/>
            <a:ext cx="5150827" cy="4901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SzPct val="150000"/>
              <a:buFont typeface="Arial" charset="0"/>
              <a:buChar char="•"/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SzPct val="125000"/>
              <a:buFont typeface="Arial" charset="0"/>
              <a:buChar char="•"/>
              <a:defRPr sz="2000">
                <a:solidFill>
                  <a:srgbClr val="E9751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en-GB" altLang="en-US" sz="2585" dirty="0">
                <a:solidFill>
                  <a:srgbClr val="471A19"/>
                </a:solidFill>
              </a:rPr>
              <a:t>Employability wheel</a:t>
            </a:r>
          </a:p>
        </p:txBody>
      </p:sp>
      <p:sp>
        <p:nvSpPr>
          <p:cNvPr id="49155" name="Text Box 8"/>
          <p:cNvSpPr txBox="1">
            <a:spLocks noChangeArrowheads="1"/>
          </p:cNvSpPr>
          <p:nvPr/>
        </p:nvSpPr>
        <p:spPr bwMode="auto">
          <a:xfrm>
            <a:off x="1" y="6101862"/>
            <a:ext cx="3383427" cy="2911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SzPct val="150000"/>
              <a:buFont typeface="Arial" charset="0"/>
              <a:buChar char="•"/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SzPct val="125000"/>
              <a:buFont typeface="Arial" charset="0"/>
              <a:buChar char="•"/>
              <a:defRPr sz="2000">
                <a:solidFill>
                  <a:srgbClr val="E9751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en-GB" altLang="en-US" sz="1292" b="0" dirty="0">
                <a:latin typeface="Calibri" charset="0"/>
              </a:rPr>
              <a:t>UKCES the Employability Challenge Report 2009</a:t>
            </a:r>
            <a:endParaRPr lang="en-GB" altLang="en-US" sz="1292" b="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7CB68-C222-4A66-A801-37FD0D1DB99B}" type="slidenum">
              <a:rPr lang="en-GB" smtClean="0"/>
              <a:pPr/>
              <a:t>19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21390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23528" y="1844824"/>
            <a:ext cx="49685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 smtClean="0"/>
              <a:t>Employability Skills</a:t>
            </a:r>
          </a:p>
          <a:p>
            <a:r>
              <a:rPr lang="en-GB" sz="2000" b="1" dirty="0" smtClean="0"/>
              <a:t>Richard Beamish</a:t>
            </a:r>
            <a:endParaRPr lang="en-GB" sz="2000" b="1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7CB68-C222-4A66-A801-37FD0D1DB99B}" type="slidenum">
              <a:rPr lang="en-GB" smtClean="0"/>
              <a:pPr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32110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5696" y="1052736"/>
            <a:ext cx="5263088" cy="4543525"/>
          </a:xfrm>
          <a:prstGeom prst="rect">
            <a:avLst/>
          </a:prstGeom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7CB68-C222-4A66-A801-37FD0D1DB99B}" type="slidenum">
              <a:rPr lang="en-GB" smtClean="0"/>
              <a:pPr/>
              <a:t>20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387086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>
          <a:xfrm>
            <a:off x="755576" y="1268760"/>
            <a:ext cx="5901308" cy="571500"/>
          </a:xfrm>
        </p:spPr>
        <p:txBody>
          <a:bodyPr/>
          <a:lstStyle/>
          <a:p>
            <a:r>
              <a:rPr lang="en-GB" dirty="0" smtClean="0">
                <a:solidFill>
                  <a:schemeClr val="tx1"/>
                </a:solidFill>
              </a:rPr>
              <a:t>What are Employability Skills?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755576" y="2420888"/>
            <a:ext cx="6318647" cy="2569369"/>
          </a:xfrm>
        </p:spPr>
        <p:txBody>
          <a:bodyPr/>
          <a:lstStyle/>
          <a:p>
            <a:pPr marL="9525" indent="-9525">
              <a:lnSpc>
                <a:spcPct val="100000"/>
              </a:lnSpc>
              <a:spcAft>
                <a:spcPts val="0"/>
              </a:spcAft>
              <a:buFontTx/>
              <a:buNone/>
            </a:pPr>
            <a:r>
              <a:rPr lang="en-GB" i="1" dirty="0"/>
              <a:t>‘</a:t>
            </a:r>
            <a:r>
              <a:rPr lang="en-GB" sz="2000" dirty="0"/>
              <a:t>A set of attributes, skills and knowledge that all labour market participants should possess to ensure they have the capability of being effective in the workplace – to the benefit of themselves, their employer and the wider economy.’</a:t>
            </a:r>
          </a:p>
          <a:p>
            <a:pPr algn="r">
              <a:buFontTx/>
              <a:buNone/>
            </a:pPr>
            <a:endParaRPr lang="en-GB" i="1" dirty="0"/>
          </a:p>
          <a:p>
            <a:pPr algn="r">
              <a:buFontTx/>
              <a:buNone/>
            </a:pPr>
            <a:r>
              <a:rPr lang="en-GB" sz="1600" dirty="0"/>
              <a:t>CBI, 2010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7CB68-C222-4A66-A801-37FD0D1DB99B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66245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ChangeArrowheads="1"/>
          </p:cNvSpPr>
          <p:nvPr/>
        </p:nvSpPr>
        <p:spPr bwMode="auto">
          <a:xfrm>
            <a:off x="755576" y="764704"/>
            <a:ext cx="5013081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SzPct val="150000"/>
              <a:buFont typeface="Arial" charset="0"/>
              <a:buChar char="•"/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SzPct val="125000"/>
              <a:buFont typeface="Arial" charset="0"/>
              <a:buChar char="•"/>
              <a:defRPr sz="2000">
                <a:solidFill>
                  <a:srgbClr val="E9751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en-GB" altLang="en-US" sz="2800" dirty="0">
                <a:solidFill>
                  <a:srgbClr val="471A19"/>
                </a:solidFill>
              </a:rPr>
              <a:t>Employability skills</a:t>
            </a:r>
            <a:endParaRPr lang="en-GB" altLang="en-US" sz="2800" b="0" dirty="0"/>
          </a:p>
        </p:txBody>
      </p:sp>
      <p:sp>
        <p:nvSpPr>
          <p:cNvPr id="20482" name="TextBox 4"/>
          <p:cNvSpPr txBox="1">
            <a:spLocks noChangeArrowheads="1"/>
          </p:cNvSpPr>
          <p:nvPr/>
        </p:nvSpPr>
        <p:spPr bwMode="auto">
          <a:xfrm>
            <a:off x="768422" y="2132856"/>
            <a:ext cx="8097715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SzPct val="150000"/>
              <a:buFont typeface="Arial" charset="0"/>
              <a:buChar char="•"/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SzPct val="125000"/>
              <a:buFont typeface="Arial" charset="0"/>
              <a:buChar char="•"/>
              <a:defRPr sz="2000">
                <a:solidFill>
                  <a:srgbClr val="E9751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en-GB" altLang="en-US" sz="2000" b="0" dirty="0"/>
              <a:t>“Employability defines the knowledge, skills, attitudes and behaviours required by individuals to seek, obtain and sustain employment at all levels in the labour market.”</a:t>
            </a:r>
            <a:br>
              <a:rPr lang="en-GB" altLang="en-US" sz="2000" b="0" dirty="0"/>
            </a:br>
            <a:endParaRPr lang="en-GB" altLang="en-US" sz="2000" b="0" dirty="0"/>
          </a:p>
          <a:p>
            <a:pPr algn="r" eaLnBrk="1" hangingPunct="1">
              <a:spcBef>
                <a:spcPct val="0"/>
              </a:spcBef>
              <a:buSzTx/>
              <a:buFontTx/>
              <a:buNone/>
            </a:pPr>
            <a:r>
              <a:rPr lang="en-GB" altLang="en-US" sz="1600" b="0" dirty="0"/>
              <a:t>Skills for Business Network definition, </a:t>
            </a:r>
            <a:r>
              <a:rPr lang="en-GB" altLang="en-US" sz="1600" b="0" dirty="0" smtClean="0"/>
              <a:t>2007</a:t>
            </a:r>
            <a:endParaRPr lang="en-GB" altLang="en-US" sz="1600" b="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7CB68-C222-4A66-A801-37FD0D1DB99B}" type="slidenum">
              <a:rPr lang="en-GB" smtClean="0"/>
              <a:pPr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80893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Content Placeholder 2"/>
          <p:cNvSpPr>
            <a:spLocks noGrp="1"/>
          </p:cNvSpPr>
          <p:nvPr>
            <p:ph idx="4294967295"/>
          </p:nvPr>
        </p:nvSpPr>
        <p:spPr>
          <a:xfrm>
            <a:off x="1431133" y="2025253"/>
            <a:ext cx="6166247" cy="2575322"/>
          </a:xfrm>
        </p:spPr>
        <p:txBody>
          <a:bodyPr/>
          <a:lstStyle/>
          <a:p>
            <a:pPr eaLnBrk="1" hangingPunct="1">
              <a:buFontTx/>
              <a:buNone/>
            </a:pPr>
            <a:endParaRPr lang="en-GB" dirty="0" smtClean="0">
              <a:ea typeface="ＭＳ Ｐゴシック" pitchFamily="34" charset="-128"/>
            </a:endParaRPr>
          </a:p>
          <a:p>
            <a:pPr eaLnBrk="1" hangingPunct="1">
              <a:buFontTx/>
              <a:buNone/>
            </a:pPr>
            <a:endParaRPr lang="en-GB" dirty="0" smtClean="0">
              <a:ea typeface="ＭＳ Ｐゴシック" pitchFamily="34" charset="-128"/>
            </a:endParaRPr>
          </a:p>
          <a:p>
            <a:pPr eaLnBrk="1" hangingPunct="1">
              <a:buFontTx/>
              <a:buNone/>
            </a:pPr>
            <a:endParaRPr lang="en-GB" dirty="0" smtClean="0">
              <a:ea typeface="ＭＳ Ｐゴシック" pitchFamily="34" charset="-128"/>
            </a:endParaRPr>
          </a:p>
          <a:p>
            <a:pPr eaLnBrk="1" hangingPunct="1">
              <a:buFontTx/>
              <a:buNone/>
            </a:pPr>
            <a:endParaRPr lang="en-GB" dirty="0" smtClean="0">
              <a:ea typeface="ＭＳ Ｐゴシック" pitchFamily="34" charset="-128"/>
            </a:endParaRPr>
          </a:p>
          <a:p>
            <a:pPr eaLnBrk="1" hangingPunct="1">
              <a:buFontTx/>
              <a:buNone/>
            </a:pPr>
            <a:endParaRPr lang="en-GB" dirty="0" smtClean="0">
              <a:ea typeface="ＭＳ Ｐゴシック" pitchFamily="34" charset="-128"/>
            </a:endParaRPr>
          </a:p>
          <a:p>
            <a:pPr eaLnBrk="1" hangingPunct="1">
              <a:buFontTx/>
              <a:buNone/>
            </a:pPr>
            <a:endParaRPr lang="en-GB" dirty="0" smtClean="0">
              <a:ea typeface="ＭＳ Ｐゴシック" pitchFamily="34" charset="-128"/>
            </a:endParaRPr>
          </a:p>
          <a:p>
            <a:pPr eaLnBrk="1" hangingPunct="1">
              <a:buFontTx/>
              <a:buNone/>
            </a:pPr>
            <a:endParaRPr lang="en-GB" dirty="0" smtClean="0">
              <a:ea typeface="ＭＳ Ｐゴシック" pitchFamily="34" charset="-128"/>
            </a:endParaRPr>
          </a:p>
          <a:p>
            <a:pPr eaLnBrk="1" hangingPunct="1">
              <a:buFontTx/>
              <a:buNone/>
            </a:pPr>
            <a:endParaRPr lang="en-GB" dirty="0" smtClean="0">
              <a:ea typeface="ＭＳ Ｐゴシック" pitchFamily="34" charset="-128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GB" b="1" dirty="0" smtClean="0">
              <a:solidFill>
                <a:schemeClr val="accent1"/>
              </a:solidFill>
              <a:ea typeface="ＭＳ Ｐゴシック" pitchFamily="34" charset="-128"/>
            </a:endParaRPr>
          </a:p>
          <a:p>
            <a:pPr eaLnBrk="1" hangingPunct="1">
              <a:buFontTx/>
              <a:buNone/>
            </a:pPr>
            <a:endParaRPr lang="en-GB" dirty="0" smtClean="0">
              <a:ea typeface="ＭＳ Ｐゴシック" pitchFamily="34" charset="-128"/>
            </a:endParaRPr>
          </a:p>
        </p:txBody>
      </p:sp>
      <p:sp>
        <p:nvSpPr>
          <p:cNvPr id="71683" name="Text Box 5"/>
          <p:cNvSpPr txBox="1">
            <a:spLocks noChangeArrowheads="1"/>
          </p:cNvSpPr>
          <p:nvPr/>
        </p:nvSpPr>
        <p:spPr bwMode="auto">
          <a:xfrm>
            <a:off x="1786656" y="4832748"/>
            <a:ext cx="5881688" cy="6117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GB" sz="1350" dirty="0">
              <a:solidFill>
                <a:schemeClr val="accent1"/>
              </a:solidFill>
            </a:endParaRPr>
          </a:p>
          <a:p>
            <a:pPr eaLnBrk="0" hangingPunct="0">
              <a:spcBef>
                <a:spcPct val="50000"/>
              </a:spcBef>
            </a:pPr>
            <a:endParaRPr lang="en-GB" sz="1350" dirty="0">
              <a:solidFill>
                <a:schemeClr val="accent1"/>
              </a:solidFill>
            </a:endParaRPr>
          </a:p>
        </p:txBody>
      </p:sp>
      <p:sp>
        <p:nvSpPr>
          <p:cNvPr id="71684" name="Text Box 6"/>
          <p:cNvSpPr txBox="1">
            <a:spLocks noChangeArrowheads="1"/>
          </p:cNvSpPr>
          <p:nvPr/>
        </p:nvSpPr>
        <p:spPr bwMode="auto">
          <a:xfrm>
            <a:off x="807244" y="1186839"/>
            <a:ext cx="6131719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GB" sz="2400" i="1" dirty="0"/>
              <a:t>“</a:t>
            </a:r>
            <a:r>
              <a:rPr lang="en-GB" sz="2400" dirty="0"/>
              <a:t>Employability skills are the skills that almost everyone needs to do almost any job”</a:t>
            </a:r>
          </a:p>
        </p:txBody>
      </p:sp>
      <p:sp>
        <p:nvSpPr>
          <p:cNvPr id="81927" name="Rectangle 7"/>
          <p:cNvSpPr>
            <a:spLocks noChangeArrowheads="1"/>
          </p:cNvSpPr>
          <p:nvPr/>
        </p:nvSpPr>
        <p:spPr bwMode="auto">
          <a:xfrm>
            <a:off x="1882379" y="2888458"/>
            <a:ext cx="1189434" cy="754856"/>
          </a:xfrm>
          <a:prstGeom prst="rect">
            <a:avLst/>
          </a:prstGeom>
          <a:solidFill>
            <a:srgbClr val="99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 sz="1350" dirty="0"/>
          </a:p>
        </p:txBody>
      </p:sp>
      <p:sp>
        <p:nvSpPr>
          <p:cNvPr id="81928" name="Rectangle 8"/>
          <p:cNvSpPr>
            <a:spLocks noChangeArrowheads="1"/>
          </p:cNvSpPr>
          <p:nvPr/>
        </p:nvSpPr>
        <p:spPr bwMode="auto">
          <a:xfrm>
            <a:off x="3278982" y="2888458"/>
            <a:ext cx="1188244" cy="754856"/>
          </a:xfrm>
          <a:prstGeom prst="rect">
            <a:avLst/>
          </a:prstGeom>
          <a:solidFill>
            <a:srgbClr val="993300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 sz="1350" dirty="0"/>
          </a:p>
        </p:txBody>
      </p:sp>
      <p:sp>
        <p:nvSpPr>
          <p:cNvPr id="81929" name="Rectangle 9"/>
          <p:cNvSpPr>
            <a:spLocks noChangeArrowheads="1"/>
          </p:cNvSpPr>
          <p:nvPr/>
        </p:nvSpPr>
        <p:spPr bwMode="auto">
          <a:xfrm>
            <a:off x="4625579" y="2893220"/>
            <a:ext cx="1295400" cy="756047"/>
          </a:xfrm>
          <a:prstGeom prst="rect">
            <a:avLst/>
          </a:prstGeom>
          <a:solidFill>
            <a:srgbClr val="993300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 sz="1350" dirty="0"/>
          </a:p>
        </p:txBody>
      </p:sp>
      <p:sp>
        <p:nvSpPr>
          <p:cNvPr id="81930" name="Rectangle 10"/>
          <p:cNvSpPr>
            <a:spLocks noChangeArrowheads="1"/>
          </p:cNvSpPr>
          <p:nvPr/>
        </p:nvSpPr>
        <p:spPr bwMode="auto">
          <a:xfrm>
            <a:off x="6017419" y="2888458"/>
            <a:ext cx="1295400" cy="756047"/>
          </a:xfrm>
          <a:prstGeom prst="rect">
            <a:avLst/>
          </a:prstGeom>
          <a:solidFill>
            <a:srgbClr val="993300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 sz="1350" dirty="0"/>
          </a:p>
        </p:txBody>
      </p:sp>
      <p:sp>
        <p:nvSpPr>
          <p:cNvPr id="81931" name="Text Box 11"/>
          <p:cNvSpPr txBox="1">
            <a:spLocks noChangeArrowheads="1"/>
          </p:cNvSpPr>
          <p:nvPr/>
        </p:nvSpPr>
        <p:spPr bwMode="auto">
          <a:xfrm>
            <a:off x="1839516" y="3000376"/>
            <a:ext cx="1285875" cy="5078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GB" sz="1350" dirty="0">
                <a:solidFill>
                  <a:schemeClr val="bg1"/>
                </a:solidFill>
              </a:rPr>
              <a:t>Self-management</a:t>
            </a:r>
          </a:p>
        </p:txBody>
      </p:sp>
      <p:sp>
        <p:nvSpPr>
          <p:cNvPr id="81932" name="Text Box 12"/>
          <p:cNvSpPr txBox="1">
            <a:spLocks noChangeArrowheads="1"/>
          </p:cNvSpPr>
          <p:nvPr/>
        </p:nvSpPr>
        <p:spPr bwMode="auto">
          <a:xfrm>
            <a:off x="3286126" y="2888457"/>
            <a:ext cx="1178719" cy="7155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GB" sz="1350" dirty="0">
                <a:solidFill>
                  <a:schemeClr val="bg1"/>
                </a:solidFill>
              </a:rPr>
              <a:t>Thinking and solving problems</a:t>
            </a:r>
          </a:p>
        </p:txBody>
      </p:sp>
      <p:sp>
        <p:nvSpPr>
          <p:cNvPr id="81933" name="Text Box 13"/>
          <p:cNvSpPr txBox="1">
            <a:spLocks noChangeArrowheads="1"/>
          </p:cNvSpPr>
          <p:nvPr/>
        </p:nvSpPr>
        <p:spPr bwMode="auto">
          <a:xfrm>
            <a:off x="4625580" y="2888458"/>
            <a:ext cx="1359694" cy="7155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GB" sz="1350" dirty="0">
                <a:solidFill>
                  <a:schemeClr val="bg1"/>
                </a:solidFill>
              </a:rPr>
              <a:t>Working together and communicating</a:t>
            </a:r>
          </a:p>
        </p:txBody>
      </p:sp>
      <p:sp>
        <p:nvSpPr>
          <p:cNvPr id="81934" name="Text Box 14"/>
          <p:cNvSpPr txBox="1">
            <a:spLocks noChangeArrowheads="1"/>
          </p:cNvSpPr>
          <p:nvPr/>
        </p:nvSpPr>
        <p:spPr bwMode="auto">
          <a:xfrm>
            <a:off x="6018610" y="2996804"/>
            <a:ext cx="1390649" cy="5078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GB" sz="1350" dirty="0">
                <a:solidFill>
                  <a:schemeClr val="bg1"/>
                </a:solidFill>
              </a:rPr>
              <a:t>Understanding the business</a:t>
            </a:r>
          </a:p>
        </p:txBody>
      </p:sp>
      <p:sp>
        <p:nvSpPr>
          <p:cNvPr id="81935" name="AutoShape 15"/>
          <p:cNvSpPr>
            <a:spLocks noChangeArrowheads="1"/>
          </p:cNvSpPr>
          <p:nvPr/>
        </p:nvSpPr>
        <p:spPr bwMode="auto">
          <a:xfrm>
            <a:off x="1829991" y="3752851"/>
            <a:ext cx="1794272" cy="854869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 sz="1350" dirty="0"/>
          </a:p>
        </p:txBody>
      </p:sp>
      <p:sp>
        <p:nvSpPr>
          <p:cNvPr id="81936" name="AutoShape 16"/>
          <p:cNvSpPr>
            <a:spLocks noChangeArrowheads="1"/>
          </p:cNvSpPr>
          <p:nvPr/>
        </p:nvSpPr>
        <p:spPr bwMode="auto">
          <a:xfrm>
            <a:off x="3661172" y="3750470"/>
            <a:ext cx="1794272" cy="864394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 sz="1350" dirty="0"/>
          </a:p>
        </p:txBody>
      </p:sp>
      <p:sp>
        <p:nvSpPr>
          <p:cNvPr id="81937" name="AutoShape 17"/>
          <p:cNvSpPr>
            <a:spLocks noChangeArrowheads="1"/>
          </p:cNvSpPr>
          <p:nvPr/>
        </p:nvSpPr>
        <p:spPr bwMode="auto">
          <a:xfrm>
            <a:off x="5519739" y="3752851"/>
            <a:ext cx="1794272" cy="864394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 sz="1350" dirty="0"/>
          </a:p>
        </p:txBody>
      </p:sp>
      <p:sp>
        <p:nvSpPr>
          <p:cNvPr id="81938" name="Text Box 18"/>
          <p:cNvSpPr txBox="1">
            <a:spLocks noChangeArrowheads="1"/>
          </p:cNvSpPr>
          <p:nvPr/>
        </p:nvSpPr>
        <p:spPr bwMode="auto">
          <a:xfrm>
            <a:off x="2268141" y="3914776"/>
            <a:ext cx="908447" cy="6694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GB" sz="1250" dirty="0">
                <a:solidFill>
                  <a:schemeClr val="bg1"/>
                </a:solidFill>
              </a:rPr>
              <a:t>Using numbers </a:t>
            </a:r>
            <a:r>
              <a:rPr lang="en-GB" sz="1250" dirty="0" smtClean="0">
                <a:solidFill>
                  <a:schemeClr val="bg1"/>
                </a:solidFill>
              </a:rPr>
              <a:t>effectively</a:t>
            </a:r>
            <a:endParaRPr lang="en-GB" sz="1250" dirty="0">
              <a:solidFill>
                <a:schemeClr val="bg1"/>
              </a:solidFill>
            </a:endParaRPr>
          </a:p>
        </p:txBody>
      </p:sp>
      <p:sp>
        <p:nvSpPr>
          <p:cNvPr id="81939" name="Text Box 19"/>
          <p:cNvSpPr txBox="1">
            <a:spLocks noChangeArrowheads="1"/>
          </p:cNvSpPr>
          <p:nvPr/>
        </p:nvSpPr>
        <p:spPr bwMode="auto">
          <a:xfrm>
            <a:off x="4089797" y="3911205"/>
            <a:ext cx="985838" cy="7155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GB" sz="1350" dirty="0">
                <a:solidFill>
                  <a:schemeClr val="bg1"/>
                </a:solidFill>
              </a:rPr>
              <a:t>Using language effectively</a:t>
            </a:r>
          </a:p>
        </p:txBody>
      </p:sp>
      <p:sp>
        <p:nvSpPr>
          <p:cNvPr id="81940" name="Text Box 20"/>
          <p:cNvSpPr txBox="1">
            <a:spLocks noChangeArrowheads="1"/>
          </p:cNvSpPr>
          <p:nvPr/>
        </p:nvSpPr>
        <p:spPr bwMode="auto">
          <a:xfrm>
            <a:off x="5911454" y="4018360"/>
            <a:ext cx="1017984" cy="5078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GB" sz="1350" dirty="0">
                <a:solidFill>
                  <a:schemeClr val="bg1"/>
                </a:solidFill>
              </a:rPr>
              <a:t>Using IT effectively</a:t>
            </a:r>
          </a:p>
        </p:txBody>
      </p:sp>
      <p:sp>
        <p:nvSpPr>
          <p:cNvPr id="71699" name="AutoShape 21"/>
          <p:cNvSpPr>
            <a:spLocks noChangeArrowheads="1"/>
          </p:cNvSpPr>
          <p:nvPr/>
        </p:nvSpPr>
        <p:spPr bwMode="auto">
          <a:xfrm>
            <a:off x="3475436" y="4779170"/>
            <a:ext cx="2144315" cy="378619"/>
          </a:xfrm>
          <a:prstGeom prst="roundRect">
            <a:avLst>
              <a:gd name="adj" fmla="val 16667"/>
            </a:avLst>
          </a:prstGeom>
          <a:solidFill>
            <a:srgbClr val="808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 sz="1350" dirty="0"/>
          </a:p>
        </p:txBody>
      </p:sp>
      <p:sp>
        <p:nvSpPr>
          <p:cNvPr id="71700" name="Text Box 22"/>
          <p:cNvSpPr txBox="1">
            <a:spLocks noChangeArrowheads="1"/>
          </p:cNvSpPr>
          <p:nvPr/>
        </p:nvSpPr>
        <p:spPr bwMode="auto">
          <a:xfrm>
            <a:off x="3675461" y="4779169"/>
            <a:ext cx="1844278" cy="323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GB" sz="1500" dirty="0">
                <a:solidFill>
                  <a:schemeClr val="bg1"/>
                </a:solidFill>
              </a:rPr>
              <a:t>Positive approach</a:t>
            </a:r>
          </a:p>
        </p:txBody>
      </p:sp>
      <p:sp>
        <p:nvSpPr>
          <p:cNvPr id="71701" name="Text Box 23"/>
          <p:cNvSpPr txBox="1">
            <a:spLocks noChangeArrowheads="1"/>
          </p:cNvSpPr>
          <p:nvPr/>
        </p:nvSpPr>
        <p:spPr bwMode="auto">
          <a:xfrm>
            <a:off x="4301730" y="5211367"/>
            <a:ext cx="3496865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GB" sz="1600" dirty="0" smtClean="0">
                <a:solidFill>
                  <a:srgbClr val="000000"/>
                </a:solidFill>
              </a:rPr>
              <a:t>UKCES: </a:t>
            </a:r>
            <a:r>
              <a:rPr lang="en-GB" sz="1600" i="1" dirty="0">
                <a:solidFill>
                  <a:srgbClr val="000000"/>
                </a:solidFill>
              </a:rPr>
              <a:t>The Employability Challenge</a:t>
            </a:r>
            <a:endParaRPr lang="en-GB" sz="1600" dirty="0">
              <a:solidFill>
                <a:srgbClr val="000000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7CB68-C222-4A66-A801-37FD0D1DB99B}" type="slidenum">
              <a:rPr lang="en-GB" smtClean="0"/>
              <a:pPr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5153910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819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819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819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819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819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819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819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819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819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819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819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819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819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4" dur="500"/>
                                        <p:tgtEl>
                                          <p:spTgt spid="819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27" grpId="0" animBg="1"/>
      <p:bldP spid="81928" grpId="0" animBg="1"/>
      <p:bldP spid="81929" grpId="0" animBg="1"/>
      <p:bldP spid="81930" grpId="0" animBg="1"/>
      <p:bldP spid="81931" grpId="0"/>
      <p:bldP spid="81932" grpId="0"/>
      <p:bldP spid="81933" grpId="0"/>
      <p:bldP spid="81934" grpId="0"/>
      <p:bldP spid="71699" grpId="0" animBg="1"/>
      <p:bldP spid="7170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268760"/>
            <a:ext cx="8229600" cy="504056"/>
          </a:xfrm>
        </p:spPr>
        <p:txBody>
          <a:bodyPr>
            <a:noAutofit/>
          </a:bodyPr>
          <a:lstStyle/>
          <a:p>
            <a:pPr algn="l"/>
            <a:r>
              <a:rPr lang="en-GB" dirty="0">
                <a:solidFill>
                  <a:schemeClr val="tx1"/>
                </a:solidFill>
              </a:rPr>
              <a:t>What employers look for?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7584" y="2636912"/>
            <a:ext cx="8229600" cy="3489251"/>
          </a:xfrm>
        </p:spPr>
        <p:txBody>
          <a:bodyPr/>
          <a:lstStyle/>
          <a:p>
            <a:pPr marL="342900" lvl="2" indent="-3429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charset="0"/>
              <a:buChar char="•"/>
            </a:pPr>
            <a:r>
              <a:rPr lang="en-GB" sz="2000" dirty="0"/>
              <a:t>Can you do the job?</a:t>
            </a:r>
          </a:p>
          <a:p>
            <a:pPr marL="342900" lvl="2" indent="-3429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charset="0"/>
              <a:buChar char="•"/>
            </a:pPr>
            <a:r>
              <a:rPr lang="en-GB" sz="2000" dirty="0"/>
              <a:t>Are you motivated?</a:t>
            </a:r>
          </a:p>
          <a:p>
            <a:pPr marL="342900" lvl="2" indent="-3429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charset="0"/>
              <a:buChar char="•"/>
            </a:pPr>
            <a:r>
              <a:rPr lang="en-GB" sz="2000" dirty="0"/>
              <a:t>Do you fit with the organisation?</a:t>
            </a:r>
          </a:p>
          <a:p>
            <a:pPr>
              <a:buNone/>
            </a:pPr>
            <a:endParaRPr lang="en-GB" dirty="0" smtClean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7CB68-C222-4A66-A801-37FD0D1DB99B}" type="slidenum">
              <a:rPr lang="en-GB" smtClean="0"/>
              <a:pPr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33273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821931" y="764704"/>
            <a:ext cx="5829300" cy="576064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GB" dirty="0">
                <a:solidFill>
                  <a:schemeClr val="tx1"/>
                </a:solidFill>
              </a:rPr>
              <a:t>O</a:t>
            </a:r>
            <a:r>
              <a:rPr lang="en-GB" dirty="0" smtClean="0">
                <a:solidFill>
                  <a:schemeClr val="tx1"/>
                </a:solidFill>
              </a:rPr>
              <a:t>ften </a:t>
            </a:r>
            <a:r>
              <a:rPr lang="en-GB" dirty="0">
                <a:solidFill>
                  <a:schemeClr val="tx1"/>
                </a:solidFill>
              </a:rPr>
              <a:t>potential employees don’t </a:t>
            </a:r>
            <a:r>
              <a:rPr lang="en-GB" dirty="0" smtClean="0">
                <a:solidFill>
                  <a:schemeClr val="tx1"/>
                </a:solidFill>
              </a:rPr>
              <a:t>have the skills employers need</a:t>
            </a:r>
            <a:endParaRPr lang="en-GB" dirty="0">
              <a:solidFill>
                <a:schemeClr val="tx1"/>
              </a:solidFill>
            </a:endParaRPr>
          </a:p>
        </p:txBody>
      </p:sp>
      <p:pic>
        <p:nvPicPr>
          <p:cNvPr id="8195" name="Content Placeholder 5" descr="Graph2.jpg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475656" y="1772816"/>
            <a:ext cx="3505826" cy="3842955"/>
          </a:xfrm>
        </p:spPr>
      </p:pic>
      <p:sp>
        <p:nvSpPr>
          <p:cNvPr id="8196" name="Rectangle 6"/>
          <p:cNvSpPr>
            <a:spLocks noChangeArrowheads="1"/>
          </p:cNvSpPr>
          <p:nvPr/>
        </p:nvSpPr>
        <p:spPr bwMode="auto">
          <a:xfrm>
            <a:off x="5220072" y="3933056"/>
            <a:ext cx="2862318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GB" sz="2000" dirty="0" smtClean="0"/>
              <a:t>…or </a:t>
            </a:r>
            <a:r>
              <a:rPr lang="en-GB" sz="2000" dirty="0"/>
              <a:t>is it that potential employees aren’t demonstrating that they have them?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7CB68-C222-4A66-A801-37FD0D1DB99B}" type="slidenum">
              <a:rPr lang="en-GB" smtClean="0"/>
              <a:pPr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61532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584" y="692696"/>
            <a:ext cx="5994666" cy="857250"/>
          </a:xfrm>
        </p:spPr>
        <p:txBody>
          <a:bodyPr/>
          <a:lstStyle/>
          <a:p>
            <a:r>
              <a:rPr lang="en-GB" dirty="0">
                <a:solidFill>
                  <a:schemeClr val="tx1"/>
                </a:solidFill>
              </a:rPr>
              <a:t>A</a:t>
            </a:r>
            <a:r>
              <a:rPr lang="en-GB" dirty="0" smtClean="0">
                <a:solidFill>
                  <a:schemeClr val="tx1"/>
                </a:solidFill>
              </a:rPr>
              <a:t> curriculum for employability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7584" y="2276872"/>
            <a:ext cx="8229600" cy="3849291"/>
          </a:xfrm>
        </p:spPr>
        <p:txBody>
          <a:bodyPr>
            <a:normAutofit/>
          </a:bodyPr>
          <a:lstStyle/>
          <a:p>
            <a:pPr>
              <a:spcAft>
                <a:spcPts val="0"/>
              </a:spcAft>
              <a:buFontTx/>
              <a:buChar char="•"/>
            </a:pPr>
            <a:r>
              <a:rPr lang="en-GB" sz="2000" dirty="0"/>
              <a:t>Learning in a work context</a:t>
            </a:r>
          </a:p>
          <a:p>
            <a:pPr>
              <a:spcAft>
                <a:spcPts val="0"/>
              </a:spcAft>
              <a:buFontTx/>
              <a:buChar char="•"/>
            </a:pPr>
            <a:r>
              <a:rPr lang="en-GB" sz="2000" dirty="0"/>
              <a:t>Business involvement</a:t>
            </a:r>
          </a:p>
          <a:p>
            <a:pPr>
              <a:lnSpc>
                <a:spcPct val="100000"/>
              </a:lnSpc>
              <a:spcAft>
                <a:spcPts val="0"/>
              </a:spcAft>
              <a:buFontTx/>
              <a:buChar char="•"/>
            </a:pPr>
            <a:r>
              <a:rPr lang="en-GB" sz="2000" dirty="0"/>
              <a:t>Synthesis of theory and practice</a:t>
            </a:r>
          </a:p>
          <a:p>
            <a:pPr lvl="1">
              <a:lnSpc>
                <a:spcPct val="100000"/>
              </a:lnSpc>
              <a:spcAft>
                <a:spcPts val="0"/>
              </a:spcAft>
              <a:buFontTx/>
              <a:buChar char="•"/>
            </a:pPr>
            <a:r>
              <a:rPr lang="en-GB" sz="2000" dirty="0"/>
              <a:t>experiential learning</a:t>
            </a:r>
          </a:p>
          <a:p>
            <a:pPr>
              <a:lnSpc>
                <a:spcPct val="100000"/>
              </a:lnSpc>
              <a:spcAft>
                <a:spcPts val="0"/>
              </a:spcAft>
              <a:buClr>
                <a:schemeClr val="tx1"/>
              </a:buClr>
              <a:buFontTx/>
              <a:buChar char="•"/>
            </a:pPr>
            <a:r>
              <a:rPr lang="en-GB" sz="2000" dirty="0"/>
              <a:t>Experiences of work</a:t>
            </a:r>
          </a:p>
          <a:p>
            <a:pPr lvl="1">
              <a:lnSpc>
                <a:spcPct val="100000"/>
              </a:lnSpc>
              <a:spcAft>
                <a:spcPts val="0"/>
              </a:spcAft>
              <a:buClr>
                <a:schemeClr val="tx1"/>
              </a:buClr>
              <a:buFontTx/>
              <a:buChar char="•"/>
            </a:pPr>
            <a:r>
              <a:rPr lang="en-GB" sz="2000" dirty="0"/>
              <a:t>high fidelity or high validity</a:t>
            </a:r>
          </a:p>
          <a:p>
            <a:pPr>
              <a:spcAft>
                <a:spcPts val="0"/>
              </a:spcAft>
              <a:buClr>
                <a:schemeClr val="tx1"/>
              </a:buClr>
              <a:buFontTx/>
              <a:buChar char="•"/>
            </a:pPr>
            <a:r>
              <a:rPr lang="en-GB" sz="2000" dirty="0"/>
              <a:t>Aiming for progression to work, </a:t>
            </a:r>
            <a:r>
              <a:rPr lang="en-GB" sz="2000" dirty="0" smtClean="0"/>
              <a:t>HE/FE</a:t>
            </a:r>
          </a:p>
          <a:p>
            <a:pPr>
              <a:spcAft>
                <a:spcPts val="0"/>
              </a:spcAft>
              <a:buClr>
                <a:schemeClr val="tx1"/>
              </a:buClr>
              <a:buFontTx/>
              <a:buChar char="•"/>
            </a:pPr>
            <a:r>
              <a:rPr lang="en-GB" sz="2000" dirty="0" smtClean="0"/>
              <a:t>Employability Bites?</a:t>
            </a:r>
            <a:endParaRPr lang="en-GB" sz="2000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7CB68-C222-4A66-A801-37FD0D1DB99B}" type="slidenum">
              <a:rPr lang="en-GB" smtClean="0"/>
              <a:pPr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86384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6" y="764704"/>
            <a:ext cx="7931224" cy="360040"/>
          </a:xfrm>
        </p:spPr>
        <p:txBody>
          <a:bodyPr/>
          <a:lstStyle/>
          <a:p>
            <a:r>
              <a:rPr lang="en-GB" dirty="0" smtClean="0">
                <a:solidFill>
                  <a:schemeClr val="tx1"/>
                </a:solidFill>
              </a:rPr>
              <a:t>Benefits to employers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85934" y="2067645"/>
            <a:ext cx="2916324" cy="3394472"/>
          </a:xfrm>
        </p:spPr>
        <p:txBody>
          <a:bodyPr/>
          <a:lstStyle/>
          <a:p>
            <a:pPr>
              <a:lnSpc>
                <a:spcPct val="100000"/>
              </a:lnSpc>
              <a:spcAft>
                <a:spcPts val="0"/>
              </a:spcAft>
              <a:buFont typeface="Arial" charset="0"/>
              <a:buChar char="•"/>
            </a:pPr>
            <a:r>
              <a:rPr lang="en-GB" sz="2000" dirty="0" smtClean="0"/>
              <a:t>better prepared workforce</a:t>
            </a:r>
          </a:p>
          <a:p>
            <a:pPr>
              <a:lnSpc>
                <a:spcPct val="100000"/>
              </a:lnSpc>
              <a:spcAft>
                <a:spcPts val="0"/>
              </a:spcAft>
              <a:buFont typeface="Arial" charset="0"/>
              <a:buChar char="•"/>
            </a:pPr>
            <a:r>
              <a:rPr lang="en-GB" sz="2000" dirty="0" smtClean="0"/>
              <a:t>recruitment</a:t>
            </a:r>
          </a:p>
          <a:p>
            <a:pPr>
              <a:lnSpc>
                <a:spcPct val="100000"/>
              </a:lnSpc>
              <a:spcAft>
                <a:spcPts val="0"/>
              </a:spcAft>
              <a:buFont typeface="Arial" charset="0"/>
              <a:buChar char="•"/>
            </a:pPr>
            <a:r>
              <a:rPr lang="en-GB" sz="2000" dirty="0" smtClean="0"/>
              <a:t>staff development</a:t>
            </a:r>
          </a:p>
          <a:p>
            <a:pPr>
              <a:lnSpc>
                <a:spcPct val="100000"/>
              </a:lnSpc>
              <a:spcAft>
                <a:spcPts val="0"/>
              </a:spcAft>
              <a:buFont typeface="Arial" charset="0"/>
              <a:buChar char="•"/>
            </a:pPr>
            <a:r>
              <a:rPr lang="en-GB" sz="2000" dirty="0" smtClean="0"/>
              <a:t>business development</a:t>
            </a:r>
          </a:p>
          <a:p>
            <a:pPr>
              <a:lnSpc>
                <a:spcPct val="100000"/>
              </a:lnSpc>
              <a:spcAft>
                <a:spcPts val="0"/>
              </a:spcAft>
              <a:buFont typeface="Arial" charset="0"/>
              <a:buChar char="•"/>
            </a:pPr>
            <a:r>
              <a:rPr lang="en-GB" sz="2000" dirty="0" smtClean="0"/>
              <a:t>public relations</a:t>
            </a:r>
          </a:p>
          <a:p>
            <a:pPr>
              <a:lnSpc>
                <a:spcPct val="100000"/>
              </a:lnSpc>
              <a:spcAft>
                <a:spcPts val="0"/>
              </a:spcAft>
              <a:buFont typeface="Arial" charset="0"/>
              <a:buChar char="•"/>
            </a:pPr>
            <a:r>
              <a:rPr lang="en-GB" sz="2000" dirty="0" smtClean="0"/>
              <a:t>employee relations</a:t>
            </a:r>
          </a:p>
        </p:txBody>
      </p:sp>
      <p:sp>
        <p:nvSpPr>
          <p:cNvPr id="4" name="Rectangle 3"/>
          <p:cNvSpPr/>
          <p:nvPr/>
        </p:nvSpPr>
        <p:spPr>
          <a:xfrm>
            <a:off x="4355976" y="2067645"/>
            <a:ext cx="2672916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57175" indent="-257175" eaLnBrk="0" hangingPunct="0">
              <a:buFont typeface="Arial" pitchFamily="34" charset="0"/>
              <a:buChar char="•"/>
            </a:pPr>
            <a:r>
              <a:rPr lang="en-GB" sz="2000" spc="-90" dirty="0"/>
              <a:t>force for change</a:t>
            </a:r>
          </a:p>
          <a:p>
            <a:pPr marL="257175" indent="-257175" eaLnBrk="0" hangingPunct="0">
              <a:buFont typeface="Arial" pitchFamily="34" charset="0"/>
              <a:buChar char="•"/>
            </a:pPr>
            <a:r>
              <a:rPr lang="en-GB" sz="2000" spc="-90" dirty="0"/>
              <a:t>interdependent community partnership</a:t>
            </a:r>
          </a:p>
          <a:p>
            <a:pPr marL="257175" indent="-257175" eaLnBrk="0" hangingPunct="0">
              <a:buFont typeface="Arial" pitchFamily="34" charset="0"/>
              <a:buChar char="•"/>
            </a:pPr>
            <a:r>
              <a:rPr lang="en-GB" sz="2000" spc="-90" dirty="0"/>
              <a:t>working with young people</a:t>
            </a:r>
          </a:p>
          <a:p>
            <a:pPr marL="257175" indent="-257175" eaLnBrk="0" hangingPunct="0">
              <a:buFont typeface="Arial" pitchFamily="34" charset="0"/>
              <a:buChar char="•"/>
            </a:pPr>
            <a:r>
              <a:rPr lang="en-GB" sz="2000" spc="-90" dirty="0"/>
              <a:t>individual creativity</a:t>
            </a:r>
          </a:p>
          <a:p>
            <a:pPr marL="257175" indent="-257175" eaLnBrk="0" hangingPunct="0">
              <a:buFont typeface="Arial" pitchFamily="34" charset="0"/>
              <a:buChar char="•"/>
            </a:pPr>
            <a:r>
              <a:rPr lang="en-GB" sz="2000" spc="-90" dirty="0"/>
              <a:t>parental aspect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7CB68-C222-4A66-A801-37FD0D1DB99B}" type="slidenum">
              <a:rPr lang="en-GB" smtClean="0"/>
              <a:pPr/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120432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british_council_template_blue">
  <a:themeElements>
    <a:clrScheme name="BC template blue 1">
      <a:dk1>
        <a:srgbClr val="000000"/>
      </a:dk1>
      <a:lt1>
        <a:srgbClr val="FFFFFF"/>
      </a:lt1>
      <a:dk2>
        <a:srgbClr val="00A4E4"/>
      </a:dk2>
      <a:lt2>
        <a:srgbClr val="B2B2B2"/>
      </a:lt2>
      <a:accent1>
        <a:srgbClr val="0F7298"/>
      </a:accent1>
      <a:accent2>
        <a:srgbClr val="94268A"/>
      </a:accent2>
      <a:accent3>
        <a:srgbClr val="FFFFFF"/>
      </a:accent3>
      <a:accent4>
        <a:srgbClr val="000000"/>
      </a:accent4>
      <a:accent5>
        <a:srgbClr val="AABCCA"/>
      </a:accent5>
      <a:accent6>
        <a:srgbClr val="86217D"/>
      </a:accent6>
      <a:hlink>
        <a:srgbClr val="E8792E"/>
      </a:hlink>
      <a:folHlink>
        <a:srgbClr val="939837"/>
      </a:folHlink>
    </a:clrScheme>
    <a:fontScheme name="BC template blu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BC template blue 1">
        <a:dk1>
          <a:srgbClr val="000000"/>
        </a:dk1>
        <a:lt1>
          <a:srgbClr val="FFFFFF"/>
        </a:lt1>
        <a:dk2>
          <a:srgbClr val="00A4E4"/>
        </a:dk2>
        <a:lt2>
          <a:srgbClr val="B2B2B2"/>
        </a:lt2>
        <a:accent1>
          <a:srgbClr val="0F7298"/>
        </a:accent1>
        <a:accent2>
          <a:srgbClr val="94268A"/>
        </a:accent2>
        <a:accent3>
          <a:srgbClr val="FFFFFF"/>
        </a:accent3>
        <a:accent4>
          <a:srgbClr val="000000"/>
        </a:accent4>
        <a:accent5>
          <a:srgbClr val="AABCCA"/>
        </a:accent5>
        <a:accent6>
          <a:srgbClr val="86217D"/>
        </a:accent6>
        <a:hlink>
          <a:srgbClr val="E8792E"/>
        </a:hlink>
        <a:folHlink>
          <a:srgbClr val="939837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no footer">
  <a:themeElements>
    <a:clrScheme name="no footer 1">
      <a:dk1>
        <a:srgbClr val="000000"/>
      </a:dk1>
      <a:lt1>
        <a:srgbClr val="FFFFFF"/>
      </a:lt1>
      <a:dk2>
        <a:srgbClr val="00A4E4"/>
      </a:dk2>
      <a:lt2>
        <a:srgbClr val="B2B2B2"/>
      </a:lt2>
      <a:accent1>
        <a:srgbClr val="0F7298"/>
      </a:accent1>
      <a:accent2>
        <a:srgbClr val="94268A"/>
      </a:accent2>
      <a:accent3>
        <a:srgbClr val="FFFFFF"/>
      </a:accent3>
      <a:accent4>
        <a:srgbClr val="000000"/>
      </a:accent4>
      <a:accent5>
        <a:srgbClr val="AABCCA"/>
      </a:accent5>
      <a:accent6>
        <a:srgbClr val="86217D"/>
      </a:accent6>
      <a:hlink>
        <a:srgbClr val="E8792E"/>
      </a:hlink>
      <a:folHlink>
        <a:srgbClr val="939837"/>
      </a:folHlink>
    </a:clrScheme>
    <a:fontScheme name="no footer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no footer 1">
        <a:dk1>
          <a:srgbClr val="000000"/>
        </a:dk1>
        <a:lt1>
          <a:srgbClr val="FFFFFF"/>
        </a:lt1>
        <a:dk2>
          <a:srgbClr val="00A4E4"/>
        </a:dk2>
        <a:lt2>
          <a:srgbClr val="B2B2B2"/>
        </a:lt2>
        <a:accent1>
          <a:srgbClr val="0F7298"/>
        </a:accent1>
        <a:accent2>
          <a:srgbClr val="94268A"/>
        </a:accent2>
        <a:accent3>
          <a:srgbClr val="FFFFFF"/>
        </a:accent3>
        <a:accent4>
          <a:srgbClr val="000000"/>
        </a:accent4>
        <a:accent5>
          <a:srgbClr val="AABCCA"/>
        </a:accent5>
        <a:accent6>
          <a:srgbClr val="86217D"/>
        </a:accent6>
        <a:hlink>
          <a:srgbClr val="E8792E"/>
        </a:hlink>
        <a:folHlink>
          <a:srgbClr val="939837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Bullets">
  <a:themeElements>
    <a:clrScheme name="Bullets 2">
      <a:dk1>
        <a:srgbClr val="000000"/>
      </a:dk1>
      <a:lt1>
        <a:srgbClr val="FFFFFF"/>
      </a:lt1>
      <a:dk2>
        <a:srgbClr val="00A4E4"/>
      </a:dk2>
      <a:lt2>
        <a:srgbClr val="B2B2B2"/>
      </a:lt2>
      <a:accent1>
        <a:srgbClr val="0F7298"/>
      </a:accent1>
      <a:accent2>
        <a:srgbClr val="94268A"/>
      </a:accent2>
      <a:accent3>
        <a:srgbClr val="FFFFFF"/>
      </a:accent3>
      <a:accent4>
        <a:srgbClr val="000000"/>
      </a:accent4>
      <a:accent5>
        <a:srgbClr val="AABCCA"/>
      </a:accent5>
      <a:accent6>
        <a:srgbClr val="86217D"/>
      </a:accent6>
      <a:hlink>
        <a:srgbClr val="E8792E"/>
      </a:hlink>
      <a:folHlink>
        <a:srgbClr val="939837"/>
      </a:folHlink>
    </a:clrScheme>
    <a:fontScheme name="Bullet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Bullets 1">
        <a:dk1>
          <a:srgbClr val="000000"/>
        </a:dk1>
        <a:lt1>
          <a:srgbClr val="FFFFFF"/>
        </a:lt1>
        <a:dk2>
          <a:srgbClr val="EF4135"/>
        </a:dk2>
        <a:lt2>
          <a:srgbClr val="B2B2B2"/>
        </a:lt2>
        <a:accent1>
          <a:srgbClr val="A21F21"/>
        </a:accent1>
        <a:accent2>
          <a:srgbClr val="84C993"/>
        </a:accent2>
        <a:accent3>
          <a:srgbClr val="FFFFFF"/>
        </a:accent3>
        <a:accent4>
          <a:srgbClr val="000000"/>
        </a:accent4>
        <a:accent5>
          <a:srgbClr val="CEABAB"/>
        </a:accent5>
        <a:accent6>
          <a:srgbClr val="77B685"/>
        </a:accent6>
        <a:hlink>
          <a:srgbClr val="A19620"/>
        </a:hlink>
        <a:folHlink>
          <a:srgbClr val="51479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ullets 2">
        <a:dk1>
          <a:srgbClr val="000000"/>
        </a:dk1>
        <a:lt1>
          <a:srgbClr val="FFFFFF"/>
        </a:lt1>
        <a:dk2>
          <a:srgbClr val="00A4E4"/>
        </a:dk2>
        <a:lt2>
          <a:srgbClr val="B2B2B2"/>
        </a:lt2>
        <a:accent1>
          <a:srgbClr val="0F7298"/>
        </a:accent1>
        <a:accent2>
          <a:srgbClr val="94268A"/>
        </a:accent2>
        <a:accent3>
          <a:srgbClr val="FFFFFF"/>
        </a:accent3>
        <a:accent4>
          <a:srgbClr val="000000"/>
        </a:accent4>
        <a:accent5>
          <a:srgbClr val="AABCCA"/>
        </a:accent5>
        <a:accent6>
          <a:srgbClr val="86217D"/>
        </a:accent6>
        <a:hlink>
          <a:srgbClr val="E8792E"/>
        </a:hlink>
        <a:folHlink>
          <a:srgbClr val="939837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Numbers">
  <a:themeElements>
    <a:clrScheme name="Numbers 1">
      <a:dk1>
        <a:srgbClr val="000000"/>
      </a:dk1>
      <a:lt1>
        <a:srgbClr val="FFFFFF"/>
      </a:lt1>
      <a:dk2>
        <a:srgbClr val="00A4E4"/>
      </a:dk2>
      <a:lt2>
        <a:srgbClr val="B2B2B2"/>
      </a:lt2>
      <a:accent1>
        <a:srgbClr val="0F7298"/>
      </a:accent1>
      <a:accent2>
        <a:srgbClr val="94268A"/>
      </a:accent2>
      <a:accent3>
        <a:srgbClr val="FFFFFF"/>
      </a:accent3>
      <a:accent4>
        <a:srgbClr val="000000"/>
      </a:accent4>
      <a:accent5>
        <a:srgbClr val="AABCCA"/>
      </a:accent5>
      <a:accent6>
        <a:srgbClr val="86217D"/>
      </a:accent6>
      <a:hlink>
        <a:srgbClr val="E8792E"/>
      </a:hlink>
      <a:folHlink>
        <a:srgbClr val="939837"/>
      </a:folHlink>
    </a:clrScheme>
    <a:fontScheme name="Number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Numbers 1">
        <a:dk1>
          <a:srgbClr val="000000"/>
        </a:dk1>
        <a:lt1>
          <a:srgbClr val="FFFFFF"/>
        </a:lt1>
        <a:dk2>
          <a:srgbClr val="00A4E4"/>
        </a:dk2>
        <a:lt2>
          <a:srgbClr val="B2B2B2"/>
        </a:lt2>
        <a:accent1>
          <a:srgbClr val="0F7298"/>
        </a:accent1>
        <a:accent2>
          <a:srgbClr val="94268A"/>
        </a:accent2>
        <a:accent3>
          <a:srgbClr val="FFFFFF"/>
        </a:accent3>
        <a:accent4>
          <a:srgbClr val="000000"/>
        </a:accent4>
        <a:accent5>
          <a:srgbClr val="AABCCA"/>
        </a:accent5>
        <a:accent6>
          <a:srgbClr val="86217D"/>
        </a:accent6>
        <a:hlink>
          <a:srgbClr val="E8792E"/>
        </a:hlink>
        <a:folHlink>
          <a:srgbClr val="939837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BC PowerPoint template</Template>
  <TotalTime>2443</TotalTime>
  <Words>1147</Words>
  <Application>Microsoft Macintosh PowerPoint</Application>
  <PresentationFormat>On-screen Show (4:3)</PresentationFormat>
  <Paragraphs>229</Paragraphs>
  <Slides>20</Slides>
  <Notes>20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20</vt:i4>
      </vt:variant>
    </vt:vector>
  </HeadingPairs>
  <TitlesOfParts>
    <vt:vector size="28" baseType="lpstr">
      <vt:lpstr>Arial Unicode MS</vt:lpstr>
      <vt:lpstr>Calibri</vt:lpstr>
      <vt:lpstr>ＭＳ Ｐゴシック</vt:lpstr>
      <vt:lpstr>Arial</vt:lpstr>
      <vt:lpstr>british_council_template_blue</vt:lpstr>
      <vt:lpstr>no footer</vt:lpstr>
      <vt:lpstr>Bullets</vt:lpstr>
      <vt:lpstr>Numbers</vt:lpstr>
      <vt:lpstr>PowerPoint Presentation</vt:lpstr>
      <vt:lpstr>PowerPoint Presentation</vt:lpstr>
      <vt:lpstr>What are Employability Skills?</vt:lpstr>
      <vt:lpstr>PowerPoint Presentation</vt:lpstr>
      <vt:lpstr>PowerPoint Presentation</vt:lpstr>
      <vt:lpstr>What employers look for?</vt:lpstr>
      <vt:lpstr>Often potential employees don’t have the skills employers need</vt:lpstr>
      <vt:lpstr>A curriculum for employability</vt:lpstr>
      <vt:lpstr>Benefits to employers</vt:lpstr>
      <vt:lpstr>…but what about the existing workforce?</vt:lpstr>
      <vt:lpstr>Benefits of improving workforce skills</vt:lpstr>
      <vt:lpstr>Employability Toolkit</vt:lpstr>
      <vt:lpstr>PowerPoint Presentation</vt:lpstr>
      <vt:lpstr>Employability Toolkit</vt:lpstr>
      <vt:lpstr>In-house Training</vt:lpstr>
      <vt:lpstr>Employability Qualifications</vt:lpstr>
      <vt:lpstr>Employer Involvement</vt:lpstr>
      <vt:lpstr>Solutions?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colin@strategicdevelopmentnetwork.co.uk;gerry@ke4business.com</dc:creator>
  <cp:lastModifiedBy>Richard Beamish</cp:lastModifiedBy>
  <cp:revision>240</cp:revision>
  <cp:lastPrinted>2015-09-03T16:08:39Z</cp:lastPrinted>
  <dcterms:created xsi:type="dcterms:W3CDTF">2011-12-02T13:47:06Z</dcterms:created>
  <dcterms:modified xsi:type="dcterms:W3CDTF">2015-09-03T16:10:24Z</dcterms:modified>
</cp:coreProperties>
</file>