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
  </p:notesMasterIdLst>
  <p:handoutMasterIdLst>
    <p:handoutMasterId r:id="rId8"/>
  </p:handoutMasterIdLst>
  <p:sldIdLst>
    <p:sldId id="258" r:id="rId5"/>
    <p:sldId id="259"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guide id="4" pos="3589" userDrawn="1">
          <p15:clr>
            <a:srgbClr val="A4A3A4"/>
          </p15:clr>
        </p15:guide>
        <p15:guide id="5" orient="horz" pos="2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6EA5"/>
    <a:srgbClr val="0071BC"/>
    <a:srgbClr val="191E28"/>
    <a:srgbClr val="F2B800"/>
    <a:srgbClr val="474B53"/>
    <a:srgbClr val="DF3A42"/>
    <a:srgbClr val="E75B2B"/>
    <a:srgbClr val="F47200"/>
    <a:srgbClr val="E28D17"/>
    <a:srgbClr val="D5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6D11C-2D2E-C2B1-10D5-24AD6D6B5A40}" v="45" dt="2023-09-26T13:46:07.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showGuides="1">
      <p:cViewPr varScale="1">
        <p:scale>
          <a:sx n="54" d="100"/>
          <a:sy n="54" d="100"/>
        </p:scale>
        <p:origin x="2226" y="90"/>
      </p:cViewPr>
      <p:guideLst>
        <p:guide pos="2160"/>
        <p:guide orient="horz" pos="2880"/>
        <p:guide pos="3589"/>
        <p:guide orient="horz" pos="226"/>
      </p:guideLst>
    </p:cSldViewPr>
  </p:slideViewPr>
  <p:notesTextViewPr>
    <p:cViewPr>
      <p:scale>
        <a:sx n="3" d="2"/>
        <a:sy n="3" d="2"/>
      </p:scale>
      <p:origin x="0" y="0"/>
    </p:cViewPr>
  </p:notesTextViewPr>
  <p:notesViewPr>
    <p:cSldViewPr snapToGrid="0" showGuides="1">
      <p:cViewPr varScale="1">
        <p:scale>
          <a:sx n="58" d="100"/>
          <a:sy n="58" d="100"/>
        </p:scale>
        <p:origin x="2965"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qubstudentcloud-my.sharepoint.com/personal/3057522_ads_qub_ac_uk/Documents/LT%20Pulse%20Survey/Results/AttitudestoLanguagesUKPupilSurvey-502356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qubstudentcloud-my.sharepoint.com/personal/3057522_ads_qub_ac_uk/Documents/LT%20Pulse%20Survey/Results/AttitudestoLanguagesUKPupilSurvey-502356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qubstudentcloud-my.sharepoint.com/personal/3057522_ads_qub_ac_uk/Documents/LT%20Pulse%20Survey/Results/AttitudestoLanguagesUKPupilSurvey-502356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'Q8'!$A$3:$A$12</c:f>
              <c:strCache>
                <c:ptCount val="10"/>
                <c:pt idx="0">
                  <c:v>French</c:v>
                </c:pt>
                <c:pt idx="1">
                  <c:v>German</c:v>
                </c:pt>
                <c:pt idx="2">
                  <c:v>Italian</c:v>
                </c:pt>
                <c:pt idx="3">
                  <c:v>Irish</c:v>
                </c:pt>
                <c:pt idx="4">
                  <c:v>Latin</c:v>
                </c:pt>
                <c:pt idx="5">
                  <c:v>Mandarin</c:v>
                </c:pt>
                <c:pt idx="6">
                  <c:v>Scottish Gaelic</c:v>
                </c:pt>
                <c:pt idx="7">
                  <c:v>BSL</c:v>
                </c:pt>
                <c:pt idx="8">
                  <c:v>Spanish </c:v>
                </c:pt>
                <c:pt idx="9">
                  <c:v>Welsh</c:v>
                </c:pt>
              </c:strCache>
            </c:strRef>
          </c:cat>
          <c:val>
            <c:numRef>
              <c:f>'Q8'!$C$3:$C$12</c:f>
              <c:numCache>
                <c:formatCode>0%</c:formatCode>
                <c:ptCount val="10"/>
                <c:pt idx="0">
                  <c:v>0.79068650984157463</c:v>
                </c:pt>
                <c:pt idx="1">
                  <c:v>0.17858857417186749</c:v>
                </c:pt>
                <c:pt idx="2" formatCode="0.0%">
                  <c:v>4.3206913106096975E-3</c:v>
                </c:pt>
                <c:pt idx="3">
                  <c:v>7.0571291406625061E-2</c:v>
                </c:pt>
                <c:pt idx="4">
                  <c:v>2.5924147863658185E-2</c:v>
                </c:pt>
                <c:pt idx="5">
                  <c:v>6.9131060969755159E-2</c:v>
                </c:pt>
                <c:pt idx="6">
                  <c:v>5.1368218915026402E-2</c:v>
                </c:pt>
                <c:pt idx="7">
                  <c:v>3.0724915986557848E-2</c:v>
                </c:pt>
                <c:pt idx="8">
                  <c:v>0.49495919347095535</c:v>
                </c:pt>
                <c:pt idx="9">
                  <c:v>8.1132981277004315E-2</c:v>
                </c:pt>
              </c:numCache>
            </c:numRef>
          </c:val>
          <c:extLst>
            <c:ext xmlns:c16="http://schemas.microsoft.com/office/drawing/2014/chart" uri="{C3380CC4-5D6E-409C-BE32-E72D297353CC}">
              <c16:uniqueId val="{00000000-C320-46BB-B3C0-2D435FF8B3D3}"/>
            </c:ext>
          </c:extLst>
        </c:ser>
        <c:dLbls>
          <c:dLblPos val="outEnd"/>
          <c:showLegendKey val="0"/>
          <c:showVal val="1"/>
          <c:showCatName val="0"/>
          <c:showSerName val="0"/>
          <c:showPercent val="0"/>
          <c:showBubbleSize val="0"/>
        </c:dLbls>
        <c:gapWidth val="128"/>
        <c:axId val="321570463"/>
        <c:axId val="321574623"/>
      </c:barChart>
      <c:catAx>
        <c:axId val="32157046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accent2"/>
                </a:solidFill>
                <a:latin typeface="+mn-lt"/>
                <a:ea typeface="+mn-ea"/>
                <a:cs typeface="+mn-cs"/>
              </a:defRPr>
            </a:pPr>
            <a:endParaRPr lang="en-US"/>
          </a:p>
        </c:txPr>
        <c:crossAx val="321574623"/>
        <c:crosses val="autoZero"/>
        <c:auto val="1"/>
        <c:lblAlgn val="ctr"/>
        <c:lblOffset val="100"/>
        <c:noMultiLvlLbl val="0"/>
      </c:catAx>
      <c:valAx>
        <c:axId val="3215746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3215704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r>
              <a:rPr lang="en-GB" dirty="0">
                <a:solidFill>
                  <a:schemeClr val="accent2"/>
                </a:solidFill>
              </a:rPr>
              <a:t>Q: Do you enjoy learning</a:t>
            </a:r>
            <a:r>
              <a:rPr lang="en-GB" baseline="0" dirty="0">
                <a:solidFill>
                  <a:schemeClr val="accent2"/>
                </a:solidFill>
              </a:rPr>
              <a:t> languages?</a:t>
            </a:r>
            <a:endParaRPr lang="en-GB" dirty="0">
              <a:solidFill>
                <a:schemeClr val="accent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2"/>
              </a:solidFill>
              <a:latin typeface="+mn-lt"/>
              <a:ea typeface="+mn-ea"/>
              <a:cs typeface="+mn-cs"/>
            </a:defRPr>
          </a:pPr>
          <a:endParaRPr lang="en-US"/>
        </a:p>
      </c:txPr>
    </c:title>
    <c:autoTitleDeleted val="0"/>
    <c:plotArea>
      <c:layout/>
      <c:barChart>
        <c:barDir val="col"/>
        <c:grouping val="clustered"/>
        <c:varyColors val="0"/>
        <c:ser>
          <c:idx val="0"/>
          <c:order val="0"/>
          <c:tx>
            <c:strRef>
              <c:f>'Q14'!$E$1</c:f>
              <c:strCache>
                <c:ptCount val="1"/>
                <c:pt idx="0">
                  <c:v>Column3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'Q14'!$C$2:$C$6</c:f>
              <c:strCache>
                <c:ptCount val="5"/>
                <c:pt idx="0">
                  <c:v>I love learning languages</c:v>
                </c:pt>
                <c:pt idx="1">
                  <c:v>I like learning languages</c:v>
                </c:pt>
                <c:pt idx="2">
                  <c:v>I don't mind learning languages</c:v>
                </c:pt>
                <c:pt idx="3">
                  <c:v>I don't like learning languages</c:v>
                </c:pt>
                <c:pt idx="4">
                  <c:v>I hate learning languages</c:v>
                </c:pt>
              </c:strCache>
            </c:strRef>
          </c:cat>
          <c:val>
            <c:numRef>
              <c:f>'Q14'!$E$2:$E$6</c:f>
              <c:numCache>
                <c:formatCode>0%</c:formatCode>
                <c:ptCount val="5"/>
                <c:pt idx="0">
                  <c:v>0.18386941910705712</c:v>
                </c:pt>
                <c:pt idx="1">
                  <c:v>0.27508401344215072</c:v>
                </c:pt>
                <c:pt idx="2">
                  <c:v>0.38358137301968315</c:v>
                </c:pt>
                <c:pt idx="3">
                  <c:v>9.697551608257321E-2</c:v>
                </c:pt>
                <c:pt idx="4">
                  <c:v>6.0489678348535768E-2</c:v>
                </c:pt>
              </c:numCache>
            </c:numRef>
          </c:val>
          <c:extLst>
            <c:ext xmlns:c16="http://schemas.microsoft.com/office/drawing/2014/chart" uri="{C3380CC4-5D6E-409C-BE32-E72D297353CC}">
              <c16:uniqueId val="{00000000-E88D-4FF6-8CCB-093923C5F9D9}"/>
            </c:ext>
          </c:extLst>
        </c:ser>
        <c:dLbls>
          <c:showLegendKey val="0"/>
          <c:showVal val="0"/>
          <c:showCatName val="0"/>
          <c:showSerName val="0"/>
          <c:showPercent val="0"/>
          <c:showBubbleSize val="0"/>
        </c:dLbls>
        <c:gapWidth val="219"/>
        <c:overlap val="-27"/>
        <c:axId val="66212303"/>
        <c:axId val="66191503"/>
      </c:barChart>
      <c:catAx>
        <c:axId val="66212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66191503"/>
        <c:crosses val="autoZero"/>
        <c:auto val="1"/>
        <c:lblAlgn val="ctr"/>
        <c:lblOffset val="100"/>
        <c:noMultiLvlLbl val="0"/>
      </c:catAx>
      <c:valAx>
        <c:axId val="66191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2"/>
                </a:solidFill>
                <a:latin typeface="+mn-lt"/>
                <a:ea typeface="+mn-ea"/>
                <a:cs typeface="+mn-cs"/>
              </a:defRPr>
            </a:pPr>
            <a:endParaRPr lang="en-US"/>
          </a:p>
        </c:txPr>
        <c:crossAx val="662123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191E28"/>
                </a:solidFill>
                <a:latin typeface="+mn-lt"/>
                <a:ea typeface="+mn-ea"/>
                <a:cs typeface="+mn-cs"/>
              </a:defRPr>
            </a:pPr>
            <a:r>
              <a:rPr lang="en-US" sz="1400" b="1" i="0" baseline="0" dirty="0">
                <a:solidFill>
                  <a:schemeClr val="accent2"/>
                </a:solidFill>
                <a:effectLst/>
              </a:rPr>
              <a:t>Q: Which of these statements describe your feelings about language learning at school?</a:t>
            </a:r>
            <a:endParaRPr lang="en-GB" sz="1400" b="1" dirty="0">
              <a:solidFill>
                <a:schemeClr val="accent2"/>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191E28"/>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191E28"/>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'Q15'!$H$3:$H$8</c:f>
              <c:strCache>
                <c:ptCount val="6"/>
                <c:pt idx="0">
                  <c:v>Language classes are fun</c:v>
                </c:pt>
                <c:pt idx="1">
                  <c:v>Language classes are boring</c:v>
                </c:pt>
                <c:pt idx="2">
                  <c:v>I like speaking the language</c:v>
                </c:pt>
                <c:pt idx="3">
                  <c:v>I don't like speaking the language</c:v>
                </c:pt>
                <c:pt idx="4">
                  <c:v>The amount of words I have to learn is about right</c:v>
                </c:pt>
                <c:pt idx="5">
                  <c:v>There are too many words to learn</c:v>
                </c:pt>
              </c:strCache>
            </c:strRef>
          </c:cat>
          <c:val>
            <c:numRef>
              <c:f>'Q15'!$K$3:$K$8</c:f>
              <c:numCache>
                <c:formatCode>0%</c:formatCode>
                <c:ptCount val="6"/>
                <c:pt idx="0">
                  <c:v>0.31685069611137784</c:v>
                </c:pt>
                <c:pt idx="1">
                  <c:v>0.1915506481036966</c:v>
                </c:pt>
                <c:pt idx="2">
                  <c:v>0.37445991358617381</c:v>
                </c:pt>
                <c:pt idx="3">
                  <c:v>7.729236677868459E-2</c:v>
                </c:pt>
                <c:pt idx="4">
                  <c:v>0.15938550168026885</c:v>
                </c:pt>
                <c:pt idx="5">
                  <c:v>0.15986557849255881</c:v>
                </c:pt>
              </c:numCache>
            </c:numRef>
          </c:val>
          <c:extLst>
            <c:ext xmlns:c16="http://schemas.microsoft.com/office/drawing/2014/chart" uri="{C3380CC4-5D6E-409C-BE32-E72D297353CC}">
              <c16:uniqueId val="{00000000-F4C1-4636-B9ED-5367308EF714}"/>
            </c:ext>
          </c:extLst>
        </c:ser>
        <c:dLbls>
          <c:dLblPos val="outEnd"/>
          <c:showLegendKey val="0"/>
          <c:showVal val="1"/>
          <c:showCatName val="0"/>
          <c:showSerName val="0"/>
          <c:showPercent val="0"/>
          <c:showBubbleSize val="0"/>
        </c:dLbls>
        <c:gapWidth val="182"/>
        <c:axId val="66188175"/>
        <c:axId val="66189007"/>
      </c:barChart>
      <c:catAx>
        <c:axId val="66188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91E28"/>
                </a:solidFill>
                <a:latin typeface="+mn-lt"/>
                <a:ea typeface="+mn-ea"/>
                <a:cs typeface="+mn-cs"/>
              </a:defRPr>
            </a:pPr>
            <a:endParaRPr lang="en-US"/>
          </a:p>
        </c:txPr>
        <c:crossAx val="66189007"/>
        <c:crosses val="autoZero"/>
        <c:auto val="1"/>
        <c:lblAlgn val="ctr"/>
        <c:lblOffset val="100"/>
        <c:noMultiLvlLbl val="0"/>
      </c:catAx>
      <c:valAx>
        <c:axId val="6618900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91E28"/>
                </a:solidFill>
                <a:latin typeface="+mn-lt"/>
                <a:ea typeface="+mn-ea"/>
                <a:cs typeface="+mn-cs"/>
              </a:defRPr>
            </a:pPr>
            <a:endParaRPr lang="en-US"/>
          </a:p>
        </c:txPr>
        <c:crossAx val="66188175"/>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1"/>
            </a:solidFill>
            <a:ln>
              <a:noFill/>
            </a:ln>
          </c:spPr>
          <c:dPt>
            <c:idx val="0"/>
            <c:bubble3D val="0"/>
            <c:spPr>
              <a:solidFill>
                <a:schemeClr val="tx1">
                  <a:lumMod val="60000"/>
                  <a:lumOff val="40000"/>
                </a:schemeClr>
              </a:solidFill>
              <a:ln w="19050">
                <a:noFill/>
              </a:ln>
              <a:effectLst/>
            </c:spPr>
            <c:extLst>
              <c:ext xmlns:c16="http://schemas.microsoft.com/office/drawing/2014/chart" uri="{C3380CC4-5D6E-409C-BE32-E72D297353CC}">
                <c16:uniqueId val="{00000001-642C-4B63-B2F7-05561DC7CD2E}"/>
              </c:ext>
            </c:extLst>
          </c:dPt>
          <c:dPt>
            <c:idx val="1"/>
            <c:bubble3D val="0"/>
            <c:spPr>
              <a:solidFill>
                <a:schemeClr val="tx1">
                  <a:lumMod val="75000"/>
                </a:schemeClr>
              </a:solidFill>
              <a:ln w="19050">
                <a:noFill/>
              </a:ln>
              <a:effectLst/>
            </c:spPr>
            <c:extLst>
              <c:ext xmlns:c16="http://schemas.microsoft.com/office/drawing/2014/chart" uri="{C3380CC4-5D6E-409C-BE32-E72D297353CC}">
                <c16:uniqueId val="{00000003-642C-4B63-B2F7-05561DC7CD2E}"/>
              </c:ext>
            </c:extLst>
          </c:dPt>
          <c:dPt>
            <c:idx val="2"/>
            <c:bubble3D val="0"/>
            <c:spPr>
              <a:solidFill>
                <a:schemeClr val="tx1">
                  <a:lumMod val="75000"/>
                </a:schemeClr>
              </a:solidFill>
              <a:ln w="19050">
                <a:noFill/>
              </a:ln>
              <a:effectLst/>
            </c:spPr>
            <c:extLst>
              <c:ext xmlns:c16="http://schemas.microsoft.com/office/drawing/2014/chart" uri="{C3380CC4-5D6E-409C-BE32-E72D297353CC}">
                <c16:uniqueId val="{00000005-642C-4B63-B2F7-05561DC7CD2E}"/>
              </c:ext>
            </c:extLst>
          </c:dPt>
          <c:dPt>
            <c:idx val="3"/>
            <c:bubble3D val="0"/>
            <c:spPr>
              <a:solidFill>
                <a:schemeClr val="tx1">
                  <a:lumMod val="50000"/>
                  <a:lumOff val="50000"/>
                </a:schemeClr>
              </a:solidFill>
              <a:ln w="19050">
                <a:noFill/>
              </a:ln>
              <a:effectLst/>
            </c:spPr>
            <c:extLst>
              <c:ext xmlns:c16="http://schemas.microsoft.com/office/drawing/2014/chart" uri="{C3380CC4-5D6E-409C-BE32-E72D297353CC}">
                <c16:uniqueId val="{00000007-642C-4B63-B2F7-05561DC7CD2E}"/>
              </c:ext>
            </c:extLst>
          </c:dPt>
          <c:cat>
            <c:strRef>
              <c:f>Sheet1!$A$2:$A$5</c:f>
              <c:strCache>
                <c:ptCount val="3"/>
                <c:pt idx="0">
                  <c:v>Yes</c:v>
                </c:pt>
                <c:pt idx="1">
                  <c:v>maybe</c:v>
                </c:pt>
                <c:pt idx="2">
                  <c:v>no</c:v>
                </c:pt>
              </c:strCache>
            </c:strRef>
          </c:cat>
          <c:val>
            <c:numRef>
              <c:f>Sheet1!$B$2:$B$5</c:f>
              <c:numCache>
                <c:formatCode>General</c:formatCode>
                <c:ptCount val="4"/>
                <c:pt idx="0">
                  <c:v>20</c:v>
                </c:pt>
                <c:pt idx="1">
                  <c:v>54</c:v>
                </c:pt>
                <c:pt idx="2">
                  <c:v>26</c:v>
                </c:pt>
              </c:numCache>
            </c:numRef>
          </c:val>
          <c:extLst>
            <c:ext xmlns:c16="http://schemas.microsoft.com/office/drawing/2014/chart" uri="{C3380CC4-5D6E-409C-BE32-E72D297353CC}">
              <c16:uniqueId val="{00000008-642C-4B63-B2F7-05561DC7CD2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1">
                <a:lumMod val="75000"/>
              </a:schemeClr>
            </a:solidFill>
            <a:ln>
              <a:noFill/>
            </a:ln>
          </c:spPr>
          <c:dPt>
            <c:idx val="0"/>
            <c:bubble3D val="0"/>
            <c:spPr>
              <a:solidFill>
                <a:schemeClr val="tx1">
                  <a:lumMod val="75000"/>
                </a:schemeClr>
              </a:solidFill>
              <a:ln w="19050">
                <a:noFill/>
              </a:ln>
              <a:effectLst/>
            </c:spPr>
            <c:extLst>
              <c:ext xmlns:c16="http://schemas.microsoft.com/office/drawing/2014/chart" uri="{C3380CC4-5D6E-409C-BE32-E72D297353CC}">
                <c16:uniqueId val="{00000001-7450-4DEE-824C-A5977623815C}"/>
              </c:ext>
            </c:extLst>
          </c:dPt>
          <c:dPt>
            <c:idx val="1"/>
            <c:bubble3D val="0"/>
            <c:spPr>
              <a:solidFill>
                <a:srgbClr val="00B0F0"/>
              </a:solidFill>
              <a:ln w="19050">
                <a:noFill/>
              </a:ln>
              <a:effectLst/>
            </c:spPr>
            <c:extLst>
              <c:ext xmlns:c16="http://schemas.microsoft.com/office/drawing/2014/chart" uri="{C3380CC4-5D6E-409C-BE32-E72D297353CC}">
                <c16:uniqueId val="{00000003-7450-4DEE-824C-A5977623815C}"/>
              </c:ext>
            </c:extLst>
          </c:dPt>
          <c:dPt>
            <c:idx val="2"/>
            <c:bubble3D val="0"/>
            <c:spPr>
              <a:solidFill>
                <a:schemeClr val="tx1">
                  <a:lumMod val="75000"/>
                </a:schemeClr>
              </a:solidFill>
              <a:ln w="19050">
                <a:noFill/>
              </a:ln>
              <a:effectLst/>
            </c:spPr>
            <c:extLst>
              <c:ext xmlns:c16="http://schemas.microsoft.com/office/drawing/2014/chart" uri="{C3380CC4-5D6E-409C-BE32-E72D297353CC}">
                <c16:uniqueId val="{00000005-7450-4DEE-824C-A5977623815C}"/>
              </c:ext>
            </c:extLst>
          </c:dPt>
          <c:dPt>
            <c:idx val="3"/>
            <c:bubble3D val="0"/>
            <c:spPr>
              <a:solidFill>
                <a:schemeClr val="tx1">
                  <a:lumMod val="75000"/>
                </a:schemeClr>
              </a:solidFill>
              <a:ln w="19050">
                <a:noFill/>
              </a:ln>
              <a:effectLst/>
            </c:spPr>
            <c:extLst>
              <c:ext xmlns:c16="http://schemas.microsoft.com/office/drawing/2014/chart" uri="{C3380CC4-5D6E-409C-BE32-E72D297353CC}">
                <c16:uniqueId val="{00000007-7450-4DEE-824C-A5977623815C}"/>
              </c:ext>
            </c:extLst>
          </c:dPt>
          <c:cat>
            <c:strRef>
              <c:f>Sheet1!$A$2:$A$5</c:f>
              <c:strCache>
                <c:ptCount val="3"/>
                <c:pt idx="0">
                  <c:v>yes</c:v>
                </c:pt>
                <c:pt idx="1">
                  <c:v>maybe</c:v>
                </c:pt>
                <c:pt idx="2">
                  <c:v>no</c:v>
                </c:pt>
              </c:strCache>
            </c:strRef>
          </c:cat>
          <c:val>
            <c:numRef>
              <c:f>Sheet1!$B$2:$B$5</c:f>
              <c:numCache>
                <c:formatCode>General</c:formatCode>
                <c:ptCount val="4"/>
                <c:pt idx="0">
                  <c:v>20</c:v>
                </c:pt>
                <c:pt idx="1">
                  <c:v>54</c:v>
                </c:pt>
                <c:pt idx="2">
                  <c:v>26</c:v>
                </c:pt>
              </c:numCache>
            </c:numRef>
          </c:val>
          <c:extLst>
            <c:ext xmlns:c16="http://schemas.microsoft.com/office/drawing/2014/chart" uri="{C3380CC4-5D6E-409C-BE32-E72D297353CC}">
              <c16:uniqueId val="{00000008-7450-4DEE-824C-A5977623815C}"/>
            </c:ext>
          </c:extLst>
        </c:ser>
        <c:dLbls>
          <c:showLegendKey val="0"/>
          <c:showVal val="0"/>
          <c:showCatName val="0"/>
          <c:showSerName val="0"/>
          <c:showPercent val="0"/>
          <c:showBubbleSize val="0"/>
          <c:showLeaderLines val="1"/>
        </c:dLbls>
        <c:firstSliceAng val="87"/>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tx1">
                <a:lumMod val="60000"/>
                <a:lumOff val="40000"/>
              </a:schemeClr>
            </a:solidFill>
            <a:ln>
              <a:noFill/>
            </a:ln>
          </c:spPr>
          <c:dPt>
            <c:idx val="0"/>
            <c:bubble3D val="0"/>
            <c:spPr>
              <a:solidFill>
                <a:schemeClr val="tx1">
                  <a:lumMod val="75000"/>
                </a:schemeClr>
              </a:solidFill>
              <a:ln w="19050">
                <a:noFill/>
              </a:ln>
              <a:effectLst/>
            </c:spPr>
            <c:extLst>
              <c:ext xmlns:c16="http://schemas.microsoft.com/office/drawing/2014/chart" uri="{C3380CC4-5D6E-409C-BE32-E72D297353CC}">
                <c16:uniqueId val="{00000001-4F14-438D-92DD-8AF362A58D6D}"/>
              </c:ext>
            </c:extLst>
          </c:dPt>
          <c:dPt>
            <c:idx val="1"/>
            <c:bubble3D val="0"/>
            <c:spPr>
              <a:solidFill>
                <a:schemeClr val="tx1">
                  <a:lumMod val="75000"/>
                </a:schemeClr>
              </a:solidFill>
              <a:ln w="19050">
                <a:noFill/>
              </a:ln>
              <a:effectLst/>
            </c:spPr>
            <c:extLst>
              <c:ext xmlns:c16="http://schemas.microsoft.com/office/drawing/2014/chart" uri="{C3380CC4-5D6E-409C-BE32-E72D297353CC}">
                <c16:uniqueId val="{00000003-4F14-438D-92DD-8AF362A58D6D}"/>
              </c:ext>
            </c:extLst>
          </c:dPt>
          <c:dPt>
            <c:idx val="2"/>
            <c:bubble3D val="0"/>
            <c:spPr>
              <a:solidFill>
                <a:schemeClr val="tx1">
                  <a:lumMod val="60000"/>
                  <a:lumOff val="40000"/>
                </a:schemeClr>
              </a:solidFill>
              <a:ln w="19050">
                <a:noFill/>
              </a:ln>
              <a:effectLst/>
            </c:spPr>
            <c:extLst>
              <c:ext xmlns:c16="http://schemas.microsoft.com/office/drawing/2014/chart" uri="{C3380CC4-5D6E-409C-BE32-E72D297353CC}">
                <c16:uniqueId val="{00000005-4F14-438D-92DD-8AF362A58D6D}"/>
              </c:ext>
            </c:extLst>
          </c:dPt>
          <c:dPt>
            <c:idx val="3"/>
            <c:bubble3D val="0"/>
            <c:spPr>
              <a:solidFill>
                <a:schemeClr val="tx1">
                  <a:lumMod val="60000"/>
                  <a:lumOff val="40000"/>
                </a:schemeClr>
              </a:solidFill>
              <a:ln w="19050">
                <a:noFill/>
              </a:ln>
              <a:effectLst/>
            </c:spPr>
            <c:extLst>
              <c:ext xmlns:c16="http://schemas.microsoft.com/office/drawing/2014/chart" uri="{C3380CC4-5D6E-409C-BE32-E72D297353CC}">
                <c16:uniqueId val="{00000007-4F14-438D-92DD-8AF362A58D6D}"/>
              </c:ext>
            </c:extLst>
          </c:dPt>
          <c:dPt>
            <c:idx val="4"/>
            <c:bubble3D val="0"/>
            <c:spPr>
              <a:solidFill>
                <a:schemeClr val="tx1">
                  <a:lumMod val="60000"/>
                  <a:lumOff val="40000"/>
                </a:schemeClr>
              </a:solidFill>
              <a:ln w="19050">
                <a:noFill/>
              </a:ln>
              <a:effectLst/>
            </c:spPr>
            <c:extLst>
              <c:ext xmlns:c16="http://schemas.microsoft.com/office/drawing/2014/chart" uri="{C3380CC4-5D6E-409C-BE32-E72D297353CC}">
                <c16:uniqueId val="{00000009-D48D-4BB6-A721-BD9A5D4B817D}"/>
              </c:ext>
            </c:extLst>
          </c:dPt>
          <c:cat>
            <c:strRef>
              <c:f>Sheet1!$A$2:$A$6</c:f>
              <c:strCache>
                <c:ptCount val="3"/>
                <c:pt idx="0">
                  <c:v>Yes</c:v>
                </c:pt>
                <c:pt idx="1">
                  <c:v>Maybe</c:v>
                </c:pt>
                <c:pt idx="2">
                  <c:v>no</c:v>
                </c:pt>
              </c:strCache>
            </c:strRef>
          </c:cat>
          <c:val>
            <c:numRef>
              <c:f>Sheet1!$B$2:$B$6</c:f>
              <c:numCache>
                <c:formatCode>General</c:formatCode>
                <c:ptCount val="5"/>
                <c:pt idx="0">
                  <c:v>20</c:v>
                </c:pt>
                <c:pt idx="1">
                  <c:v>54</c:v>
                </c:pt>
                <c:pt idx="2">
                  <c:v>26</c:v>
                </c:pt>
              </c:numCache>
            </c:numRef>
          </c:val>
          <c:extLst>
            <c:ext xmlns:c16="http://schemas.microsoft.com/office/drawing/2014/chart" uri="{C3380CC4-5D6E-409C-BE32-E72D297353CC}">
              <c16:uniqueId val="{00000008-4F14-438D-92DD-8AF362A58D6D}"/>
            </c:ext>
          </c:extLst>
        </c:ser>
        <c:dLbls>
          <c:showLegendKey val="0"/>
          <c:showVal val="0"/>
          <c:showCatName val="0"/>
          <c:showSerName val="0"/>
          <c:showPercent val="0"/>
          <c:showBubbleSize val="0"/>
          <c:showLeaderLines val="1"/>
        </c:dLbls>
        <c:firstSliceAng val="156"/>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23F10A-5BE5-4EE5-83A9-FC7FBAB5AC38}" type="datetimeFigureOut">
              <a:rPr lang="en-US" smtClean="0"/>
              <a:t>12/15/2023</a:t>
            </a:fld>
            <a:endParaRPr lang="en-US" dirty="0"/>
          </a:p>
        </p:txBody>
      </p:sp>
      <p:sp>
        <p:nvSpPr>
          <p:cNvPr id="4" name="Footer Placeholder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9D12F-E8AC-48C0-8B1F-BD566648D8E6}" type="slidenum">
              <a:rPr lang="en-US" smtClean="0"/>
              <a:t>‹#›</a:t>
            </a:fld>
            <a:endParaRPr lang="en-US" dirty="0"/>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27D22-D115-4CF2-BE84-ED8A12B36F7E}" type="datetimeFigureOut">
              <a:rPr lang="en-US" noProof="0" smtClean="0"/>
              <a:t>12/15/2023</a:t>
            </a:fld>
            <a:endParaRPr lang="en-US" noProof="0"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36092-2EDF-47BF-99B1-B87430F95B70}" type="slidenum">
              <a:rPr lang="en-US" noProof="0" smtClean="0"/>
              <a:t>‹#›</a:t>
            </a:fld>
            <a:endParaRPr lang="en-US" noProof="0" dirty="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31B22D-278B-4494-9983-22D9FEE2D057}"/>
              </a:ext>
            </a:extLst>
          </p:cNvPr>
          <p:cNvPicPr>
            <a:picLocks noChangeAspect="1"/>
          </p:cNvPicPr>
          <p:nvPr userDrawn="1"/>
        </p:nvPicPr>
        <p:blipFill>
          <a:blip r:embed="rId2"/>
          <a:stretch>
            <a:fillRect/>
          </a:stretch>
        </p:blipFill>
        <p:spPr>
          <a:xfrm>
            <a:off x="0" y="0"/>
            <a:ext cx="6858000" cy="9144000"/>
          </a:xfrm>
          <a:prstGeom prst="rect">
            <a:avLst/>
          </a:prstGeom>
        </p:spPr>
      </p:pic>
      <p:sp>
        <p:nvSpPr>
          <p:cNvPr id="14" name="Text Placeholder 13">
            <a:extLst>
              <a:ext uri="{FF2B5EF4-FFF2-40B4-BE49-F238E27FC236}">
                <a16:creationId xmlns:a16="http://schemas.microsoft.com/office/drawing/2014/main" id="{780CA53D-B21C-44EE-A7DC-F80DFA651AFE}"/>
              </a:ext>
            </a:extLst>
          </p:cNvPr>
          <p:cNvSpPr>
            <a:spLocks noGrp="1"/>
          </p:cNvSpPr>
          <p:nvPr>
            <p:ph type="body" sz="quarter" idx="10" hasCustomPrompt="1"/>
          </p:nvPr>
        </p:nvSpPr>
        <p:spPr>
          <a:xfrm>
            <a:off x="287859" y="0"/>
            <a:ext cx="619200" cy="1295400"/>
          </a:xfrm>
          <a:solidFill>
            <a:schemeClr val="bg2"/>
          </a:solidFill>
        </p:spPr>
        <p:txBody>
          <a:bodyPr lIns="72000" tIns="108000" rIns="72000" bIns="72000" anchor="ctr" anchorCtr="0">
            <a:noAutofit/>
          </a:bodyPr>
          <a:lstStyle>
            <a:lvl1pPr marL="0" indent="0" algn="ctr">
              <a:buNone/>
              <a:defRPr sz="1800" b="1">
                <a:solidFill>
                  <a:schemeClr val="accent2"/>
                </a:solidFill>
                <a:latin typeface="+mn-lt"/>
              </a:defRPr>
            </a:lvl1pPr>
            <a:lvl2pPr>
              <a:defRPr sz="1800"/>
            </a:lvl2pPr>
            <a:lvl3pPr>
              <a:defRPr sz="1800"/>
            </a:lvl3pPr>
            <a:lvl4pPr>
              <a:defRPr sz="1800"/>
            </a:lvl4pPr>
            <a:lvl5pPr>
              <a:defRPr sz="1800"/>
            </a:lvl5pPr>
          </a:lstStyle>
          <a:p>
            <a:pPr lvl="0"/>
            <a:r>
              <a:rPr lang="en-US" dirty="0"/>
              <a:t>THE AGE OF</a:t>
            </a:r>
            <a:endParaRPr lang="ru-RU" dirty="0"/>
          </a:p>
        </p:txBody>
      </p:sp>
      <p:sp>
        <p:nvSpPr>
          <p:cNvPr id="29" name="Title 28">
            <a:extLst>
              <a:ext uri="{FF2B5EF4-FFF2-40B4-BE49-F238E27FC236}">
                <a16:creationId xmlns:a16="http://schemas.microsoft.com/office/drawing/2014/main" id="{CF5BE93F-A649-42C8-AEBD-2B75A390FADC}"/>
              </a:ext>
            </a:extLst>
          </p:cNvPr>
          <p:cNvSpPr>
            <a:spLocks noGrp="1"/>
          </p:cNvSpPr>
          <p:nvPr>
            <p:ph type="title" hasCustomPrompt="1"/>
          </p:nvPr>
        </p:nvSpPr>
        <p:spPr>
          <a:xfrm>
            <a:off x="711090" y="299964"/>
            <a:ext cx="5915025" cy="1039695"/>
          </a:xfrm>
        </p:spPr>
        <p:txBody>
          <a:bodyPr lIns="0" tIns="0" rIns="0" bIns="0">
            <a:noAutofit/>
          </a:bodyPr>
          <a:lstStyle>
            <a:lvl1pPr algn="r">
              <a:defRPr sz="9530">
                <a:solidFill>
                  <a:schemeClr val="bg1"/>
                </a:solidFill>
              </a:defRPr>
            </a:lvl1pPr>
          </a:lstStyle>
          <a:p>
            <a:r>
              <a:rPr lang="en-US" dirty="0"/>
              <a:t>BIG DATA</a:t>
            </a:r>
            <a:endParaRPr lang="ru-RU" dirty="0"/>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3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486836"/>
            <a:ext cx="5915025" cy="1767417"/>
          </a:xfrm>
          <a:prstGeom prst="rect">
            <a:avLst/>
          </a:prstGeom>
        </p:spPr>
        <p:txBody>
          <a:bodyPr vert="horz" lIns="91440" tIns="45720" rIns="91440" bIns="45720" rtlCol="0" anchor="ctr">
            <a:normAutofit/>
          </a:bodyPr>
          <a:lstStyle/>
          <a:p>
            <a:endParaRPr lang="en-US" noProof="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dirty="0"/>
              <a:t>MM.DD.20XX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t>‹#›</a:t>
            </a:fld>
            <a:endParaRPr lang="en-US" noProof="0" dirty="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 name="Text Placeholder 1">
            <a:extLst>
              <a:ext uri="{FF2B5EF4-FFF2-40B4-BE49-F238E27FC236}">
                <a16:creationId xmlns:a16="http://schemas.microsoft.com/office/drawing/2014/main" id="{C0B18341-EF25-422E-9244-875589C13E58}"/>
              </a:ext>
            </a:extLst>
          </p:cNvPr>
          <p:cNvSpPr txBox="1">
            <a:spLocks/>
          </p:cNvSpPr>
          <p:nvPr/>
        </p:nvSpPr>
        <p:spPr>
          <a:xfrm>
            <a:off x="343" y="4550021"/>
            <a:ext cx="6857657" cy="2535081"/>
          </a:xfrm>
          <a:prstGeom prst="rect">
            <a:avLst/>
          </a:prstGeom>
          <a:noFill/>
        </p:spPr>
        <p:txBody>
          <a:bodyPr vert="horz" lIns="72000" tIns="108000" rIns="72000" bIns="72000"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b="1"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b="0" dirty="0"/>
          </a:p>
        </p:txBody>
      </p:sp>
      <p:sp>
        <p:nvSpPr>
          <p:cNvPr id="2" name="Text Placeholder 1">
            <a:extLst>
              <a:ext uri="{FF2B5EF4-FFF2-40B4-BE49-F238E27FC236}">
                <a16:creationId xmlns:a16="http://schemas.microsoft.com/office/drawing/2014/main" id="{C0B18341-EF25-422E-9244-875589C13E58}"/>
              </a:ext>
            </a:extLst>
          </p:cNvPr>
          <p:cNvSpPr>
            <a:spLocks noGrp="1"/>
          </p:cNvSpPr>
          <p:nvPr>
            <p:ph type="body" sz="quarter" idx="10"/>
          </p:nvPr>
        </p:nvSpPr>
        <p:spPr>
          <a:xfrm>
            <a:off x="343" y="2194019"/>
            <a:ext cx="6857657" cy="857117"/>
          </a:xfrm>
          <a:solidFill>
            <a:schemeClr val="bg1"/>
          </a:solidFill>
          <a:ln>
            <a:solidFill>
              <a:schemeClr val="accent2"/>
            </a:solidFill>
          </a:ln>
        </p:spPr>
        <p:txBody>
          <a:bodyPr/>
          <a:lstStyle/>
          <a:p>
            <a:pPr algn="l"/>
            <a:r>
              <a:rPr lang="en-US" sz="1600" dirty="0"/>
              <a:t>2,083 pupils </a:t>
            </a:r>
            <a:r>
              <a:rPr lang="en-US" sz="1600" b="0" dirty="0"/>
              <a:t>from </a:t>
            </a:r>
            <a:r>
              <a:rPr lang="en-US" sz="1600" dirty="0"/>
              <a:t>36 schools </a:t>
            </a:r>
            <a:r>
              <a:rPr lang="en-US" sz="1600" b="0" dirty="0"/>
              <a:t>in England, Northern Ireland, Scotland and Wales completed our 2023 survey on </a:t>
            </a:r>
            <a:r>
              <a:rPr lang="en-US" sz="1600" dirty="0"/>
              <a:t>pupil attitudes to language learning</a:t>
            </a:r>
            <a:r>
              <a:rPr lang="en-US" sz="1600" b="0" dirty="0"/>
              <a:t>. All pupils had either just completed, or were about to complete, their first year of secondary education. </a:t>
            </a:r>
          </a:p>
        </p:txBody>
      </p:sp>
      <p:sp>
        <p:nvSpPr>
          <p:cNvPr id="3" name="Title 2">
            <a:extLst>
              <a:ext uri="{FF2B5EF4-FFF2-40B4-BE49-F238E27FC236}">
                <a16:creationId xmlns:a16="http://schemas.microsoft.com/office/drawing/2014/main" id="{6F345E3D-A2D8-410A-AB73-7095D6AFCF69}"/>
              </a:ext>
            </a:extLst>
          </p:cNvPr>
          <p:cNvSpPr>
            <a:spLocks noGrp="1"/>
          </p:cNvSpPr>
          <p:nvPr>
            <p:ph type="title"/>
          </p:nvPr>
        </p:nvSpPr>
        <p:spPr>
          <a:xfrm>
            <a:off x="2253218" y="903262"/>
            <a:ext cx="4308236" cy="1039695"/>
          </a:xfrm>
        </p:spPr>
        <p:txBody>
          <a:bodyPr/>
          <a:lstStyle/>
          <a:p>
            <a:pPr algn="l"/>
            <a:r>
              <a:rPr lang="en-US" sz="4000" b="1" spc="-150" dirty="0"/>
              <a:t>Pupil Attitudes to Languages</a:t>
            </a:r>
            <a:endParaRPr lang="en-US" sz="4000">
              <a:ea typeface="Tahoma"/>
              <a:cs typeface="Tahoma"/>
            </a:endParaRPr>
          </a:p>
        </p:txBody>
      </p:sp>
      <p:sp>
        <p:nvSpPr>
          <p:cNvPr id="64" name="Text Placeholder 19">
            <a:extLst>
              <a:ext uri="{FF2B5EF4-FFF2-40B4-BE49-F238E27FC236}">
                <a16:creationId xmlns:a16="http://schemas.microsoft.com/office/drawing/2014/main" id="{7014ED3D-D123-4D88-8470-8C5C8F92EC2C}"/>
              </a:ext>
            </a:extLst>
          </p:cNvPr>
          <p:cNvSpPr txBox="1">
            <a:spLocks/>
          </p:cNvSpPr>
          <p:nvPr/>
        </p:nvSpPr>
        <p:spPr>
          <a:xfrm>
            <a:off x="1416208" y="3587594"/>
            <a:ext cx="5035711" cy="511928"/>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bg1"/>
                </a:solidFill>
              </a:rPr>
              <a:t>of pupils learnt a language at primary level. The most taught language at primary was French (60%), followed by Spanish (30%). </a:t>
            </a:r>
            <a:endParaRPr lang="en-US" sz="1400" dirty="0"/>
          </a:p>
        </p:txBody>
      </p:sp>
      <p:sp>
        <p:nvSpPr>
          <p:cNvPr id="61" name="Text Placeholder 19">
            <a:extLst>
              <a:ext uri="{FF2B5EF4-FFF2-40B4-BE49-F238E27FC236}">
                <a16:creationId xmlns:a16="http://schemas.microsoft.com/office/drawing/2014/main" id="{C5E15405-4E51-4A4A-BFEC-B78501B77FA3}"/>
              </a:ext>
            </a:extLst>
          </p:cNvPr>
          <p:cNvSpPr txBox="1">
            <a:spLocks/>
          </p:cNvSpPr>
          <p:nvPr/>
        </p:nvSpPr>
        <p:spPr>
          <a:xfrm>
            <a:off x="164304" y="3078528"/>
            <a:ext cx="1251904" cy="801957"/>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73%</a:t>
            </a:r>
          </a:p>
        </p:txBody>
      </p:sp>
      <p:sp>
        <p:nvSpPr>
          <p:cNvPr id="62" name="Text Placeholder 19">
            <a:extLst>
              <a:ext uri="{FF2B5EF4-FFF2-40B4-BE49-F238E27FC236}">
                <a16:creationId xmlns:a16="http://schemas.microsoft.com/office/drawing/2014/main" id="{4034DFC7-B0FA-463B-92F2-98E4CAEB3356}"/>
              </a:ext>
            </a:extLst>
          </p:cNvPr>
          <p:cNvSpPr txBox="1">
            <a:spLocks/>
          </p:cNvSpPr>
          <p:nvPr/>
        </p:nvSpPr>
        <p:spPr>
          <a:xfrm>
            <a:off x="1416208" y="3088091"/>
            <a:ext cx="5398782" cy="511928"/>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bg1"/>
                </a:solidFill>
              </a:rPr>
              <a:t>of pupils told us that primary school pupils should have the opportunity </a:t>
            </a:r>
            <a:r>
              <a:rPr lang="en-US" sz="1400">
                <a:solidFill>
                  <a:schemeClr val="bg1"/>
                </a:solidFill>
              </a:rPr>
              <a:t>to learn </a:t>
            </a:r>
            <a:r>
              <a:rPr lang="en-US" sz="1400" dirty="0">
                <a:solidFill>
                  <a:schemeClr val="bg1"/>
                </a:solidFill>
              </a:rPr>
              <a:t>languages if they want.</a:t>
            </a:r>
            <a:endParaRPr lang="en-US" sz="1400" dirty="0"/>
          </a:p>
        </p:txBody>
      </p:sp>
      <p:sp>
        <p:nvSpPr>
          <p:cNvPr id="65" name="Text Placeholder 19">
            <a:extLst>
              <a:ext uri="{FF2B5EF4-FFF2-40B4-BE49-F238E27FC236}">
                <a16:creationId xmlns:a16="http://schemas.microsoft.com/office/drawing/2014/main" id="{E27E1CCD-3526-4F43-A0C8-B6172DAEE1B0}"/>
              </a:ext>
            </a:extLst>
          </p:cNvPr>
          <p:cNvSpPr txBox="1">
            <a:spLocks/>
          </p:cNvSpPr>
          <p:nvPr/>
        </p:nvSpPr>
        <p:spPr>
          <a:xfrm>
            <a:off x="164304" y="3572410"/>
            <a:ext cx="1131148" cy="511928"/>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76%</a:t>
            </a:r>
          </a:p>
        </p:txBody>
      </p:sp>
      <p:sp>
        <p:nvSpPr>
          <p:cNvPr id="25" name="Text Placeholder 19">
            <a:extLst>
              <a:ext uri="{FF2B5EF4-FFF2-40B4-BE49-F238E27FC236}">
                <a16:creationId xmlns:a16="http://schemas.microsoft.com/office/drawing/2014/main" id="{A3725F2D-3F20-47AB-B9A5-E5757F6FF86A}"/>
              </a:ext>
            </a:extLst>
          </p:cNvPr>
          <p:cNvSpPr txBox="1">
            <a:spLocks/>
          </p:cNvSpPr>
          <p:nvPr/>
        </p:nvSpPr>
        <p:spPr>
          <a:xfrm>
            <a:off x="137877" y="4615922"/>
            <a:ext cx="6676771" cy="402776"/>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accent2"/>
                </a:solidFill>
                <a:latin typeface="+mn-lt"/>
              </a:rPr>
              <a:t>We asked pupils what languages they had learned as part of the normal school day in the 2022/23 school year:</a:t>
            </a:r>
          </a:p>
        </p:txBody>
      </p:sp>
      <p:sp>
        <p:nvSpPr>
          <p:cNvPr id="48" name="Picture Placeholder 48" descr="thumbs up icon">
            <a:extLst>
              <a:ext uri="{FF2B5EF4-FFF2-40B4-BE49-F238E27FC236}">
                <a16:creationId xmlns:a16="http://schemas.microsoft.com/office/drawing/2014/main" id="{18E59CD9-FD5B-4D90-A991-8BE2449BF36F}"/>
              </a:ext>
            </a:extLst>
          </p:cNvPr>
          <p:cNvSpPr txBox="1">
            <a:spLocks/>
          </p:cNvSpPr>
          <p:nvPr/>
        </p:nvSpPr>
        <p:spPr>
          <a:xfrm>
            <a:off x="1416208" y="2742902"/>
            <a:ext cx="386165" cy="386165"/>
          </a:xfrm>
          <a:prstGeom prst="ellipse">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52" name="Picture Placeholder 48" descr="email icon">
            <a:extLst>
              <a:ext uri="{FF2B5EF4-FFF2-40B4-BE49-F238E27FC236}">
                <a16:creationId xmlns:a16="http://schemas.microsoft.com/office/drawing/2014/main" id="{A2AB63E4-F858-4F2E-9AA6-83CBE42C4FA0}"/>
              </a:ext>
            </a:extLst>
          </p:cNvPr>
          <p:cNvSpPr txBox="1">
            <a:spLocks/>
          </p:cNvSpPr>
          <p:nvPr/>
        </p:nvSpPr>
        <p:spPr>
          <a:xfrm>
            <a:off x="4677392" y="4202365"/>
            <a:ext cx="386165" cy="386165"/>
          </a:xfrm>
          <a:prstGeom prst="ellipse">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75" name="Picture 7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398" y="10321"/>
            <a:ext cx="1873561" cy="682195"/>
          </a:xfrm>
          <a:prstGeom prst="rect">
            <a:avLst/>
          </a:prstGeom>
        </p:spPr>
      </p:pic>
      <p:pic>
        <p:nvPicPr>
          <p:cNvPr id="77" name="Picture 2" descr="British Council Logo png transparent"/>
          <p:cNvPicPr>
            <a:picLocks noChangeAspect="1" noChangeArrowheads="1"/>
          </p:cNvPicPr>
          <p:nvPr/>
        </p:nvPicPr>
        <p:blipFill rotWithShape="1">
          <a:blip r:embed="rId3">
            <a:extLst>
              <a:ext uri="{28A0092B-C50C-407E-A947-70E740481C1C}">
                <a14:useLocalDpi xmlns:a14="http://schemas.microsoft.com/office/drawing/2010/main" val="0"/>
              </a:ext>
            </a:extLst>
          </a:blip>
          <a:srcRect t="35279" r="-521" b="-831"/>
          <a:stretch/>
        </p:blipFill>
        <p:spPr bwMode="auto">
          <a:xfrm>
            <a:off x="0" y="17204"/>
            <a:ext cx="1867104" cy="1210483"/>
          </a:xfrm>
          <a:prstGeom prst="rect">
            <a:avLst/>
          </a:prstGeom>
          <a:noFill/>
          <a:extLst>
            <a:ext uri="{909E8E84-426E-40DD-AFC4-6F175D3DCCD1}">
              <a14:hiddenFill xmlns:a14="http://schemas.microsoft.com/office/drawing/2010/main">
                <a:solidFill>
                  <a:srgbClr val="FFFFFF"/>
                </a:solidFill>
              </a14:hiddenFill>
            </a:ext>
          </a:extLst>
        </p:spPr>
      </p:pic>
      <p:sp>
        <p:nvSpPr>
          <p:cNvPr id="71" name="Right Arrow 70"/>
          <p:cNvSpPr/>
          <p:nvPr/>
        </p:nvSpPr>
        <p:spPr>
          <a:xfrm>
            <a:off x="0" y="759161"/>
            <a:ext cx="2220997" cy="127522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solidFill>
            </a:endParaRPr>
          </a:p>
          <a:p>
            <a:pPr algn="ctr"/>
            <a:r>
              <a:rPr lang="en-US" b="1" dirty="0">
                <a:solidFill>
                  <a:schemeClr val="accent2"/>
                </a:solidFill>
              </a:rPr>
              <a:t>UK-Wide Findings on</a:t>
            </a:r>
          </a:p>
          <a:p>
            <a:pPr algn="ctr"/>
            <a:endParaRPr lang="en-GB" dirty="0">
              <a:solidFill>
                <a:sysClr val="windowText" lastClr="000000"/>
              </a:solidFill>
            </a:endParaRPr>
          </a:p>
        </p:txBody>
      </p:sp>
      <p:sp>
        <p:nvSpPr>
          <p:cNvPr id="79" name="Text Placeholder 19">
            <a:extLst>
              <a:ext uri="{FF2B5EF4-FFF2-40B4-BE49-F238E27FC236}">
                <a16:creationId xmlns:a16="http://schemas.microsoft.com/office/drawing/2014/main" id="{4034DFC7-B0FA-463B-92F2-98E4CAEB3356}"/>
              </a:ext>
            </a:extLst>
          </p:cNvPr>
          <p:cNvSpPr txBox="1">
            <a:spLocks/>
          </p:cNvSpPr>
          <p:nvPr/>
        </p:nvSpPr>
        <p:spPr>
          <a:xfrm>
            <a:off x="47113" y="8769958"/>
            <a:ext cx="6557963" cy="511928"/>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bg1"/>
                </a:solidFill>
              </a:rPr>
              <a:t>Prior to data collection, ethical approval was secured from the Research Ethics Committee at the School of Social Sciences, Education and Social Work at Queen’s University Belfast. All participants gave their voluntary and informed consent to participate.</a:t>
            </a:r>
          </a:p>
        </p:txBody>
      </p:sp>
      <p:graphicFrame>
        <p:nvGraphicFramePr>
          <p:cNvPr id="85" name="Chart 84"/>
          <p:cNvGraphicFramePr>
            <a:graphicFrameLocks/>
          </p:cNvGraphicFramePr>
          <p:nvPr>
            <p:extLst>
              <p:ext uri="{D42A27DB-BD31-4B8C-83A1-F6EECF244321}">
                <p14:modId xmlns:p14="http://schemas.microsoft.com/office/powerpoint/2010/main" val="1886916410"/>
              </p:ext>
            </p:extLst>
          </p:nvPr>
        </p:nvGraphicFramePr>
        <p:xfrm>
          <a:off x="94526" y="4964612"/>
          <a:ext cx="6393362" cy="2052876"/>
        </p:xfrm>
        <a:graphic>
          <a:graphicData uri="http://schemas.openxmlformats.org/drawingml/2006/chart">
            <c:chart xmlns:c="http://schemas.openxmlformats.org/drawingml/2006/chart" xmlns:r="http://schemas.openxmlformats.org/officeDocument/2006/relationships" r:id="rId4"/>
          </a:graphicData>
        </a:graphic>
      </p:graphicFrame>
      <p:sp>
        <p:nvSpPr>
          <p:cNvPr id="87" name="Rectangle 70"/>
          <p:cNvSpPr>
            <a:spLocks noChangeArrowheads="1"/>
          </p:cNvSpPr>
          <p:nvPr/>
        </p:nvSpPr>
        <p:spPr bwMode="auto">
          <a:xfrm>
            <a:off x="188258" y="7206230"/>
            <a:ext cx="1580376" cy="1513480"/>
          </a:xfrm>
          <a:prstGeom prst="rect">
            <a:avLst/>
          </a:prstGeom>
          <a:ln>
            <a:solidFill>
              <a:schemeClr val="accent2"/>
            </a:solidFill>
            <a:headEnd/>
            <a:tailEnd/>
          </a:ln>
        </p:spPr>
        <p:style>
          <a:lnRef idx="2">
            <a:schemeClr val="accent6"/>
          </a:lnRef>
          <a:fillRef idx="1">
            <a:schemeClr val="lt1"/>
          </a:fillRef>
          <a:effectRef idx="0">
            <a:schemeClr val="accent6"/>
          </a:effectRef>
          <a:fontRef idx="minor">
            <a:schemeClr val="dk1"/>
          </a:fontRef>
        </p:style>
        <p:txBody>
          <a:bodyPr lIns="45720" tIns="18289" rIns="27433" bIns="18289"/>
          <a:lstStyle/>
          <a:p>
            <a:pPr>
              <a:lnSpc>
                <a:spcPct val="85000"/>
              </a:lnSpc>
              <a:spcBef>
                <a:spcPts val="201"/>
              </a:spcBef>
            </a:pPr>
            <a:r>
              <a:rPr lang="en-US" sz="3999" b="1" dirty="0">
                <a:solidFill>
                  <a:schemeClr val="accent2"/>
                </a:solidFill>
                <a:latin typeface="Arial Narrow" pitchFamily="34" charset="0"/>
              </a:rPr>
              <a:t>46%</a:t>
            </a:r>
          </a:p>
          <a:p>
            <a:pPr>
              <a:lnSpc>
                <a:spcPct val="85000"/>
              </a:lnSpc>
              <a:spcBef>
                <a:spcPts val="201"/>
              </a:spcBef>
            </a:pPr>
            <a:r>
              <a:rPr lang="en-US" sz="1401" b="1" dirty="0">
                <a:solidFill>
                  <a:schemeClr val="accent2"/>
                </a:solidFill>
                <a:latin typeface="Arial Narrow" pitchFamily="112" charset="0"/>
              </a:rPr>
              <a:t>of pupils love or like learning a language. Only 16% don’t like or hate language learning.</a:t>
            </a:r>
            <a:endParaRPr lang="en-US" sz="1401" dirty="0">
              <a:solidFill>
                <a:schemeClr val="accent2"/>
              </a:solidFill>
              <a:latin typeface="Arial Narrow" pitchFamily="112" charset="0"/>
            </a:endParaRPr>
          </a:p>
        </p:txBody>
      </p:sp>
      <p:sp>
        <p:nvSpPr>
          <p:cNvPr id="90" name="Text Placeholder 19">
            <a:extLst>
              <a:ext uri="{FF2B5EF4-FFF2-40B4-BE49-F238E27FC236}">
                <a16:creationId xmlns:a16="http://schemas.microsoft.com/office/drawing/2014/main" id="{C5E15405-4E51-4A4A-BFEC-B78501B77FA3}"/>
              </a:ext>
            </a:extLst>
          </p:cNvPr>
          <p:cNvSpPr txBox="1">
            <a:spLocks/>
          </p:cNvSpPr>
          <p:nvPr/>
        </p:nvSpPr>
        <p:spPr>
          <a:xfrm>
            <a:off x="188258" y="4047261"/>
            <a:ext cx="1251904" cy="801957"/>
          </a:xfrm>
          <a:prstGeom prst="rect">
            <a:avLst/>
          </a:prstGeom>
          <a:noFill/>
        </p:spPr>
        <p:txBody>
          <a:bodyPr lIns="0" tIns="0" rIns="0" bIns="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61%</a:t>
            </a:r>
          </a:p>
        </p:txBody>
      </p:sp>
      <p:sp>
        <p:nvSpPr>
          <p:cNvPr id="91" name="Text Placeholder 19">
            <a:extLst>
              <a:ext uri="{FF2B5EF4-FFF2-40B4-BE49-F238E27FC236}">
                <a16:creationId xmlns:a16="http://schemas.microsoft.com/office/drawing/2014/main" id="{7014ED3D-D123-4D88-8470-8C5C8F92EC2C}"/>
              </a:ext>
            </a:extLst>
          </p:cNvPr>
          <p:cNvSpPr txBox="1">
            <a:spLocks/>
          </p:cNvSpPr>
          <p:nvPr/>
        </p:nvSpPr>
        <p:spPr>
          <a:xfrm>
            <a:off x="1392795" y="4068408"/>
            <a:ext cx="5035711" cy="511928"/>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dirty="0">
                <a:solidFill>
                  <a:schemeClr val="bg1"/>
                </a:solidFill>
              </a:rPr>
              <a:t>of pupils are interested in the history and culture of the languages that they learn.</a:t>
            </a:r>
            <a:endParaRPr lang="en-US" sz="1400" dirty="0"/>
          </a:p>
        </p:txBody>
      </p:sp>
      <p:graphicFrame>
        <p:nvGraphicFramePr>
          <p:cNvPr id="22" name="Chart 21"/>
          <p:cNvGraphicFramePr>
            <a:graphicFrameLocks/>
          </p:cNvGraphicFramePr>
          <p:nvPr>
            <p:extLst>
              <p:ext uri="{D42A27DB-BD31-4B8C-83A1-F6EECF244321}">
                <p14:modId xmlns:p14="http://schemas.microsoft.com/office/powerpoint/2010/main" val="3467131663"/>
              </p:ext>
            </p:extLst>
          </p:nvPr>
        </p:nvGraphicFramePr>
        <p:xfrm>
          <a:off x="1886907" y="7049595"/>
          <a:ext cx="4343771" cy="1720364"/>
        </p:xfrm>
        <a:graphic>
          <a:graphicData uri="http://schemas.openxmlformats.org/drawingml/2006/chart">
            <c:chart xmlns:c="http://schemas.openxmlformats.org/drawingml/2006/chart" xmlns:r="http://schemas.openxmlformats.org/officeDocument/2006/relationships" r:id="rId5"/>
          </a:graphicData>
        </a:graphic>
      </p:graphicFrame>
      <p:pic>
        <p:nvPicPr>
          <p:cNvPr id="23" name="Shape 93">
            <a:extLst>
              <a:ext uri="{C183D7F6-B498-43B3-948B-1728B52AA6E4}">
                <adec:decorative xmlns:adec="http://schemas.microsoft.com/office/drawing/2017/decorative" val="1"/>
              </a:ext>
            </a:extLst>
          </p:cNvPr>
          <p:cNvPicPr preferRelativeResize="0"/>
          <p:nvPr/>
        </p:nvPicPr>
        <p:blipFill rotWithShape="1">
          <a:blip r:embed="rId6">
            <a:alphaModFix/>
          </a:blip>
          <a:srcRect l="84454" r="-1477" b="72676"/>
          <a:stretch/>
        </p:blipFill>
        <p:spPr>
          <a:xfrm>
            <a:off x="1090791" y="7151003"/>
            <a:ext cx="736979" cy="715310"/>
          </a:xfrm>
          <a:prstGeom prst="rect">
            <a:avLst/>
          </a:prstGeom>
          <a:noFill/>
          <a:ln>
            <a:noFill/>
          </a:ln>
        </p:spPr>
      </p:pic>
    </p:spTree>
    <p:extLst>
      <p:ext uri="{BB962C8B-B14F-4D97-AF65-F5344CB8AC3E}">
        <p14:creationId xmlns:p14="http://schemas.microsoft.com/office/powerpoint/2010/main" val="194504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 name="Text Placeholder 19">
            <a:extLst>
              <a:ext uri="{FF2B5EF4-FFF2-40B4-BE49-F238E27FC236}">
                <a16:creationId xmlns:a16="http://schemas.microsoft.com/office/drawing/2014/main" id="{4034DFC7-B0FA-463B-92F2-98E4CAEB3356}"/>
              </a:ext>
            </a:extLst>
          </p:cNvPr>
          <p:cNvSpPr txBox="1">
            <a:spLocks/>
          </p:cNvSpPr>
          <p:nvPr/>
        </p:nvSpPr>
        <p:spPr>
          <a:xfrm>
            <a:off x="76190" y="5966402"/>
            <a:ext cx="6781810" cy="511928"/>
          </a:xfrm>
          <a:prstGeom prst="rect">
            <a:avLst/>
          </a:prstGeom>
          <a:noFill/>
        </p:spPr>
        <p:txBody>
          <a:bodyPr lIns="0" tIns="54000" rIns="0" bIns="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400" b="1" dirty="0">
                <a:solidFill>
                  <a:schemeClr val="bg1"/>
                </a:solidFill>
              </a:rPr>
              <a:t>The UK is a rich melting pot of linguistic diversity with over 50 languages spoken at home by the pupils we surveyed: </a:t>
            </a:r>
            <a:endParaRPr lang="en-US" sz="1400" b="1" dirty="0"/>
          </a:p>
        </p:txBody>
      </p:sp>
      <p:sp>
        <p:nvSpPr>
          <p:cNvPr id="25" name="Text Placeholder 19">
            <a:extLst>
              <a:ext uri="{FF2B5EF4-FFF2-40B4-BE49-F238E27FC236}">
                <a16:creationId xmlns:a16="http://schemas.microsoft.com/office/drawing/2014/main" id="{A3725F2D-3F20-47AB-B9A5-E5757F6FF86A}"/>
              </a:ext>
            </a:extLst>
          </p:cNvPr>
          <p:cNvSpPr txBox="1">
            <a:spLocks/>
          </p:cNvSpPr>
          <p:nvPr/>
        </p:nvSpPr>
        <p:spPr>
          <a:xfrm>
            <a:off x="124121" y="2283762"/>
            <a:ext cx="2672426" cy="611171"/>
          </a:xfrm>
          <a:prstGeom prst="rect">
            <a:avLst/>
          </a:prstGeom>
          <a:noFill/>
        </p:spPr>
        <p:txBody>
          <a:bodyPr lIns="0" tIns="0" rIns="0" bIns="0" anchor="t">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1400" dirty="0">
                <a:solidFill>
                  <a:schemeClr val="bg1"/>
                </a:solidFill>
                <a:latin typeface="Arial Narrow"/>
              </a:rPr>
              <a:t>Despite the </a:t>
            </a:r>
            <a:r>
              <a:rPr lang="en-US" sz="1400" b="1" dirty="0">
                <a:solidFill>
                  <a:schemeClr val="bg1"/>
                </a:solidFill>
                <a:latin typeface="Arial Narrow"/>
              </a:rPr>
              <a:t>rich tapestry of languages spoken by pupils</a:t>
            </a:r>
            <a:r>
              <a:rPr lang="en-US" sz="1400" dirty="0">
                <a:solidFill>
                  <a:schemeClr val="bg1"/>
                </a:solidFill>
                <a:latin typeface="Arial Narrow"/>
              </a:rPr>
              <a:t>, many do not see the value of learning a language. We asked pupils about the likelihood that they would use languages in their future job when they leave school. Using a Net Promoter Score with a scale of 0 to 10, pupils’ answers were divided into promoters (9, 10), passives (7,8) and detractors (0-6). Most pupils were </a:t>
            </a:r>
            <a:r>
              <a:rPr lang="en-US" sz="1400" b="1" dirty="0">
                <a:solidFill>
                  <a:schemeClr val="bg1"/>
                </a:solidFill>
                <a:latin typeface="Arial Narrow"/>
              </a:rPr>
              <a:t>detractors</a:t>
            </a:r>
            <a:r>
              <a:rPr lang="en-US" sz="1400" dirty="0">
                <a:solidFill>
                  <a:schemeClr val="bg1"/>
                </a:solidFill>
                <a:latin typeface="Arial Narrow"/>
              </a:rPr>
              <a:t>, meaning that </a:t>
            </a:r>
            <a:r>
              <a:rPr lang="en-US" sz="1400" b="1" dirty="0">
                <a:solidFill>
                  <a:schemeClr val="bg1"/>
                </a:solidFill>
                <a:latin typeface="Arial Narrow"/>
              </a:rPr>
              <a:t>86% of pupils do not think it is likely that they will use languages</a:t>
            </a:r>
            <a:r>
              <a:rPr lang="en-US" sz="1400" dirty="0">
                <a:solidFill>
                  <a:schemeClr val="bg1"/>
                </a:solidFill>
                <a:latin typeface="Arial Narrow"/>
              </a:rPr>
              <a:t> in their future careers. </a:t>
            </a:r>
            <a:r>
              <a:rPr lang="en-US" sz="1400" b="1" dirty="0">
                <a:solidFill>
                  <a:schemeClr val="bg1"/>
                </a:solidFill>
                <a:latin typeface="Arial Narrow"/>
              </a:rPr>
              <a:t>Only 4% were promoters.</a:t>
            </a:r>
          </a:p>
        </p:txBody>
      </p:sp>
      <p:sp>
        <p:nvSpPr>
          <p:cNvPr id="48" name="Picture Placeholder 48" descr="thumbs up icon">
            <a:extLst>
              <a:ext uri="{FF2B5EF4-FFF2-40B4-BE49-F238E27FC236}">
                <a16:creationId xmlns:a16="http://schemas.microsoft.com/office/drawing/2014/main" id="{18E59CD9-FD5B-4D90-A991-8BE2449BF36F}"/>
              </a:ext>
            </a:extLst>
          </p:cNvPr>
          <p:cNvSpPr txBox="1">
            <a:spLocks/>
          </p:cNvSpPr>
          <p:nvPr/>
        </p:nvSpPr>
        <p:spPr>
          <a:xfrm>
            <a:off x="1416208" y="2742902"/>
            <a:ext cx="386165" cy="386165"/>
          </a:xfrm>
          <a:prstGeom prst="ellipse">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52" name="Picture Placeholder 48" descr="email icon">
            <a:extLst>
              <a:ext uri="{FF2B5EF4-FFF2-40B4-BE49-F238E27FC236}">
                <a16:creationId xmlns:a16="http://schemas.microsoft.com/office/drawing/2014/main" id="{A2AB63E4-F858-4F2E-9AA6-83CBE42C4FA0}"/>
              </a:ext>
            </a:extLst>
          </p:cNvPr>
          <p:cNvSpPr txBox="1">
            <a:spLocks/>
          </p:cNvSpPr>
          <p:nvPr/>
        </p:nvSpPr>
        <p:spPr>
          <a:xfrm>
            <a:off x="4677392" y="4202365"/>
            <a:ext cx="386165" cy="386165"/>
          </a:xfrm>
          <a:prstGeom prst="ellipse">
            <a:avLst/>
          </a:prstGeom>
        </p:spPr>
        <p:txBody>
          <a:bodyPr lIns="0" tIns="0" rIns="0" bIns="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260" b="2193"/>
          <a:stretch/>
        </p:blipFill>
        <p:spPr>
          <a:xfrm>
            <a:off x="247547" y="6518598"/>
            <a:ext cx="6318161" cy="2635806"/>
          </a:xfrm>
          <a:prstGeom prst="rect">
            <a:avLst/>
          </a:prstGeom>
          <a:noFill/>
        </p:spPr>
      </p:pic>
      <p:sp>
        <p:nvSpPr>
          <p:cNvPr id="11" name="Text Placeholder 1">
            <a:extLst>
              <a:ext uri="{FF2B5EF4-FFF2-40B4-BE49-F238E27FC236}">
                <a16:creationId xmlns:a16="http://schemas.microsoft.com/office/drawing/2014/main" id="{C0B18341-EF25-422E-9244-875589C13E58}"/>
              </a:ext>
            </a:extLst>
          </p:cNvPr>
          <p:cNvSpPr txBox="1">
            <a:spLocks/>
          </p:cNvSpPr>
          <p:nvPr/>
        </p:nvSpPr>
        <p:spPr>
          <a:xfrm>
            <a:off x="0" y="5116991"/>
            <a:ext cx="6857657" cy="882489"/>
          </a:xfrm>
          <a:prstGeom prst="rect">
            <a:avLst/>
          </a:prstGeom>
          <a:solidFill>
            <a:schemeClr val="bg1"/>
          </a:solidFill>
          <a:ln w="12700" cap="flat" cmpd="sng" algn="ctr">
            <a:solidFill>
              <a:schemeClr val="accent2">
                <a:lumMod val="50000"/>
              </a:schemeClr>
            </a:solidFill>
            <a:prstDash val="solid"/>
            <a:miter lim="800000"/>
          </a:ln>
        </p:spPr>
        <p:style>
          <a:lnRef idx="2">
            <a:schemeClr val="accent6">
              <a:shade val="50000"/>
            </a:schemeClr>
          </a:lnRef>
          <a:fillRef idx="1">
            <a:schemeClr val="accent6"/>
          </a:fillRef>
          <a:effectRef idx="0">
            <a:schemeClr val="accent6"/>
          </a:effectRef>
          <a:fontRef idx="minor">
            <a:schemeClr val="lt1"/>
          </a:fontRef>
        </p:style>
        <p:txBody>
          <a:bodyPr vert="horz" lIns="72000" tIns="108000" rIns="72000" bIns="72000"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b="1"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l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lt1"/>
                </a:solidFill>
                <a:latin typeface="+mn-lt"/>
                <a:ea typeface="+mn-ea"/>
                <a:cs typeface="+mn-cs"/>
              </a:defRPr>
            </a:lvl9pPr>
          </a:lstStyle>
          <a:p>
            <a:pPr algn="l"/>
            <a:r>
              <a:rPr lang="en-US" sz="1400" b="0" dirty="0"/>
              <a:t>We received a more varied response when we asked pupils </a:t>
            </a:r>
            <a:r>
              <a:rPr lang="en-US" sz="1400" dirty="0"/>
              <a:t>how useful </a:t>
            </a:r>
            <a:r>
              <a:rPr lang="en-US" sz="1400" b="0" dirty="0"/>
              <a:t>they think it is to be able to </a:t>
            </a:r>
            <a:r>
              <a:rPr lang="en-US" sz="1400" dirty="0"/>
              <a:t>speak different languages</a:t>
            </a:r>
            <a:r>
              <a:rPr lang="en-US" sz="1400" b="0" dirty="0"/>
              <a:t>, with </a:t>
            </a:r>
            <a:r>
              <a:rPr lang="en-US" sz="1400" dirty="0"/>
              <a:t>41% detractors</a:t>
            </a:r>
            <a:r>
              <a:rPr lang="en-US" sz="1400" b="0" dirty="0"/>
              <a:t> and </a:t>
            </a:r>
            <a:r>
              <a:rPr lang="en-US" sz="1400" dirty="0"/>
              <a:t>31% promoters</a:t>
            </a:r>
            <a:r>
              <a:rPr lang="en-US" sz="1400" b="0" dirty="0"/>
              <a:t>; this leaves </a:t>
            </a:r>
            <a:r>
              <a:rPr lang="en-US" sz="1400" dirty="0"/>
              <a:t>29% </a:t>
            </a:r>
            <a:r>
              <a:rPr lang="en-US" sz="1400" b="0" dirty="0"/>
              <a:t>of pupils who are currently </a:t>
            </a:r>
            <a:r>
              <a:rPr lang="en-US" sz="1400" dirty="0"/>
              <a:t>passive</a:t>
            </a:r>
            <a:r>
              <a:rPr lang="en-US" sz="1400" b="0" dirty="0"/>
              <a:t>, but who could be swayed to become promoters. After their first year of language education at secondary level, only </a:t>
            </a:r>
            <a:r>
              <a:rPr lang="en-US" sz="1400" dirty="0"/>
              <a:t>9% </a:t>
            </a:r>
            <a:r>
              <a:rPr lang="en-US" sz="1400" b="0" dirty="0"/>
              <a:t>of pupils feel that they can </a:t>
            </a:r>
            <a:r>
              <a:rPr lang="en-US" sz="1400" dirty="0"/>
              <a:t>speak a language well</a:t>
            </a:r>
            <a:r>
              <a:rPr lang="en-US" sz="1400" b="0" dirty="0"/>
              <a:t>.</a:t>
            </a:r>
          </a:p>
        </p:txBody>
      </p:sp>
      <p:graphicFrame>
        <p:nvGraphicFramePr>
          <p:cNvPr id="14" name="Chart 13"/>
          <p:cNvGraphicFramePr>
            <a:graphicFrameLocks/>
          </p:cNvGraphicFramePr>
          <p:nvPr>
            <p:extLst>
              <p:ext uri="{D42A27DB-BD31-4B8C-83A1-F6EECF244321}">
                <p14:modId xmlns:p14="http://schemas.microsoft.com/office/powerpoint/2010/main" val="2183765399"/>
              </p:ext>
            </p:extLst>
          </p:nvPr>
        </p:nvGraphicFramePr>
        <p:xfrm>
          <a:off x="2929351" y="2326749"/>
          <a:ext cx="3926365" cy="2601867"/>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descr="1in3 Graphic Placeholder">
            <a:extLst>
              <a:ext uri="{FF2B5EF4-FFF2-40B4-BE49-F238E27FC236}">
                <a16:creationId xmlns:a16="http://schemas.microsoft.com/office/drawing/2014/main" id="{75BB10CF-B44E-43F4-A0CB-89E1F4914D9F}"/>
              </a:ext>
            </a:extLst>
          </p:cNvPr>
          <p:cNvGrpSpPr/>
          <p:nvPr/>
        </p:nvGrpSpPr>
        <p:grpSpPr>
          <a:xfrm>
            <a:off x="3965109" y="60581"/>
            <a:ext cx="2816444" cy="2190138"/>
            <a:chOff x="623533" y="2717971"/>
            <a:chExt cx="4691671" cy="2451681"/>
          </a:xfrm>
        </p:grpSpPr>
        <p:grpSp>
          <p:nvGrpSpPr>
            <p:cNvPr id="21" name="Group 20">
              <a:extLst>
                <a:ext uri="{FF2B5EF4-FFF2-40B4-BE49-F238E27FC236}">
                  <a16:creationId xmlns:a16="http://schemas.microsoft.com/office/drawing/2014/main" id="{EDE67141-2993-4412-A65C-1A5893653F11}"/>
                </a:ext>
              </a:extLst>
            </p:cNvPr>
            <p:cNvGrpSpPr/>
            <p:nvPr/>
          </p:nvGrpSpPr>
          <p:grpSpPr>
            <a:xfrm>
              <a:off x="623533" y="3279966"/>
              <a:ext cx="4691671" cy="1889686"/>
              <a:chOff x="510171" y="1720993"/>
              <a:chExt cx="4691671" cy="1889686"/>
            </a:xfrm>
          </p:grpSpPr>
          <p:sp>
            <p:nvSpPr>
              <p:cNvPr id="27" name="TextBox 26">
                <a:extLst>
                  <a:ext uri="{FF2B5EF4-FFF2-40B4-BE49-F238E27FC236}">
                    <a16:creationId xmlns:a16="http://schemas.microsoft.com/office/drawing/2014/main" id="{A025D5D5-CF94-406F-9B0D-1B6A88C449C9}"/>
                  </a:ext>
                </a:extLst>
              </p:cNvPr>
              <p:cNvSpPr txBox="1"/>
              <p:nvPr/>
            </p:nvSpPr>
            <p:spPr>
              <a:xfrm>
                <a:off x="687492" y="1720993"/>
                <a:ext cx="4337029" cy="930233"/>
              </a:xfrm>
              <a:prstGeom prst="rect">
                <a:avLst/>
              </a:prstGeom>
              <a:noFill/>
            </p:spPr>
            <p:txBody>
              <a:bodyPr wrap="square" lIns="0" tIns="0" rIns="0" bIns="0" rtlCol="0">
                <a:spAutoFit/>
              </a:bodyPr>
              <a:lstStyle/>
              <a:p>
                <a:pPr algn="r"/>
                <a:r>
                  <a:rPr lang="en-US" sz="5400" b="1" dirty="0">
                    <a:solidFill>
                      <a:schemeClr val="accent2"/>
                    </a:solidFill>
                  </a:rPr>
                  <a:t>1 in 4 </a:t>
                </a:r>
                <a:endParaRPr lang="en-US" sz="3200" noProof="1">
                  <a:solidFill>
                    <a:schemeClr val="accent2"/>
                  </a:solidFill>
                </a:endParaRPr>
              </a:p>
            </p:txBody>
          </p:sp>
          <p:sp>
            <p:nvSpPr>
              <p:cNvPr id="29" name="TextBox 28">
                <a:extLst>
                  <a:ext uri="{FF2B5EF4-FFF2-40B4-BE49-F238E27FC236}">
                    <a16:creationId xmlns:a16="http://schemas.microsoft.com/office/drawing/2014/main" id="{34D49CA1-A211-445A-8A71-BADA2DFCF519}"/>
                  </a:ext>
                </a:extLst>
              </p:cNvPr>
              <p:cNvSpPr txBox="1"/>
              <p:nvPr/>
            </p:nvSpPr>
            <p:spPr>
              <a:xfrm>
                <a:off x="510171" y="2584983"/>
                <a:ext cx="4691671" cy="1025696"/>
              </a:xfrm>
              <a:prstGeom prst="rect">
                <a:avLst/>
              </a:prstGeom>
              <a:noFill/>
            </p:spPr>
            <p:txBody>
              <a:bodyPr wrap="square" lIns="0" tIns="0" rIns="0" bIns="0" rtlCol="0">
                <a:spAutoFit/>
              </a:bodyPr>
              <a:lstStyle/>
              <a:p>
                <a:pPr algn="just">
                  <a:lnSpc>
                    <a:spcPct val="85000"/>
                  </a:lnSpc>
                  <a:spcBef>
                    <a:spcPts val="201"/>
                  </a:spcBef>
                </a:pPr>
                <a:r>
                  <a:rPr lang="en-US" sz="1401" b="1" dirty="0">
                    <a:solidFill>
                      <a:schemeClr val="accent2"/>
                    </a:solidFill>
                    <a:latin typeface="Arial Narrow" pitchFamily="112" charset="0"/>
                  </a:rPr>
                  <a:t>pupils do not plan to study a language for GCSE/National 5. Pupils told us that languages are boring or too difficult, they don’t need to learn a language or don’t enjoy learning a language.</a:t>
                </a:r>
                <a:endParaRPr lang="en-US" sz="1401" dirty="0">
                  <a:solidFill>
                    <a:schemeClr val="accent2"/>
                  </a:solidFill>
                  <a:latin typeface="Arial Narrow" pitchFamily="112" charset="0"/>
                </a:endParaRPr>
              </a:p>
            </p:txBody>
          </p:sp>
        </p:grpSp>
        <p:grpSp>
          <p:nvGrpSpPr>
            <p:cNvPr id="22" name="Group 21">
              <a:extLst>
                <a:ext uri="{FF2B5EF4-FFF2-40B4-BE49-F238E27FC236}">
                  <a16:creationId xmlns:a16="http://schemas.microsoft.com/office/drawing/2014/main" id="{994A33BF-6CE5-4A10-B57E-EC3431CD6D96}"/>
                </a:ext>
              </a:extLst>
            </p:cNvPr>
            <p:cNvGrpSpPr/>
            <p:nvPr/>
          </p:nvGrpSpPr>
          <p:grpSpPr>
            <a:xfrm>
              <a:off x="2782392" y="2717971"/>
              <a:ext cx="2305321" cy="709540"/>
              <a:chOff x="2443221" y="2328776"/>
              <a:chExt cx="2305321" cy="709540"/>
            </a:xfrm>
          </p:grpSpPr>
          <p:sp>
            <p:nvSpPr>
              <p:cNvPr id="23" name="Freeform: Shape 231">
                <a:extLst>
                  <a:ext uri="{FF2B5EF4-FFF2-40B4-BE49-F238E27FC236}">
                    <a16:creationId xmlns:a16="http://schemas.microsoft.com/office/drawing/2014/main" id="{9177C0F3-38D9-4606-9E52-C72391D2BC91}"/>
                  </a:ext>
                </a:extLst>
              </p:cNvPr>
              <p:cNvSpPr/>
              <p:nvPr/>
            </p:nvSpPr>
            <p:spPr>
              <a:xfrm>
                <a:off x="2443221" y="2329844"/>
                <a:ext cx="346364" cy="708471"/>
              </a:xfrm>
              <a:custGeom>
                <a:avLst/>
                <a:gdLst>
                  <a:gd name="connsiteX0" fmla="*/ 209550 w 419100"/>
                  <a:gd name="connsiteY0" fmla="*/ 171450 h 857250"/>
                  <a:gd name="connsiteX1" fmla="*/ 272415 w 419100"/>
                  <a:gd name="connsiteY1" fmla="*/ 179070 h 857250"/>
                  <a:gd name="connsiteX2" fmla="*/ 352425 w 419100"/>
                  <a:gd name="connsiteY2" fmla="*/ 220980 h 857250"/>
                  <a:gd name="connsiteX3" fmla="*/ 363855 w 419100"/>
                  <a:gd name="connsiteY3" fmla="*/ 241935 h 857250"/>
                  <a:gd name="connsiteX4" fmla="*/ 417195 w 419100"/>
                  <a:gd name="connsiteY4" fmla="*/ 468630 h 857250"/>
                  <a:gd name="connsiteX5" fmla="*/ 419100 w 419100"/>
                  <a:gd name="connsiteY5" fmla="*/ 478155 h 857250"/>
                  <a:gd name="connsiteX6" fmla="*/ 381000 w 419100"/>
                  <a:gd name="connsiteY6" fmla="*/ 516255 h 857250"/>
                  <a:gd name="connsiteX7" fmla="*/ 344805 w 419100"/>
                  <a:gd name="connsiteY7" fmla="*/ 487680 h 857250"/>
                  <a:gd name="connsiteX8" fmla="*/ 304800 w 419100"/>
                  <a:gd name="connsiteY8" fmla="*/ 321945 h 857250"/>
                  <a:gd name="connsiteX9" fmla="*/ 304800 w 419100"/>
                  <a:gd name="connsiteY9" fmla="*/ 857250 h 857250"/>
                  <a:gd name="connsiteX10" fmla="*/ 228600 w 419100"/>
                  <a:gd name="connsiteY10" fmla="*/ 857250 h 857250"/>
                  <a:gd name="connsiteX11" fmla="*/ 228600 w 419100"/>
                  <a:gd name="connsiteY11" fmla="*/ 713053 h 857250"/>
                  <a:gd name="connsiteX12" fmla="*/ 190500 w 419100"/>
                  <a:gd name="connsiteY12" fmla="*/ 713053 h 857250"/>
                  <a:gd name="connsiteX13" fmla="*/ 190500 w 419100"/>
                  <a:gd name="connsiteY13" fmla="*/ 857250 h 857250"/>
                  <a:gd name="connsiteX14" fmla="*/ 114300 w 419100"/>
                  <a:gd name="connsiteY14" fmla="*/ 857250 h 857250"/>
                  <a:gd name="connsiteX15" fmla="*/ 114300 w 419100"/>
                  <a:gd name="connsiteY15" fmla="*/ 323850 h 857250"/>
                  <a:gd name="connsiteX16" fmla="*/ 74295 w 419100"/>
                  <a:gd name="connsiteY16" fmla="*/ 489585 h 857250"/>
                  <a:gd name="connsiteX17" fmla="*/ 38100 w 419100"/>
                  <a:gd name="connsiteY17" fmla="*/ 518160 h 857250"/>
                  <a:gd name="connsiteX18" fmla="*/ 0 w 419100"/>
                  <a:gd name="connsiteY18" fmla="*/ 480060 h 857250"/>
                  <a:gd name="connsiteX19" fmla="*/ 1905 w 419100"/>
                  <a:gd name="connsiteY19" fmla="*/ 470535 h 857250"/>
                  <a:gd name="connsiteX20" fmla="*/ 55245 w 419100"/>
                  <a:gd name="connsiteY20" fmla="*/ 243840 h 857250"/>
                  <a:gd name="connsiteX21" fmla="*/ 66675 w 419100"/>
                  <a:gd name="connsiteY21" fmla="*/ 222885 h 857250"/>
                  <a:gd name="connsiteX22" fmla="*/ 146685 w 419100"/>
                  <a:gd name="connsiteY22" fmla="*/ 180975 h 857250"/>
                  <a:gd name="connsiteX23" fmla="*/ 209550 w 419100"/>
                  <a:gd name="connsiteY23" fmla="*/ 171450 h 857250"/>
                  <a:gd name="connsiteX24" fmla="*/ 209550 w 419100"/>
                  <a:gd name="connsiteY24" fmla="*/ 0 h 857250"/>
                  <a:gd name="connsiteX25" fmla="*/ 285750 w 419100"/>
                  <a:gd name="connsiteY25" fmla="*/ 76200 h 857250"/>
                  <a:gd name="connsiteX26" fmla="*/ 209550 w 419100"/>
                  <a:gd name="connsiteY26" fmla="*/ 152400 h 857250"/>
                  <a:gd name="connsiteX27" fmla="*/ 133350 w 419100"/>
                  <a:gd name="connsiteY27" fmla="*/ 76200 h 857250"/>
                  <a:gd name="connsiteX28" fmla="*/ 209550 w 419100"/>
                  <a:gd name="connsiteY28"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100" h="857250">
                    <a:moveTo>
                      <a:pt x="209550" y="171450"/>
                    </a:moveTo>
                    <a:cubicBezTo>
                      <a:pt x="230505" y="171450"/>
                      <a:pt x="251460" y="175260"/>
                      <a:pt x="272415" y="179070"/>
                    </a:cubicBezTo>
                    <a:cubicBezTo>
                      <a:pt x="302895" y="188595"/>
                      <a:pt x="329565" y="201930"/>
                      <a:pt x="352425" y="220980"/>
                    </a:cubicBezTo>
                    <a:cubicBezTo>
                      <a:pt x="358140" y="226695"/>
                      <a:pt x="361950" y="234315"/>
                      <a:pt x="363855" y="241935"/>
                    </a:cubicBezTo>
                    <a:lnTo>
                      <a:pt x="417195" y="468630"/>
                    </a:lnTo>
                    <a:cubicBezTo>
                      <a:pt x="417195" y="470535"/>
                      <a:pt x="419100" y="474345"/>
                      <a:pt x="419100" y="478155"/>
                    </a:cubicBezTo>
                    <a:cubicBezTo>
                      <a:pt x="419100" y="499110"/>
                      <a:pt x="401955" y="516255"/>
                      <a:pt x="381000" y="516255"/>
                    </a:cubicBezTo>
                    <a:cubicBezTo>
                      <a:pt x="363855" y="516255"/>
                      <a:pt x="348615" y="502920"/>
                      <a:pt x="344805" y="487680"/>
                    </a:cubicBezTo>
                    <a:lnTo>
                      <a:pt x="304800" y="321945"/>
                    </a:lnTo>
                    <a:lnTo>
                      <a:pt x="304800" y="857250"/>
                    </a:lnTo>
                    <a:lnTo>
                      <a:pt x="228600" y="857250"/>
                    </a:lnTo>
                    <a:lnTo>
                      <a:pt x="228600" y="713053"/>
                    </a:lnTo>
                    <a:lnTo>
                      <a:pt x="190500" y="713053"/>
                    </a:lnTo>
                    <a:lnTo>
                      <a:pt x="190500" y="857250"/>
                    </a:lnTo>
                    <a:lnTo>
                      <a:pt x="114300" y="857250"/>
                    </a:lnTo>
                    <a:lnTo>
                      <a:pt x="114300" y="323850"/>
                    </a:lnTo>
                    <a:lnTo>
                      <a:pt x="74295" y="489585"/>
                    </a:lnTo>
                    <a:cubicBezTo>
                      <a:pt x="70485" y="504825"/>
                      <a:pt x="55245" y="518160"/>
                      <a:pt x="38100" y="518160"/>
                    </a:cubicBezTo>
                    <a:cubicBezTo>
                      <a:pt x="17145" y="518160"/>
                      <a:pt x="0" y="501015"/>
                      <a:pt x="0" y="480060"/>
                    </a:cubicBezTo>
                    <a:cubicBezTo>
                      <a:pt x="0" y="476250"/>
                      <a:pt x="1905" y="472440"/>
                      <a:pt x="1905" y="470535"/>
                    </a:cubicBezTo>
                    <a:lnTo>
                      <a:pt x="55245" y="243840"/>
                    </a:lnTo>
                    <a:cubicBezTo>
                      <a:pt x="57150" y="236220"/>
                      <a:pt x="60960" y="228600"/>
                      <a:pt x="66675" y="222885"/>
                    </a:cubicBezTo>
                    <a:cubicBezTo>
                      <a:pt x="89535" y="203835"/>
                      <a:pt x="116205" y="188595"/>
                      <a:pt x="146685" y="180975"/>
                    </a:cubicBezTo>
                    <a:cubicBezTo>
                      <a:pt x="167640" y="175260"/>
                      <a:pt x="188595" y="171450"/>
                      <a:pt x="209550" y="171450"/>
                    </a:cubicBezTo>
                    <a:close/>
                    <a:moveTo>
                      <a:pt x="209550" y="0"/>
                    </a:moveTo>
                    <a:cubicBezTo>
                      <a:pt x="251634" y="0"/>
                      <a:pt x="285750" y="34116"/>
                      <a:pt x="285750" y="76200"/>
                    </a:cubicBezTo>
                    <a:cubicBezTo>
                      <a:pt x="285750" y="118284"/>
                      <a:pt x="251634" y="152400"/>
                      <a:pt x="209550" y="152400"/>
                    </a:cubicBezTo>
                    <a:cubicBezTo>
                      <a:pt x="167466" y="152400"/>
                      <a:pt x="133350" y="118284"/>
                      <a:pt x="133350" y="76200"/>
                    </a:cubicBezTo>
                    <a:cubicBezTo>
                      <a:pt x="133350" y="34116"/>
                      <a:pt x="167466" y="0"/>
                      <a:pt x="209550" y="0"/>
                    </a:cubicBez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2"/>
                  </a:solidFill>
                </a:endParaRPr>
              </a:p>
            </p:txBody>
          </p:sp>
          <p:sp>
            <p:nvSpPr>
              <p:cNvPr id="24" name="Freeform: Shape 230">
                <a:extLst>
                  <a:ext uri="{FF2B5EF4-FFF2-40B4-BE49-F238E27FC236}">
                    <a16:creationId xmlns:a16="http://schemas.microsoft.com/office/drawing/2014/main" id="{6877EC82-8291-4A72-B05C-096D00670784}"/>
                  </a:ext>
                </a:extLst>
              </p:cNvPr>
              <p:cNvSpPr/>
              <p:nvPr/>
            </p:nvSpPr>
            <p:spPr>
              <a:xfrm>
                <a:off x="3739595" y="2328776"/>
                <a:ext cx="425692" cy="708471"/>
              </a:xfrm>
              <a:custGeom>
                <a:avLst/>
                <a:gdLst>
                  <a:gd name="connsiteX0" fmla="*/ 209550 w 419100"/>
                  <a:gd name="connsiteY0" fmla="*/ 171450 h 857250"/>
                  <a:gd name="connsiteX1" fmla="*/ 272415 w 419100"/>
                  <a:gd name="connsiteY1" fmla="*/ 179070 h 857250"/>
                  <a:gd name="connsiteX2" fmla="*/ 352425 w 419100"/>
                  <a:gd name="connsiteY2" fmla="*/ 220980 h 857250"/>
                  <a:gd name="connsiteX3" fmla="*/ 363855 w 419100"/>
                  <a:gd name="connsiteY3" fmla="*/ 241935 h 857250"/>
                  <a:gd name="connsiteX4" fmla="*/ 417195 w 419100"/>
                  <a:gd name="connsiteY4" fmla="*/ 468630 h 857250"/>
                  <a:gd name="connsiteX5" fmla="*/ 419100 w 419100"/>
                  <a:gd name="connsiteY5" fmla="*/ 478155 h 857250"/>
                  <a:gd name="connsiteX6" fmla="*/ 381000 w 419100"/>
                  <a:gd name="connsiteY6" fmla="*/ 516255 h 857250"/>
                  <a:gd name="connsiteX7" fmla="*/ 344805 w 419100"/>
                  <a:gd name="connsiteY7" fmla="*/ 487680 h 857250"/>
                  <a:gd name="connsiteX8" fmla="*/ 304800 w 419100"/>
                  <a:gd name="connsiteY8" fmla="*/ 321945 h 857250"/>
                  <a:gd name="connsiteX9" fmla="*/ 304800 w 419100"/>
                  <a:gd name="connsiteY9" fmla="*/ 857250 h 857250"/>
                  <a:gd name="connsiteX10" fmla="*/ 228600 w 419100"/>
                  <a:gd name="connsiteY10" fmla="*/ 857250 h 857250"/>
                  <a:gd name="connsiteX11" fmla="*/ 228600 w 419100"/>
                  <a:gd name="connsiteY11" fmla="*/ 713053 h 857250"/>
                  <a:gd name="connsiteX12" fmla="*/ 190500 w 419100"/>
                  <a:gd name="connsiteY12" fmla="*/ 713053 h 857250"/>
                  <a:gd name="connsiteX13" fmla="*/ 190500 w 419100"/>
                  <a:gd name="connsiteY13" fmla="*/ 857250 h 857250"/>
                  <a:gd name="connsiteX14" fmla="*/ 114300 w 419100"/>
                  <a:gd name="connsiteY14" fmla="*/ 857250 h 857250"/>
                  <a:gd name="connsiteX15" fmla="*/ 114300 w 419100"/>
                  <a:gd name="connsiteY15" fmla="*/ 323850 h 857250"/>
                  <a:gd name="connsiteX16" fmla="*/ 74295 w 419100"/>
                  <a:gd name="connsiteY16" fmla="*/ 489585 h 857250"/>
                  <a:gd name="connsiteX17" fmla="*/ 38100 w 419100"/>
                  <a:gd name="connsiteY17" fmla="*/ 518160 h 857250"/>
                  <a:gd name="connsiteX18" fmla="*/ 0 w 419100"/>
                  <a:gd name="connsiteY18" fmla="*/ 480060 h 857250"/>
                  <a:gd name="connsiteX19" fmla="*/ 1905 w 419100"/>
                  <a:gd name="connsiteY19" fmla="*/ 470535 h 857250"/>
                  <a:gd name="connsiteX20" fmla="*/ 55245 w 419100"/>
                  <a:gd name="connsiteY20" fmla="*/ 243840 h 857250"/>
                  <a:gd name="connsiteX21" fmla="*/ 66675 w 419100"/>
                  <a:gd name="connsiteY21" fmla="*/ 222885 h 857250"/>
                  <a:gd name="connsiteX22" fmla="*/ 146685 w 419100"/>
                  <a:gd name="connsiteY22" fmla="*/ 180975 h 857250"/>
                  <a:gd name="connsiteX23" fmla="*/ 209550 w 419100"/>
                  <a:gd name="connsiteY23" fmla="*/ 171450 h 857250"/>
                  <a:gd name="connsiteX24" fmla="*/ 209550 w 419100"/>
                  <a:gd name="connsiteY24" fmla="*/ 0 h 857250"/>
                  <a:gd name="connsiteX25" fmla="*/ 285750 w 419100"/>
                  <a:gd name="connsiteY25" fmla="*/ 76200 h 857250"/>
                  <a:gd name="connsiteX26" fmla="*/ 209550 w 419100"/>
                  <a:gd name="connsiteY26" fmla="*/ 152400 h 857250"/>
                  <a:gd name="connsiteX27" fmla="*/ 133350 w 419100"/>
                  <a:gd name="connsiteY27" fmla="*/ 76200 h 857250"/>
                  <a:gd name="connsiteX28" fmla="*/ 209550 w 419100"/>
                  <a:gd name="connsiteY28"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100" h="857250">
                    <a:moveTo>
                      <a:pt x="209550" y="171450"/>
                    </a:moveTo>
                    <a:cubicBezTo>
                      <a:pt x="230505" y="171450"/>
                      <a:pt x="251460" y="175260"/>
                      <a:pt x="272415" y="179070"/>
                    </a:cubicBezTo>
                    <a:cubicBezTo>
                      <a:pt x="302895" y="188595"/>
                      <a:pt x="329565" y="201930"/>
                      <a:pt x="352425" y="220980"/>
                    </a:cubicBezTo>
                    <a:cubicBezTo>
                      <a:pt x="358140" y="226695"/>
                      <a:pt x="361950" y="234315"/>
                      <a:pt x="363855" y="241935"/>
                    </a:cubicBezTo>
                    <a:lnTo>
                      <a:pt x="417195" y="468630"/>
                    </a:lnTo>
                    <a:cubicBezTo>
                      <a:pt x="417195" y="470535"/>
                      <a:pt x="419100" y="474345"/>
                      <a:pt x="419100" y="478155"/>
                    </a:cubicBezTo>
                    <a:cubicBezTo>
                      <a:pt x="419100" y="499110"/>
                      <a:pt x="401955" y="516255"/>
                      <a:pt x="381000" y="516255"/>
                    </a:cubicBezTo>
                    <a:cubicBezTo>
                      <a:pt x="363855" y="516255"/>
                      <a:pt x="348615" y="502920"/>
                      <a:pt x="344805" y="487680"/>
                    </a:cubicBezTo>
                    <a:lnTo>
                      <a:pt x="304800" y="321945"/>
                    </a:lnTo>
                    <a:lnTo>
                      <a:pt x="304800" y="857250"/>
                    </a:lnTo>
                    <a:lnTo>
                      <a:pt x="228600" y="857250"/>
                    </a:lnTo>
                    <a:lnTo>
                      <a:pt x="228600" y="713053"/>
                    </a:lnTo>
                    <a:lnTo>
                      <a:pt x="190500" y="713053"/>
                    </a:lnTo>
                    <a:lnTo>
                      <a:pt x="190500" y="857250"/>
                    </a:lnTo>
                    <a:lnTo>
                      <a:pt x="114300" y="857250"/>
                    </a:lnTo>
                    <a:lnTo>
                      <a:pt x="114300" y="323850"/>
                    </a:lnTo>
                    <a:lnTo>
                      <a:pt x="74295" y="489585"/>
                    </a:lnTo>
                    <a:cubicBezTo>
                      <a:pt x="70485" y="504825"/>
                      <a:pt x="55245" y="518160"/>
                      <a:pt x="38100" y="518160"/>
                    </a:cubicBezTo>
                    <a:cubicBezTo>
                      <a:pt x="17145" y="518160"/>
                      <a:pt x="0" y="501015"/>
                      <a:pt x="0" y="480060"/>
                    </a:cubicBezTo>
                    <a:cubicBezTo>
                      <a:pt x="0" y="476250"/>
                      <a:pt x="1905" y="472440"/>
                      <a:pt x="1905" y="470535"/>
                    </a:cubicBezTo>
                    <a:lnTo>
                      <a:pt x="55245" y="243840"/>
                    </a:lnTo>
                    <a:cubicBezTo>
                      <a:pt x="57150" y="236220"/>
                      <a:pt x="60960" y="228600"/>
                      <a:pt x="66675" y="222885"/>
                    </a:cubicBezTo>
                    <a:cubicBezTo>
                      <a:pt x="89535" y="203835"/>
                      <a:pt x="116205" y="188595"/>
                      <a:pt x="146685" y="180975"/>
                    </a:cubicBezTo>
                    <a:cubicBezTo>
                      <a:pt x="167640" y="175260"/>
                      <a:pt x="188595" y="171450"/>
                      <a:pt x="209550" y="171450"/>
                    </a:cubicBezTo>
                    <a:close/>
                    <a:moveTo>
                      <a:pt x="209550" y="0"/>
                    </a:moveTo>
                    <a:cubicBezTo>
                      <a:pt x="251634" y="0"/>
                      <a:pt x="285750" y="34116"/>
                      <a:pt x="285750" y="76200"/>
                    </a:cubicBezTo>
                    <a:cubicBezTo>
                      <a:pt x="285750" y="118284"/>
                      <a:pt x="251634" y="152400"/>
                      <a:pt x="209550" y="152400"/>
                    </a:cubicBezTo>
                    <a:cubicBezTo>
                      <a:pt x="167466" y="152400"/>
                      <a:pt x="133350" y="118284"/>
                      <a:pt x="133350" y="76200"/>
                    </a:cubicBezTo>
                    <a:cubicBezTo>
                      <a:pt x="133350" y="34116"/>
                      <a:pt x="167466" y="0"/>
                      <a:pt x="20955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29">
                <a:extLst>
                  <a:ext uri="{FF2B5EF4-FFF2-40B4-BE49-F238E27FC236}">
                    <a16:creationId xmlns:a16="http://schemas.microsoft.com/office/drawing/2014/main" id="{D670891D-8B8D-4255-A1F5-524098A30555}"/>
                  </a:ext>
                </a:extLst>
              </p:cNvPr>
              <p:cNvSpPr/>
              <p:nvPr/>
            </p:nvSpPr>
            <p:spPr>
              <a:xfrm>
                <a:off x="4402178" y="2329845"/>
                <a:ext cx="346364" cy="708471"/>
              </a:xfrm>
              <a:custGeom>
                <a:avLst/>
                <a:gdLst>
                  <a:gd name="connsiteX0" fmla="*/ 209550 w 419100"/>
                  <a:gd name="connsiteY0" fmla="*/ 171450 h 857250"/>
                  <a:gd name="connsiteX1" fmla="*/ 272415 w 419100"/>
                  <a:gd name="connsiteY1" fmla="*/ 179070 h 857250"/>
                  <a:gd name="connsiteX2" fmla="*/ 352425 w 419100"/>
                  <a:gd name="connsiteY2" fmla="*/ 220980 h 857250"/>
                  <a:gd name="connsiteX3" fmla="*/ 363855 w 419100"/>
                  <a:gd name="connsiteY3" fmla="*/ 241935 h 857250"/>
                  <a:gd name="connsiteX4" fmla="*/ 417195 w 419100"/>
                  <a:gd name="connsiteY4" fmla="*/ 468630 h 857250"/>
                  <a:gd name="connsiteX5" fmla="*/ 419100 w 419100"/>
                  <a:gd name="connsiteY5" fmla="*/ 478155 h 857250"/>
                  <a:gd name="connsiteX6" fmla="*/ 381000 w 419100"/>
                  <a:gd name="connsiteY6" fmla="*/ 516255 h 857250"/>
                  <a:gd name="connsiteX7" fmla="*/ 344805 w 419100"/>
                  <a:gd name="connsiteY7" fmla="*/ 487680 h 857250"/>
                  <a:gd name="connsiteX8" fmla="*/ 304800 w 419100"/>
                  <a:gd name="connsiteY8" fmla="*/ 321945 h 857250"/>
                  <a:gd name="connsiteX9" fmla="*/ 304800 w 419100"/>
                  <a:gd name="connsiteY9" fmla="*/ 857250 h 857250"/>
                  <a:gd name="connsiteX10" fmla="*/ 228600 w 419100"/>
                  <a:gd name="connsiteY10" fmla="*/ 857250 h 857250"/>
                  <a:gd name="connsiteX11" fmla="*/ 228600 w 419100"/>
                  <a:gd name="connsiteY11" fmla="*/ 713053 h 857250"/>
                  <a:gd name="connsiteX12" fmla="*/ 190500 w 419100"/>
                  <a:gd name="connsiteY12" fmla="*/ 713053 h 857250"/>
                  <a:gd name="connsiteX13" fmla="*/ 190500 w 419100"/>
                  <a:gd name="connsiteY13" fmla="*/ 857250 h 857250"/>
                  <a:gd name="connsiteX14" fmla="*/ 114300 w 419100"/>
                  <a:gd name="connsiteY14" fmla="*/ 857250 h 857250"/>
                  <a:gd name="connsiteX15" fmla="*/ 114300 w 419100"/>
                  <a:gd name="connsiteY15" fmla="*/ 323850 h 857250"/>
                  <a:gd name="connsiteX16" fmla="*/ 74295 w 419100"/>
                  <a:gd name="connsiteY16" fmla="*/ 489585 h 857250"/>
                  <a:gd name="connsiteX17" fmla="*/ 38100 w 419100"/>
                  <a:gd name="connsiteY17" fmla="*/ 518160 h 857250"/>
                  <a:gd name="connsiteX18" fmla="*/ 0 w 419100"/>
                  <a:gd name="connsiteY18" fmla="*/ 480060 h 857250"/>
                  <a:gd name="connsiteX19" fmla="*/ 1905 w 419100"/>
                  <a:gd name="connsiteY19" fmla="*/ 470535 h 857250"/>
                  <a:gd name="connsiteX20" fmla="*/ 55245 w 419100"/>
                  <a:gd name="connsiteY20" fmla="*/ 243840 h 857250"/>
                  <a:gd name="connsiteX21" fmla="*/ 66675 w 419100"/>
                  <a:gd name="connsiteY21" fmla="*/ 222885 h 857250"/>
                  <a:gd name="connsiteX22" fmla="*/ 146685 w 419100"/>
                  <a:gd name="connsiteY22" fmla="*/ 180975 h 857250"/>
                  <a:gd name="connsiteX23" fmla="*/ 209550 w 419100"/>
                  <a:gd name="connsiteY23" fmla="*/ 171450 h 857250"/>
                  <a:gd name="connsiteX24" fmla="*/ 209550 w 419100"/>
                  <a:gd name="connsiteY24" fmla="*/ 0 h 857250"/>
                  <a:gd name="connsiteX25" fmla="*/ 285750 w 419100"/>
                  <a:gd name="connsiteY25" fmla="*/ 76200 h 857250"/>
                  <a:gd name="connsiteX26" fmla="*/ 209550 w 419100"/>
                  <a:gd name="connsiteY26" fmla="*/ 152400 h 857250"/>
                  <a:gd name="connsiteX27" fmla="*/ 133350 w 419100"/>
                  <a:gd name="connsiteY27" fmla="*/ 76200 h 857250"/>
                  <a:gd name="connsiteX28" fmla="*/ 209550 w 419100"/>
                  <a:gd name="connsiteY28"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100" h="857250">
                    <a:moveTo>
                      <a:pt x="209550" y="171450"/>
                    </a:moveTo>
                    <a:cubicBezTo>
                      <a:pt x="230505" y="171450"/>
                      <a:pt x="251460" y="175260"/>
                      <a:pt x="272415" y="179070"/>
                    </a:cubicBezTo>
                    <a:cubicBezTo>
                      <a:pt x="302895" y="188595"/>
                      <a:pt x="329565" y="201930"/>
                      <a:pt x="352425" y="220980"/>
                    </a:cubicBezTo>
                    <a:cubicBezTo>
                      <a:pt x="358140" y="226695"/>
                      <a:pt x="361950" y="234315"/>
                      <a:pt x="363855" y="241935"/>
                    </a:cubicBezTo>
                    <a:lnTo>
                      <a:pt x="417195" y="468630"/>
                    </a:lnTo>
                    <a:cubicBezTo>
                      <a:pt x="417195" y="470535"/>
                      <a:pt x="419100" y="474345"/>
                      <a:pt x="419100" y="478155"/>
                    </a:cubicBezTo>
                    <a:cubicBezTo>
                      <a:pt x="419100" y="499110"/>
                      <a:pt x="401955" y="516255"/>
                      <a:pt x="381000" y="516255"/>
                    </a:cubicBezTo>
                    <a:cubicBezTo>
                      <a:pt x="363855" y="516255"/>
                      <a:pt x="348615" y="502920"/>
                      <a:pt x="344805" y="487680"/>
                    </a:cubicBezTo>
                    <a:lnTo>
                      <a:pt x="304800" y="321945"/>
                    </a:lnTo>
                    <a:lnTo>
                      <a:pt x="304800" y="857250"/>
                    </a:lnTo>
                    <a:lnTo>
                      <a:pt x="228600" y="857250"/>
                    </a:lnTo>
                    <a:lnTo>
                      <a:pt x="228600" y="713053"/>
                    </a:lnTo>
                    <a:lnTo>
                      <a:pt x="190500" y="713053"/>
                    </a:lnTo>
                    <a:lnTo>
                      <a:pt x="190500" y="857250"/>
                    </a:lnTo>
                    <a:lnTo>
                      <a:pt x="114300" y="857250"/>
                    </a:lnTo>
                    <a:lnTo>
                      <a:pt x="114300" y="323850"/>
                    </a:lnTo>
                    <a:lnTo>
                      <a:pt x="74295" y="489585"/>
                    </a:lnTo>
                    <a:cubicBezTo>
                      <a:pt x="70485" y="504825"/>
                      <a:pt x="55245" y="518160"/>
                      <a:pt x="38100" y="518160"/>
                    </a:cubicBezTo>
                    <a:cubicBezTo>
                      <a:pt x="17145" y="518160"/>
                      <a:pt x="0" y="501015"/>
                      <a:pt x="0" y="480060"/>
                    </a:cubicBezTo>
                    <a:cubicBezTo>
                      <a:pt x="0" y="476250"/>
                      <a:pt x="1905" y="472440"/>
                      <a:pt x="1905" y="470535"/>
                    </a:cubicBezTo>
                    <a:lnTo>
                      <a:pt x="55245" y="243840"/>
                    </a:lnTo>
                    <a:cubicBezTo>
                      <a:pt x="57150" y="236220"/>
                      <a:pt x="60960" y="228600"/>
                      <a:pt x="66675" y="222885"/>
                    </a:cubicBezTo>
                    <a:cubicBezTo>
                      <a:pt x="89535" y="203835"/>
                      <a:pt x="116205" y="188595"/>
                      <a:pt x="146685" y="180975"/>
                    </a:cubicBezTo>
                    <a:cubicBezTo>
                      <a:pt x="167640" y="175260"/>
                      <a:pt x="188595" y="171450"/>
                      <a:pt x="209550" y="171450"/>
                    </a:cubicBezTo>
                    <a:close/>
                    <a:moveTo>
                      <a:pt x="209550" y="0"/>
                    </a:moveTo>
                    <a:cubicBezTo>
                      <a:pt x="251634" y="0"/>
                      <a:pt x="285750" y="34116"/>
                      <a:pt x="285750" y="76200"/>
                    </a:cubicBezTo>
                    <a:cubicBezTo>
                      <a:pt x="285750" y="118284"/>
                      <a:pt x="251634" y="152400"/>
                      <a:pt x="209550" y="152400"/>
                    </a:cubicBezTo>
                    <a:cubicBezTo>
                      <a:pt x="167466" y="152400"/>
                      <a:pt x="133350" y="118284"/>
                      <a:pt x="133350" y="76200"/>
                    </a:cubicBezTo>
                    <a:cubicBezTo>
                      <a:pt x="133350" y="34116"/>
                      <a:pt x="167466" y="0"/>
                      <a:pt x="209550" y="0"/>
                    </a:cubicBezTo>
                    <a:close/>
                  </a:path>
                </a:pathLst>
              </a:custGeom>
              <a:solidFill>
                <a:schemeClr val="bg1">
                  <a:lumMod val="75000"/>
                </a:schemeClr>
              </a:solid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descr="Circular comparison graphs">
            <a:extLst>
              <a:ext uri="{FF2B5EF4-FFF2-40B4-BE49-F238E27FC236}">
                <a16:creationId xmlns:a16="http://schemas.microsoft.com/office/drawing/2014/main" id="{61E5842A-A868-4EEE-8C59-455A98B58F3C}"/>
              </a:ext>
            </a:extLst>
          </p:cNvPr>
          <p:cNvGrpSpPr/>
          <p:nvPr/>
        </p:nvGrpSpPr>
        <p:grpSpPr>
          <a:xfrm>
            <a:off x="193266" y="181847"/>
            <a:ext cx="3692556" cy="1635048"/>
            <a:chOff x="7122542" y="4645822"/>
            <a:chExt cx="4310872" cy="1593111"/>
          </a:xfrm>
        </p:grpSpPr>
        <p:graphicFrame>
          <p:nvGraphicFramePr>
            <p:cNvPr id="37" name="Chart 36" descr="Donut Graph">
              <a:extLst>
                <a:ext uri="{FF2B5EF4-FFF2-40B4-BE49-F238E27FC236}">
                  <a16:creationId xmlns:a16="http://schemas.microsoft.com/office/drawing/2014/main" id="{F28EFB0F-3CEE-488E-857F-027028150871}"/>
                </a:ext>
              </a:extLst>
            </p:cNvPr>
            <p:cNvGraphicFramePr/>
            <p:nvPr>
              <p:extLst>
                <p:ext uri="{D42A27DB-BD31-4B8C-83A1-F6EECF244321}">
                  <p14:modId xmlns:p14="http://schemas.microsoft.com/office/powerpoint/2010/main" val="3467762069"/>
                </p:ext>
              </p:extLst>
            </p:nvPr>
          </p:nvGraphicFramePr>
          <p:xfrm>
            <a:off x="7122542" y="4645822"/>
            <a:ext cx="1352397" cy="1452033"/>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Box 37">
              <a:extLst>
                <a:ext uri="{FF2B5EF4-FFF2-40B4-BE49-F238E27FC236}">
                  <a16:creationId xmlns:a16="http://schemas.microsoft.com/office/drawing/2014/main" id="{97F8E2F6-8355-4131-8E30-E18E78312C1C}"/>
                </a:ext>
              </a:extLst>
            </p:cNvPr>
            <p:cNvSpPr txBox="1"/>
            <p:nvPr/>
          </p:nvSpPr>
          <p:spPr>
            <a:xfrm>
              <a:off x="7147962" y="6023489"/>
              <a:ext cx="1301557" cy="215444"/>
            </a:xfrm>
            <a:prstGeom prst="rect">
              <a:avLst/>
            </a:prstGeom>
            <a:noFill/>
          </p:spPr>
          <p:txBody>
            <a:bodyPr wrap="square" lIns="0" tIns="0" rIns="0" bIns="0" rtlCol="0">
              <a:spAutoFit/>
            </a:bodyPr>
            <a:lstStyle/>
            <a:p>
              <a:pPr algn="ctr"/>
              <a:r>
                <a:rPr lang="en-US" sz="1400" dirty="0">
                  <a:solidFill>
                    <a:schemeClr val="accent2"/>
                  </a:solidFill>
                </a:rPr>
                <a:t>Yes</a:t>
              </a:r>
              <a:endParaRPr lang="en-US" sz="1400" noProof="1">
                <a:solidFill>
                  <a:schemeClr val="accent2"/>
                </a:solidFill>
              </a:endParaRPr>
            </a:p>
          </p:txBody>
        </p:sp>
        <p:sp>
          <p:nvSpPr>
            <p:cNvPr id="39" name="TextBox 38">
              <a:extLst>
                <a:ext uri="{FF2B5EF4-FFF2-40B4-BE49-F238E27FC236}">
                  <a16:creationId xmlns:a16="http://schemas.microsoft.com/office/drawing/2014/main" id="{68143FCD-14E8-4D4D-9C88-9FC29383FEA8}"/>
                </a:ext>
              </a:extLst>
            </p:cNvPr>
            <p:cNvSpPr txBox="1"/>
            <p:nvPr/>
          </p:nvSpPr>
          <p:spPr>
            <a:xfrm>
              <a:off x="7358308" y="5171783"/>
              <a:ext cx="880865" cy="400110"/>
            </a:xfrm>
            <a:prstGeom prst="rect">
              <a:avLst/>
            </a:prstGeom>
            <a:noFill/>
          </p:spPr>
          <p:txBody>
            <a:bodyPr wrap="square" rtlCol="0">
              <a:spAutoFit/>
            </a:bodyPr>
            <a:lstStyle/>
            <a:p>
              <a:pPr algn="ctr"/>
              <a:r>
                <a:rPr lang="en-US" sz="2000" b="1" dirty="0">
                  <a:solidFill>
                    <a:schemeClr val="tx1">
                      <a:lumMod val="75000"/>
                      <a:lumOff val="25000"/>
                    </a:schemeClr>
                  </a:solidFill>
                </a:rPr>
                <a:t>20%</a:t>
              </a:r>
            </a:p>
          </p:txBody>
        </p:sp>
        <p:graphicFrame>
          <p:nvGraphicFramePr>
            <p:cNvPr id="40" name="Chart 39" descr="Donut Graph">
              <a:extLst>
                <a:ext uri="{FF2B5EF4-FFF2-40B4-BE49-F238E27FC236}">
                  <a16:creationId xmlns:a16="http://schemas.microsoft.com/office/drawing/2014/main" id="{64824C83-797B-47AE-AFD5-3F3B03DD9EFC}"/>
                </a:ext>
              </a:extLst>
            </p:cNvPr>
            <p:cNvGraphicFramePr/>
            <p:nvPr>
              <p:extLst>
                <p:ext uri="{D42A27DB-BD31-4B8C-83A1-F6EECF244321}">
                  <p14:modId xmlns:p14="http://schemas.microsoft.com/office/powerpoint/2010/main" val="2801673137"/>
                </p:ext>
              </p:extLst>
            </p:nvPr>
          </p:nvGraphicFramePr>
          <p:xfrm>
            <a:off x="8601780" y="4645822"/>
            <a:ext cx="1352397" cy="1452033"/>
          </p:xfrm>
          <a:graphic>
            <a:graphicData uri="http://schemas.openxmlformats.org/drawingml/2006/chart">
              <c:chart xmlns:c="http://schemas.openxmlformats.org/drawingml/2006/chart" xmlns:r="http://schemas.openxmlformats.org/officeDocument/2006/relationships" r:id="rId5"/>
            </a:graphicData>
          </a:graphic>
        </p:graphicFrame>
        <p:sp>
          <p:nvSpPr>
            <p:cNvPr id="41" name="TextBox 40">
              <a:extLst>
                <a:ext uri="{FF2B5EF4-FFF2-40B4-BE49-F238E27FC236}">
                  <a16:creationId xmlns:a16="http://schemas.microsoft.com/office/drawing/2014/main" id="{45B371D6-DF52-4734-973F-7ED472655345}"/>
                </a:ext>
              </a:extLst>
            </p:cNvPr>
            <p:cNvSpPr txBox="1"/>
            <p:nvPr/>
          </p:nvSpPr>
          <p:spPr>
            <a:xfrm>
              <a:off x="8627200" y="6023489"/>
              <a:ext cx="1301557" cy="215444"/>
            </a:xfrm>
            <a:prstGeom prst="rect">
              <a:avLst/>
            </a:prstGeom>
            <a:noFill/>
          </p:spPr>
          <p:txBody>
            <a:bodyPr wrap="square" lIns="0" tIns="0" rIns="0" bIns="0" rtlCol="0">
              <a:spAutoFit/>
            </a:bodyPr>
            <a:lstStyle/>
            <a:p>
              <a:pPr algn="ctr"/>
              <a:r>
                <a:rPr lang="en-US" sz="1400" dirty="0">
                  <a:solidFill>
                    <a:schemeClr val="accent2"/>
                  </a:solidFill>
                </a:rPr>
                <a:t>Maybe </a:t>
              </a:r>
              <a:endParaRPr lang="en-US" sz="1400" noProof="1">
                <a:solidFill>
                  <a:schemeClr val="accent2"/>
                </a:solidFill>
              </a:endParaRPr>
            </a:p>
          </p:txBody>
        </p:sp>
        <p:sp>
          <p:nvSpPr>
            <p:cNvPr id="42" name="TextBox 41">
              <a:extLst>
                <a:ext uri="{FF2B5EF4-FFF2-40B4-BE49-F238E27FC236}">
                  <a16:creationId xmlns:a16="http://schemas.microsoft.com/office/drawing/2014/main" id="{32B484CD-F7EF-482C-AAE1-015581585F37}"/>
                </a:ext>
              </a:extLst>
            </p:cNvPr>
            <p:cNvSpPr txBox="1"/>
            <p:nvPr/>
          </p:nvSpPr>
          <p:spPr>
            <a:xfrm>
              <a:off x="8837546" y="5171783"/>
              <a:ext cx="880865" cy="400110"/>
            </a:xfrm>
            <a:prstGeom prst="rect">
              <a:avLst/>
            </a:prstGeom>
            <a:noFill/>
          </p:spPr>
          <p:txBody>
            <a:bodyPr wrap="square" rtlCol="0">
              <a:spAutoFit/>
            </a:bodyPr>
            <a:lstStyle/>
            <a:p>
              <a:pPr algn="ctr"/>
              <a:r>
                <a:rPr lang="en-US" sz="2000" b="1" dirty="0">
                  <a:solidFill>
                    <a:schemeClr val="tx1">
                      <a:lumMod val="75000"/>
                      <a:lumOff val="25000"/>
                    </a:schemeClr>
                  </a:solidFill>
                </a:rPr>
                <a:t>54%</a:t>
              </a:r>
            </a:p>
          </p:txBody>
        </p:sp>
        <p:graphicFrame>
          <p:nvGraphicFramePr>
            <p:cNvPr id="43" name="Chart 42" descr="Donut Graph">
              <a:extLst>
                <a:ext uri="{FF2B5EF4-FFF2-40B4-BE49-F238E27FC236}">
                  <a16:creationId xmlns:a16="http://schemas.microsoft.com/office/drawing/2014/main" id="{C2181ED1-12B9-451C-BEB0-545D8E394CB4}"/>
                </a:ext>
              </a:extLst>
            </p:cNvPr>
            <p:cNvGraphicFramePr/>
            <p:nvPr>
              <p:extLst>
                <p:ext uri="{D42A27DB-BD31-4B8C-83A1-F6EECF244321}">
                  <p14:modId xmlns:p14="http://schemas.microsoft.com/office/powerpoint/2010/main" val="2877975360"/>
                </p:ext>
              </p:extLst>
            </p:nvPr>
          </p:nvGraphicFramePr>
          <p:xfrm>
            <a:off x="10081017" y="4645822"/>
            <a:ext cx="1352397" cy="1452033"/>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43">
              <a:extLst>
                <a:ext uri="{FF2B5EF4-FFF2-40B4-BE49-F238E27FC236}">
                  <a16:creationId xmlns:a16="http://schemas.microsoft.com/office/drawing/2014/main" id="{8A2EB957-EABD-4894-96EE-DB4B34FB04DD}"/>
                </a:ext>
              </a:extLst>
            </p:cNvPr>
            <p:cNvSpPr txBox="1"/>
            <p:nvPr/>
          </p:nvSpPr>
          <p:spPr>
            <a:xfrm>
              <a:off x="10106437" y="6023489"/>
              <a:ext cx="1301557" cy="215444"/>
            </a:xfrm>
            <a:prstGeom prst="rect">
              <a:avLst/>
            </a:prstGeom>
            <a:noFill/>
          </p:spPr>
          <p:txBody>
            <a:bodyPr wrap="square" lIns="0" tIns="0" rIns="0" bIns="0" rtlCol="0">
              <a:spAutoFit/>
            </a:bodyPr>
            <a:lstStyle/>
            <a:p>
              <a:pPr algn="ctr"/>
              <a:r>
                <a:rPr lang="en-US" sz="1400" dirty="0">
                  <a:solidFill>
                    <a:schemeClr val="accent2"/>
                  </a:solidFill>
                </a:rPr>
                <a:t>No</a:t>
              </a:r>
              <a:endParaRPr lang="en-US" sz="1400" noProof="1">
                <a:solidFill>
                  <a:schemeClr val="accent2"/>
                </a:solidFill>
              </a:endParaRPr>
            </a:p>
          </p:txBody>
        </p:sp>
        <p:sp>
          <p:nvSpPr>
            <p:cNvPr id="45" name="TextBox 44">
              <a:extLst>
                <a:ext uri="{FF2B5EF4-FFF2-40B4-BE49-F238E27FC236}">
                  <a16:creationId xmlns:a16="http://schemas.microsoft.com/office/drawing/2014/main" id="{63D0441E-5A12-458F-AE63-65DA48F9051F}"/>
                </a:ext>
              </a:extLst>
            </p:cNvPr>
            <p:cNvSpPr txBox="1"/>
            <p:nvPr/>
          </p:nvSpPr>
          <p:spPr>
            <a:xfrm>
              <a:off x="10316783" y="5171783"/>
              <a:ext cx="880865" cy="400110"/>
            </a:xfrm>
            <a:prstGeom prst="rect">
              <a:avLst/>
            </a:prstGeom>
            <a:noFill/>
          </p:spPr>
          <p:txBody>
            <a:bodyPr wrap="square" rtlCol="0">
              <a:spAutoFit/>
            </a:bodyPr>
            <a:lstStyle/>
            <a:p>
              <a:pPr algn="ctr"/>
              <a:r>
                <a:rPr lang="en-US" sz="2000" b="1" dirty="0">
                  <a:solidFill>
                    <a:schemeClr val="tx1">
                      <a:lumMod val="75000"/>
                      <a:lumOff val="25000"/>
                    </a:schemeClr>
                  </a:solidFill>
                </a:rPr>
                <a:t>26%</a:t>
              </a:r>
            </a:p>
          </p:txBody>
        </p:sp>
      </p:grpSp>
      <p:sp>
        <p:nvSpPr>
          <p:cNvPr id="2" name="Rectangle 1"/>
          <p:cNvSpPr/>
          <p:nvPr/>
        </p:nvSpPr>
        <p:spPr>
          <a:xfrm>
            <a:off x="1" y="109659"/>
            <a:ext cx="5063556" cy="369332"/>
          </a:xfrm>
          <a:prstGeom prst="rect">
            <a:avLst/>
          </a:prstGeom>
        </p:spPr>
        <p:txBody>
          <a:bodyPr wrap="square">
            <a:spAutoFit/>
          </a:bodyPr>
          <a:lstStyle/>
          <a:p>
            <a:pPr algn="ctr"/>
            <a:r>
              <a:rPr lang="en-GB" b="1" dirty="0">
                <a:solidFill>
                  <a:schemeClr val="accent2"/>
                </a:solidFill>
              </a:rPr>
              <a:t>Do you plan to study a language for GCSE/National 5? </a:t>
            </a:r>
          </a:p>
        </p:txBody>
      </p:sp>
      <p:sp>
        <p:nvSpPr>
          <p:cNvPr id="46" name="Freeform: Shape 230">
            <a:extLst>
              <a:ext uri="{FF2B5EF4-FFF2-40B4-BE49-F238E27FC236}">
                <a16:creationId xmlns:a16="http://schemas.microsoft.com/office/drawing/2014/main" id="{6877EC82-8291-4A72-B05C-096D00670784}"/>
              </a:ext>
            </a:extLst>
          </p:cNvPr>
          <p:cNvSpPr/>
          <p:nvPr/>
        </p:nvSpPr>
        <p:spPr>
          <a:xfrm>
            <a:off x="5689180" y="60581"/>
            <a:ext cx="207924" cy="632892"/>
          </a:xfrm>
          <a:custGeom>
            <a:avLst/>
            <a:gdLst>
              <a:gd name="connsiteX0" fmla="*/ 209550 w 419100"/>
              <a:gd name="connsiteY0" fmla="*/ 171450 h 857250"/>
              <a:gd name="connsiteX1" fmla="*/ 272415 w 419100"/>
              <a:gd name="connsiteY1" fmla="*/ 179070 h 857250"/>
              <a:gd name="connsiteX2" fmla="*/ 352425 w 419100"/>
              <a:gd name="connsiteY2" fmla="*/ 220980 h 857250"/>
              <a:gd name="connsiteX3" fmla="*/ 363855 w 419100"/>
              <a:gd name="connsiteY3" fmla="*/ 241935 h 857250"/>
              <a:gd name="connsiteX4" fmla="*/ 417195 w 419100"/>
              <a:gd name="connsiteY4" fmla="*/ 468630 h 857250"/>
              <a:gd name="connsiteX5" fmla="*/ 419100 w 419100"/>
              <a:gd name="connsiteY5" fmla="*/ 478155 h 857250"/>
              <a:gd name="connsiteX6" fmla="*/ 381000 w 419100"/>
              <a:gd name="connsiteY6" fmla="*/ 516255 h 857250"/>
              <a:gd name="connsiteX7" fmla="*/ 344805 w 419100"/>
              <a:gd name="connsiteY7" fmla="*/ 487680 h 857250"/>
              <a:gd name="connsiteX8" fmla="*/ 304800 w 419100"/>
              <a:gd name="connsiteY8" fmla="*/ 321945 h 857250"/>
              <a:gd name="connsiteX9" fmla="*/ 304800 w 419100"/>
              <a:gd name="connsiteY9" fmla="*/ 857250 h 857250"/>
              <a:gd name="connsiteX10" fmla="*/ 228600 w 419100"/>
              <a:gd name="connsiteY10" fmla="*/ 857250 h 857250"/>
              <a:gd name="connsiteX11" fmla="*/ 228600 w 419100"/>
              <a:gd name="connsiteY11" fmla="*/ 713053 h 857250"/>
              <a:gd name="connsiteX12" fmla="*/ 190500 w 419100"/>
              <a:gd name="connsiteY12" fmla="*/ 713053 h 857250"/>
              <a:gd name="connsiteX13" fmla="*/ 190500 w 419100"/>
              <a:gd name="connsiteY13" fmla="*/ 857250 h 857250"/>
              <a:gd name="connsiteX14" fmla="*/ 114300 w 419100"/>
              <a:gd name="connsiteY14" fmla="*/ 857250 h 857250"/>
              <a:gd name="connsiteX15" fmla="*/ 114300 w 419100"/>
              <a:gd name="connsiteY15" fmla="*/ 323850 h 857250"/>
              <a:gd name="connsiteX16" fmla="*/ 74295 w 419100"/>
              <a:gd name="connsiteY16" fmla="*/ 489585 h 857250"/>
              <a:gd name="connsiteX17" fmla="*/ 38100 w 419100"/>
              <a:gd name="connsiteY17" fmla="*/ 518160 h 857250"/>
              <a:gd name="connsiteX18" fmla="*/ 0 w 419100"/>
              <a:gd name="connsiteY18" fmla="*/ 480060 h 857250"/>
              <a:gd name="connsiteX19" fmla="*/ 1905 w 419100"/>
              <a:gd name="connsiteY19" fmla="*/ 470535 h 857250"/>
              <a:gd name="connsiteX20" fmla="*/ 55245 w 419100"/>
              <a:gd name="connsiteY20" fmla="*/ 243840 h 857250"/>
              <a:gd name="connsiteX21" fmla="*/ 66675 w 419100"/>
              <a:gd name="connsiteY21" fmla="*/ 222885 h 857250"/>
              <a:gd name="connsiteX22" fmla="*/ 146685 w 419100"/>
              <a:gd name="connsiteY22" fmla="*/ 180975 h 857250"/>
              <a:gd name="connsiteX23" fmla="*/ 209550 w 419100"/>
              <a:gd name="connsiteY23" fmla="*/ 171450 h 857250"/>
              <a:gd name="connsiteX24" fmla="*/ 209550 w 419100"/>
              <a:gd name="connsiteY24" fmla="*/ 0 h 857250"/>
              <a:gd name="connsiteX25" fmla="*/ 285750 w 419100"/>
              <a:gd name="connsiteY25" fmla="*/ 76200 h 857250"/>
              <a:gd name="connsiteX26" fmla="*/ 209550 w 419100"/>
              <a:gd name="connsiteY26" fmla="*/ 152400 h 857250"/>
              <a:gd name="connsiteX27" fmla="*/ 133350 w 419100"/>
              <a:gd name="connsiteY27" fmla="*/ 76200 h 857250"/>
              <a:gd name="connsiteX28" fmla="*/ 209550 w 419100"/>
              <a:gd name="connsiteY28"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9100" h="857250">
                <a:moveTo>
                  <a:pt x="209550" y="171450"/>
                </a:moveTo>
                <a:cubicBezTo>
                  <a:pt x="230505" y="171450"/>
                  <a:pt x="251460" y="175260"/>
                  <a:pt x="272415" y="179070"/>
                </a:cubicBezTo>
                <a:cubicBezTo>
                  <a:pt x="302895" y="188595"/>
                  <a:pt x="329565" y="201930"/>
                  <a:pt x="352425" y="220980"/>
                </a:cubicBezTo>
                <a:cubicBezTo>
                  <a:pt x="358140" y="226695"/>
                  <a:pt x="361950" y="234315"/>
                  <a:pt x="363855" y="241935"/>
                </a:cubicBezTo>
                <a:lnTo>
                  <a:pt x="417195" y="468630"/>
                </a:lnTo>
                <a:cubicBezTo>
                  <a:pt x="417195" y="470535"/>
                  <a:pt x="419100" y="474345"/>
                  <a:pt x="419100" y="478155"/>
                </a:cubicBezTo>
                <a:cubicBezTo>
                  <a:pt x="419100" y="499110"/>
                  <a:pt x="401955" y="516255"/>
                  <a:pt x="381000" y="516255"/>
                </a:cubicBezTo>
                <a:cubicBezTo>
                  <a:pt x="363855" y="516255"/>
                  <a:pt x="348615" y="502920"/>
                  <a:pt x="344805" y="487680"/>
                </a:cubicBezTo>
                <a:lnTo>
                  <a:pt x="304800" y="321945"/>
                </a:lnTo>
                <a:lnTo>
                  <a:pt x="304800" y="857250"/>
                </a:lnTo>
                <a:lnTo>
                  <a:pt x="228600" y="857250"/>
                </a:lnTo>
                <a:lnTo>
                  <a:pt x="228600" y="713053"/>
                </a:lnTo>
                <a:lnTo>
                  <a:pt x="190500" y="713053"/>
                </a:lnTo>
                <a:lnTo>
                  <a:pt x="190500" y="857250"/>
                </a:lnTo>
                <a:lnTo>
                  <a:pt x="114300" y="857250"/>
                </a:lnTo>
                <a:lnTo>
                  <a:pt x="114300" y="323850"/>
                </a:lnTo>
                <a:lnTo>
                  <a:pt x="74295" y="489585"/>
                </a:lnTo>
                <a:cubicBezTo>
                  <a:pt x="70485" y="504825"/>
                  <a:pt x="55245" y="518160"/>
                  <a:pt x="38100" y="518160"/>
                </a:cubicBezTo>
                <a:cubicBezTo>
                  <a:pt x="17145" y="518160"/>
                  <a:pt x="0" y="501015"/>
                  <a:pt x="0" y="480060"/>
                </a:cubicBezTo>
                <a:cubicBezTo>
                  <a:pt x="0" y="476250"/>
                  <a:pt x="1905" y="472440"/>
                  <a:pt x="1905" y="470535"/>
                </a:cubicBezTo>
                <a:lnTo>
                  <a:pt x="55245" y="243840"/>
                </a:lnTo>
                <a:cubicBezTo>
                  <a:pt x="57150" y="236220"/>
                  <a:pt x="60960" y="228600"/>
                  <a:pt x="66675" y="222885"/>
                </a:cubicBezTo>
                <a:cubicBezTo>
                  <a:pt x="89535" y="203835"/>
                  <a:pt x="116205" y="188595"/>
                  <a:pt x="146685" y="180975"/>
                </a:cubicBezTo>
                <a:cubicBezTo>
                  <a:pt x="167640" y="175260"/>
                  <a:pt x="188595" y="171450"/>
                  <a:pt x="209550" y="171450"/>
                </a:cubicBezTo>
                <a:close/>
                <a:moveTo>
                  <a:pt x="209550" y="0"/>
                </a:moveTo>
                <a:cubicBezTo>
                  <a:pt x="251634" y="0"/>
                  <a:pt x="285750" y="34116"/>
                  <a:pt x="285750" y="76200"/>
                </a:cubicBezTo>
                <a:cubicBezTo>
                  <a:pt x="285750" y="118284"/>
                  <a:pt x="251634" y="152400"/>
                  <a:pt x="209550" y="152400"/>
                </a:cubicBezTo>
                <a:cubicBezTo>
                  <a:pt x="167466" y="152400"/>
                  <a:pt x="133350" y="118284"/>
                  <a:pt x="133350" y="76200"/>
                </a:cubicBezTo>
                <a:cubicBezTo>
                  <a:pt x="133350" y="34116"/>
                  <a:pt x="167466" y="0"/>
                  <a:pt x="20955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1152394"/>
      </p:ext>
    </p:extLst>
  </p:cSld>
  <p:clrMapOvr>
    <a:masterClrMapping/>
  </p:clrMapOvr>
</p:sld>
</file>

<file path=ppt/theme/theme1.xml><?xml version="1.0" encoding="utf-8"?>
<a:theme xmlns:a="http://schemas.openxmlformats.org/drawingml/2006/main" name="InfographicsPoster_Tech_v1_mo">
  <a:themeElements>
    <a:clrScheme name="Custom 19">
      <a:dk1>
        <a:srgbClr val="0071BC"/>
      </a:dk1>
      <a:lt1>
        <a:srgbClr val="FFFFFF"/>
      </a:lt1>
      <a:dk2>
        <a:srgbClr val="191E28"/>
      </a:dk2>
      <a:lt2>
        <a:srgbClr val="F7931E"/>
      </a:lt2>
      <a:accent1>
        <a:srgbClr val="29ABE2"/>
      </a:accent1>
      <a:accent2>
        <a:srgbClr val="1B1464"/>
      </a:accent2>
      <a:accent3>
        <a:srgbClr val="F15A24"/>
      </a:accent3>
      <a:accent4>
        <a:srgbClr val="ED1C24"/>
      </a:accent4>
      <a:accent5>
        <a:srgbClr val="8CC63F"/>
      </a:accent5>
      <a:accent6>
        <a:srgbClr val="D4145A"/>
      </a:accent6>
      <a:hlink>
        <a:srgbClr val="29ABE2"/>
      </a:hlink>
      <a:folHlink>
        <a:srgbClr val="29ABE2"/>
      </a:folHlink>
    </a:clrScheme>
    <a:fontScheme name="Custom 10">
      <a:majorFont>
        <a:latin typeface="Tahom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53508_Technology infographics poster_RVA_v4.potx" id="{6CFB736D-7DB4-4566-9568-CE35C858F8AB}" vid="{1A6105C9-D760-4AC9-BA9C-B3023B9898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39D06-EEDE-42A2-B3BB-C660DC871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CA591A-B9FA-47BD-A1F6-0A218B01BC5E}">
  <ds:schemaRefs>
    <ds:schemaRef ds:uri="http://purl.org/dc/terms/"/>
    <ds:schemaRef ds:uri="http://schemas.microsoft.com/office/2006/documentManagement/types"/>
    <ds:schemaRef ds:uri="http://www.w3.org/XML/1998/namespace"/>
    <ds:schemaRef ds:uri="http://schemas.microsoft.com/office/2006/metadata/properties"/>
    <ds:schemaRef ds:uri="71af3243-3dd4-4a8d-8c0d-dd76da1f02a5"/>
    <ds:schemaRef ds:uri="http://purl.org/dc/elements/1.1/"/>
    <ds:schemaRef ds:uri="http://schemas.microsoft.com/office/infopath/2007/PartnerControls"/>
    <ds:schemaRef ds:uri="http://schemas.openxmlformats.org/package/2006/metadata/core-properties"/>
    <ds:schemaRef ds:uri="16c05727-aa75-4e4a-9b5f-8a80a1165891"/>
    <ds:schemaRef ds:uri="http://purl.org/dc/dcmitype/"/>
  </ds:schemaRefs>
</ds:datastoreItem>
</file>

<file path=customXml/itemProps3.xml><?xml version="1.0" encoding="utf-8"?>
<ds:datastoreItem xmlns:ds="http://schemas.openxmlformats.org/officeDocument/2006/customXml" ds:itemID="{64143643-2CC1-40E8-8F96-3A622E5C87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Technology infographics poster</Template>
  <TotalTime>0</TotalTime>
  <Words>498</Words>
  <Application>Microsoft Office PowerPoint</Application>
  <PresentationFormat>On-screen Show (4:3)</PresentationFormat>
  <Paragraphs>28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Narrow</vt:lpstr>
      <vt:lpstr>Calibri</vt:lpstr>
      <vt:lpstr>Tahoma</vt:lpstr>
      <vt:lpstr>InfographicsPoster_Tech_v1_mo</vt:lpstr>
      <vt:lpstr>Pupil Attitudes to Languages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Attitudes to Languages</dc:title>
  <dc:creator/>
  <cp:lastModifiedBy/>
  <cp:revision>23</cp:revision>
  <dcterms:created xsi:type="dcterms:W3CDTF">2023-09-20T09:06:35Z</dcterms:created>
  <dcterms:modified xsi:type="dcterms:W3CDTF">2023-12-15T10:39:37Z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