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15"/>
  </p:notesMasterIdLst>
  <p:handoutMasterIdLst>
    <p:handoutMasterId r:id="rId16"/>
  </p:handoutMasterIdLst>
  <p:sldIdLst>
    <p:sldId id="256" r:id="rId2"/>
    <p:sldId id="260" r:id="rId3"/>
    <p:sldId id="266" r:id="rId4"/>
    <p:sldId id="289" r:id="rId5"/>
    <p:sldId id="290" r:id="rId6"/>
    <p:sldId id="265" r:id="rId7"/>
    <p:sldId id="296" r:id="rId8"/>
    <p:sldId id="297" r:id="rId9"/>
    <p:sldId id="298" r:id="rId10"/>
    <p:sldId id="299" r:id="rId11"/>
    <p:sldId id="288" r:id="rId12"/>
    <p:sldId id="286" r:id="rId13"/>
    <p:sldId id="261" r:id="rId14"/>
  </p:sldIdLst>
  <p:sldSz cx="9144000" cy="6858000" type="screen4x3"/>
  <p:notesSz cx="6858000" cy="9872663"/>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A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40" autoAdjust="0"/>
  </p:normalViewPr>
  <p:slideViewPr>
    <p:cSldViewPr>
      <p:cViewPr varScale="1">
        <p:scale>
          <a:sx n="68" d="100"/>
          <a:sy n="68" d="100"/>
        </p:scale>
        <p:origin x="163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DA2B0-59B4-4AA2-8EBE-586B339E581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57D2E1CC-BB43-45F4-9B5A-AB2DD15D8499}">
      <dgm:prSet phldrT="[Tex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dgm:spPr>
      <dgm:t>
        <a:bodyPr/>
        <a:lstStyle/>
        <a:p>
          <a:r>
            <a:rPr lang="en-GB" sz="2000" dirty="0" smtClean="0">
              <a:solidFill>
                <a:schemeClr val="bg1"/>
              </a:solidFill>
            </a:rPr>
            <a:t>Commissioner</a:t>
          </a:r>
        </a:p>
        <a:p>
          <a:r>
            <a:rPr lang="en-GB" sz="2000" b="1" dirty="0" smtClean="0">
              <a:solidFill>
                <a:schemeClr val="bg1"/>
              </a:solidFill>
              <a:latin typeface="+mj-lt"/>
            </a:rPr>
            <a:t>Insights</a:t>
          </a:r>
          <a:endParaRPr lang="en-GB" sz="2000" b="1" dirty="0">
            <a:solidFill>
              <a:schemeClr val="bg1"/>
            </a:solidFill>
            <a:latin typeface="+mj-lt"/>
          </a:endParaRPr>
        </a:p>
      </dgm:t>
    </dgm:pt>
    <dgm:pt modelId="{9F716796-225C-4333-A294-F9B92640D6CA}" type="parTrans" cxnId="{C819975F-6C09-472B-B8E5-A4EE2BCA696A}">
      <dgm:prSet/>
      <dgm:spPr/>
      <dgm:t>
        <a:bodyPr/>
        <a:lstStyle/>
        <a:p>
          <a:endParaRPr lang="en-GB"/>
        </a:p>
      </dgm:t>
    </dgm:pt>
    <dgm:pt modelId="{F1044F85-8869-4A1E-8AF2-01149D7C43A2}" type="sibTrans" cxnId="{C819975F-6C09-472B-B8E5-A4EE2BCA696A}">
      <dgm:prSet/>
      <dgm:spPr/>
      <dgm:t>
        <a:bodyPr/>
        <a:lstStyle/>
        <a:p>
          <a:endParaRPr lang="en-GB"/>
        </a:p>
      </dgm:t>
    </dgm:pt>
    <dgm:pt modelId="{9B6A4B36-03D0-4917-A2AF-AC437A9E276E}">
      <dgm:prSet phldrT="[Text]" custT="1"/>
      <dgm:spPr>
        <a:solidFill>
          <a:srgbClr val="233A75">
            <a:alpha val="50000"/>
          </a:srgbClr>
        </a:solidFill>
        <a:ln>
          <a:noFill/>
        </a:ln>
      </dgm:spPr>
      <dgm:t>
        <a:bodyPr/>
        <a:lstStyle/>
        <a:p>
          <a:pPr marL="0" indent="725488" algn="ctr"/>
          <a:r>
            <a:rPr lang="en-GB" sz="2000" b="0" dirty="0" smtClean="0">
              <a:solidFill>
                <a:schemeClr val="bg1"/>
              </a:solidFill>
              <a:latin typeface="+mj-lt"/>
            </a:rPr>
            <a:t>Investing in </a:t>
          </a:r>
          <a:r>
            <a:rPr lang="en-GB" sz="2000" b="1" dirty="0" smtClean="0">
              <a:solidFill>
                <a:schemeClr val="bg1"/>
              </a:solidFill>
              <a:latin typeface="+mj-lt"/>
            </a:rPr>
            <a:t>Standards and Innovation</a:t>
          </a:r>
          <a:endParaRPr lang="en-GB" sz="2000" b="1" dirty="0">
            <a:solidFill>
              <a:schemeClr val="bg1"/>
            </a:solidFill>
            <a:latin typeface="+mj-lt"/>
          </a:endParaRPr>
        </a:p>
      </dgm:t>
    </dgm:pt>
    <dgm:pt modelId="{188D44D6-023E-4302-8E5B-230CB24EF810}" type="parTrans" cxnId="{CC923F60-8008-45FA-8299-12EB516E8A6B}">
      <dgm:prSet/>
      <dgm:spPr/>
      <dgm:t>
        <a:bodyPr/>
        <a:lstStyle/>
        <a:p>
          <a:endParaRPr lang="en-GB"/>
        </a:p>
      </dgm:t>
    </dgm:pt>
    <dgm:pt modelId="{9075719C-D608-4081-A648-C896D8565812}" type="sibTrans" cxnId="{CC923F60-8008-45FA-8299-12EB516E8A6B}">
      <dgm:prSet/>
      <dgm:spPr/>
      <dgm:t>
        <a:bodyPr/>
        <a:lstStyle/>
        <a:p>
          <a:endParaRPr lang="en-GB"/>
        </a:p>
      </dgm:t>
    </dgm:pt>
    <dgm:pt modelId="{EF8281E1-8FC5-4670-98B1-FD0C1AA4E013}">
      <dgm:prSet phldrT="[Text]" custT="1"/>
      <dgm:spPr>
        <a:solidFill>
          <a:srgbClr val="E8503E">
            <a:alpha val="50000"/>
          </a:srgbClr>
        </a:solidFill>
        <a:ln>
          <a:noFill/>
        </a:ln>
      </dgm:spPr>
      <dgm:t>
        <a:bodyPr/>
        <a:lstStyle/>
        <a:p>
          <a:pPr marL="0" indent="0" algn="l"/>
          <a:endParaRPr lang="en-GB" sz="2000" dirty="0" smtClean="0">
            <a:solidFill>
              <a:schemeClr val="bg1"/>
            </a:solidFill>
          </a:endParaRPr>
        </a:p>
        <a:p>
          <a:pPr marL="0" indent="0" algn="l"/>
          <a:r>
            <a:rPr lang="en-GB" sz="2000" dirty="0" smtClean="0">
              <a:solidFill>
                <a:schemeClr val="bg1"/>
              </a:solidFill>
            </a:rPr>
            <a:t>Research and </a:t>
          </a:r>
        </a:p>
        <a:p>
          <a:pPr marL="0" indent="0" algn="l"/>
          <a:r>
            <a:rPr lang="en-GB" sz="2000" b="1" dirty="0" smtClean="0">
              <a:solidFill>
                <a:schemeClr val="bg1"/>
              </a:solidFill>
              <a:latin typeface="+mj-lt"/>
            </a:rPr>
            <a:t>  Intelligence</a:t>
          </a:r>
        </a:p>
        <a:p>
          <a:pPr algn="ctr"/>
          <a:endParaRPr lang="en-GB" sz="2000" dirty="0">
            <a:solidFill>
              <a:schemeClr val="bg1"/>
            </a:solidFill>
          </a:endParaRPr>
        </a:p>
      </dgm:t>
    </dgm:pt>
    <dgm:pt modelId="{2A151429-CCF2-4328-B978-EFE309F85415}" type="parTrans" cxnId="{536CD434-EE2E-4FB1-82F6-8CBD307B1DEE}">
      <dgm:prSet/>
      <dgm:spPr/>
      <dgm:t>
        <a:bodyPr/>
        <a:lstStyle/>
        <a:p>
          <a:endParaRPr lang="en-GB"/>
        </a:p>
      </dgm:t>
    </dgm:pt>
    <dgm:pt modelId="{9B45BAA6-EACE-498E-897A-6147FE0296DE}" type="sibTrans" cxnId="{536CD434-EE2E-4FB1-82F6-8CBD307B1DEE}">
      <dgm:prSet/>
      <dgm:spPr/>
      <dgm:t>
        <a:bodyPr/>
        <a:lstStyle/>
        <a:p>
          <a:endParaRPr lang="en-GB"/>
        </a:p>
      </dgm:t>
    </dgm:pt>
    <dgm:pt modelId="{8984FCDF-A66A-4377-A1A9-7D1F73A39E20}" type="pres">
      <dgm:prSet presAssocID="{807DA2B0-59B4-4AA2-8EBE-586B339E5810}" presName="compositeShape" presStyleCnt="0">
        <dgm:presLayoutVars>
          <dgm:chMax val="7"/>
          <dgm:dir/>
          <dgm:resizeHandles val="exact"/>
        </dgm:presLayoutVars>
      </dgm:prSet>
      <dgm:spPr/>
      <dgm:t>
        <a:bodyPr/>
        <a:lstStyle/>
        <a:p>
          <a:endParaRPr lang="en-GB"/>
        </a:p>
      </dgm:t>
    </dgm:pt>
    <dgm:pt modelId="{E5EDAA49-2140-4A9E-8C41-5D70018A7902}" type="pres">
      <dgm:prSet presAssocID="{57D2E1CC-BB43-45F4-9B5A-AB2DD15D8499}" presName="circ1" presStyleLbl="vennNode1" presStyleIdx="0" presStyleCnt="3" custLinFactNeighborY="15851"/>
      <dgm:spPr/>
      <dgm:t>
        <a:bodyPr/>
        <a:lstStyle/>
        <a:p>
          <a:endParaRPr lang="en-GB"/>
        </a:p>
      </dgm:t>
    </dgm:pt>
    <dgm:pt modelId="{A0027C74-CB7C-4B53-8B05-B6F810F04DAC}" type="pres">
      <dgm:prSet presAssocID="{57D2E1CC-BB43-45F4-9B5A-AB2DD15D8499}" presName="circ1Tx" presStyleLbl="revTx" presStyleIdx="0" presStyleCnt="0">
        <dgm:presLayoutVars>
          <dgm:chMax val="0"/>
          <dgm:chPref val="0"/>
          <dgm:bulletEnabled val="1"/>
        </dgm:presLayoutVars>
      </dgm:prSet>
      <dgm:spPr/>
      <dgm:t>
        <a:bodyPr/>
        <a:lstStyle/>
        <a:p>
          <a:endParaRPr lang="en-GB"/>
        </a:p>
      </dgm:t>
    </dgm:pt>
    <dgm:pt modelId="{AC83D430-AED1-42EA-9035-B02EA0C38093}" type="pres">
      <dgm:prSet presAssocID="{9B6A4B36-03D0-4917-A2AF-AC437A9E276E}" presName="circ2" presStyleLbl="vennNode1" presStyleIdx="1" presStyleCnt="3" custLinFactNeighborX="-6184" custLinFactNeighborY="3986"/>
      <dgm:spPr/>
      <dgm:t>
        <a:bodyPr/>
        <a:lstStyle/>
        <a:p>
          <a:endParaRPr lang="en-GB"/>
        </a:p>
      </dgm:t>
    </dgm:pt>
    <dgm:pt modelId="{3D2113A0-C583-48A7-ABAA-0DF95BCD7080}" type="pres">
      <dgm:prSet presAssocID="{9B6A4B36-03D0-4917-A2AF-AC437A9E276E}" presName="circ2Tx" presStyleLbl="revTx" presStyleIdx="0" presStyleCnt="0">
        <dgm:presLayoutVars>
          <dgm:chMax val="0"/>
          <dgm:chPref val="0"/>
          <dgm:bulletEnabled val="1"/>
        </dgm:presLayoutVars>
      </dgm:prSet>
      <dgm:spPr/>
      <dgm:t>
        <a:bodyPr/>
        <a:lstStyle/>
        <a:p>
          <a:endParaRPr lang="en-GB"/>
        </a:p>
      </dgm:t>
    </dgm:pt>
    <dgm:pt modelId="{DC9503A4-BF04-461F-9629-F0C78BFDC03B}" type="pres">
      <dgm:prSet presAssocID="{EF8281E1-8FC5-4670-98B1-FD0C1AA4E013}" presName="circ3" presStyleLbl="vennNode1" presStyleIdx="2" presStyleCnt="3" custLinFactNeighborX="6184" custLinFactNeighborY="3986"/>
      <dgm:spPr/>
      <dgm:t>
        <a:bodyPr/>
        <a:lstStyle/>
        <a:p>
          <a:endParaRPr lang="en-GB"/>
        </a:p>
      </dgm:t>
    </dgm:pt>
    <dgm:pt modelId="{0F8DFE1B-29A0-42D3-924D-E88AB4E4A338}" type="pres">
      <dgm:prSet presAssocID="{EF8281E1-8FC5-4670-98B1-FD0C1AA4E013}" presName="circ3Tx" presStyleLbl="revTx" presStyleIdx="0" presStyleCnt="0">
        <dgm:presLayoutVars>
          <dgm:chMax val="0"/>
          <dgm:chPref val="0"/>
          <dgm:bulletEnabled val="1"/>
        </dgm:presLayoutVars>
      </dgm:prSet>
      <dgm:spPr/>
      <dgm:t>
        <a:bodyPr/>
        <a:lstStyle/>
        <a:p>
          <a:endParaRPr lang="en-GB"/>
        </a:p>
      </dgm:t>
    </dgm:pt>
  </dgm:ptLst>
  <dgm:cxnLst>
    <dgm:cxn modelId="{7B580808-4955-4D47-92CE-AB25E34D1BEE}" type="presOf" srcId="{807DA2B0-59B4-4AA2-8EBE-586B339E5810}" destId="{8984FCDF-A66A-4377-A1A9-7D1F73A39E20}" srcOrd="0" destOrd="0" presId="urn:microsoft.com/office/officeart/2005/8/layout/venn1"/>
    <dgm:cxn modelId="{6B959180-E42C-4332-9CC6-BEA132EA8386}" type="presOf" srcId="{EF8281E1-8FC5-4670-98B1-FD0C1AA4E013}" destId="{DC9503A4-BF04-461F-9629-F0C78BFDC03B}" srcOrd="0" destOrd="0" presId="urn:microsoft.com/office/officeart/2005/8/layout/venn1"/>
    <dgm:cxn modelId="{C819975F-6C09-472B-B8E5-A4EE2BCA696A}" srcId="{807DA2B0-59B4-4AA2-8EBE-586B339E5810}" destId="{57D2E1CC-BB43-45F4-9B5A-AB2DD15D8499}" srcOrd="0" destOrd="0" parTransId="{9F716796-225C-4333-A294-F9B92640D6CA}" sibTransId="{F1044F85-8869-4A1E-8AF2-01149D7C43A2}"/>
    <dgm:cxn modelId="{3C2556B0-5EB6-47EE-9435-7DD81B63A958}" type="presOf" srcId="{EF8281E1-8FC5-4670-98B1-FD0C1AA4E013}" destId="{0F8DFE1B-29A0-42D3-924D-E88AB4E4A338}" srcOrd="1" destOrd="0" presId="urn:microsoft.com/office/officeart/2005/8/layout/venn1"/>
    <dgm:cxn modelId="{70AC5810-8D1C-4374-A37E-F854F1B49BC4}" type="presOf" srcId="{9B6A4B36-03D0-4917-A2AF-AC437A9E276E}" destId="{AC83D430-AED1-42EA-9035-B02EA0C38093}" srcOrd="0" destOrd="0" presId="urn:microsoft.com/office/officeart/2005/8/layout/venn1"/>
    <dgm:cxn modelId="{6FB8C911-D5E8-44A5-95A9-47C4414FDB86}" type="presOf" srcId="{9B6A4B36-03D0-4917-A2AF-AC437A9E276E}" destId="{3D2113A0-C583-48A7-ABAA-0DF95BCD7080}" srcOrd="1" destOrd="0" presId="urn:microsoft.com/office/officeart/2005/8/layout/venn1"/>
    <dgm:cxn modelId="{A21F7B7B-3C3E-43ED-9D13-9669071CE541}" type="presOf" srcId="{57D2E1CC-BB43-45F4-9B5A-AB2DD15D8499}" destId="{A0027C74-CB7C-4B53-8B05-B6F810F04DAC}" srcOrd="1" destOrd="0" presId="urn:microsoft.com/office/officeart/2005/8/layout/venn1"/>
    <dgm:cxn modelId="{CC923F60-8008-45FA-8299-12EB516E8A6B}" srcId="{807DA2B0-59B4-4AA2-8EBE-586B339E5810}" destId="{9B6A4B36-03D0-4917-A2AF-AC437A9E276E}" srcOrd="1" destOrd="0" parTransId="{188D44D6-023E-4302-8E5B-230CB24EF810}" sibTransId="{9075719C-D608-4081-A648-C896D8565812}"/>
    <dgm:cxn modelId="{536CD434-EE2E-4FB1-82F6-8CBD307B1DEE}" srcId="{807DA2B0-59B4-4AA2-8EBE-586B339E5810}" destId="{EF8281E1-8FC5-4670-98B1-FD0C1AA4E013}" srcOrd="2" destOrd="0" parTransId="{2A151429-CCF2-4328-B978-EFE309F85415}" sibTransId="{9B45BAA6-EACE-498E-897A-6147FE0296DE}"/>
    <dgm:cxn modelId="{2B502892-26ED-4F48-A970-7651F855D46D}" type="presOf" srcId="{57D2E1CC-BB43-45F4-9B5A-AB2DD15D8499}" destId="{E5EDAA49-2140-4A9E-8C41-5D70018A7902}" srcOrd="0" destOrd="0" presId="urn:microsoft.com/office/officeart/2005/8/layout/venn1"/>
    <dgm:cxn modelId="{CF711E67-D0FE-48A5-B948-99329D1A6948}" type="presParOf" srcId="{8984FCDF-A66A-4377-A1A9-7D1F73A39E20}" destId="{E5EDAA49-2140-4A9E-8C41-5D70018A7902}" srcOrd="0" destOrd="0" presId="urn:microsoft.com/office/officeart/2005/8/layout/venn1"/>
    <dgm:cxn modelId="{6A307D8D-BF6E-42A0-975D-2F547478AA4C}" type="presParOf" srcId="{8984FCDF-A66A-4377-A1A9-7D1F73A39E20}" destId="{A0027C74-CB7C-4B53-8B05-B6F810F04DAC}" srcOrd="1" destOrd="0" presId="urn:microsoft.com/office/officeart/2005/8/layout/venn1"/>
    <dgm:cxn modelId="{BED20175-8BEB-42F7-9740-342B08E556ED}" type="presParOf" srcId="{8984FCDF-A66A-4377-A1A9-7D1F73A39E20}" destId="{AC83D430-AED1-42EA-9035-B02EA0C38093}" srcOrd="2" destOrd="0" presId="urn:microsoft.com/office/officeart/2005/8/layout/venn1"/>
    <dgm:cxn modelId="{10865C52-5599-4122-8148-F37FD8867876}" type="presParOf" srcId="{8984FCDF-A66A-4377-A1A9-7D1F73A39E20}" destId="{3D2113A0-C583-48A7-ABAA-0DF95BCD7080}" srcOrd="3" destOrd="0" presId="urn:microsoft.com/office/officeart/2005/8/layout/venn1"/>
    <dgm:cxn modelId="{E0DBCF27-D0D4-4357-9140-9154C589DE00}" type="presParOf" srcId="{8984FCDF-A66A-4377-A1A9-7D1F73A39E20}" destId="{DC9503A4-BF04-461F-9629-F0C78BFDC03B}" srcOrd="4" destOrd="0" presId="urn:microsoft.com/office/officeart/2005/8/layout/venn1"/>
    <dgm:cxn modelId="{9F7B9398-A7B8-4AF9-8EBD-451702054A26}" type="presParOf" srcId="{8984FCDF-A66A-4377-A1A9-7D1F73A39E20}" destId="{0F8DFE1B-29A0-42D3-924D-E88AB4E4A33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809C6-D45E-4AC6-B762-2B0E233EB0B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14EA3E55-6F66-40E4-8956-FA32D6171AEB}">
      <dgm:prSet phldrT="[Text]" custT="1"/>
      <dgm:spPr/>
      <dgm:t>
        <a:bodyPr/>
        <a:lstStyle/>
        <a:p>
          <a:r>
            <a:rPr lang="en-GB" sz="1400" b="1" dirty="0" smtClean="0"/>
            <a:t>Standards</a:t>
          </a:r>
        </a:p>
        <a:p>
          <a:r>
            <a:rPr lang="en-GB" sz="1400" dirty="0" smtClean="0"/>
            <a:t>- Advice to Governments on which standards will achieve the best outcomes and impact</a:t>
          </a:r>
        </a:p>
        <a:p>
          <a:r>
            <a:rPr lang="en-GB" sz="1400" dirty="0" smtClean="0"/>
            <a:t>- Securing standards, on behalf of employers and four nations, to underpin apprenticeships and vocational qualifications</a:t>
          </a:r>
        </a:p>
        <a:p>
          <a:r>
            <a:rPr lang="en-GB" sz="1400" dirty="0" smtClean="0"/>
            <a:t>- Managing the quality assurance and approval of standards </a:t>
          </a:r>
        </a:p>
        <a:p>
          <a:r>
            <a:rPr lang="en-GB" sz="1400" dirty="0" smtClean="0"/>
            <a:t>- Reporting on the impact of standards across four nations</a:t>
          </a:r>
        </a:p>
        <a:p>
          <a:endParaRPr lang="en-GB" sz="1400" dirty="0"/>
        </a:p>
      </dgm:t>
    </dgm:pt>
    <dgm:pt modelId="{88B4A092-6DB6-4CE7-90E9-B30AEFB99229}" type="parTrans" cxnId="{C631E696-B159-4CE7-AC69-DC1FD651328D}">
      <dgm:prSet/>
      <dgm:spPr/>
      <dgm:t>
        <a:bodyPr/>
        <a:lstStyle/>
        <a:p>
          <a:endParaRPr lang="en-GB"/>
        </a:p>
      </dgm:t>
    </dgm:pt>
    <dgm:pt modelId="{924D4A5A-D983-4707-B53F-4D3F3384E400}" type="sibTrans" cxnId="{C631E696-B159-4CE7-AC69-DC1FD651328D}">
      <dgm:prSet/>
      <dgm:spPr/>
      <dgm:t>
        <a:bodyPr/>
        <a:lstStyle/>
        <a:p>
          <a:endParaRPr lang="en-GB"/>
        </a:p>
      </dgm:t>
    </dgm:pt>
    <dgm:pt modelId="{54D53000-4245-4CD2-8C48-6F26D6790EA2}">
      <dgm:prSet phldrT="[Text]" custT="1"/>
      <dgm:spPr/>
      <dgm:t>
        <a:bodyPr/>
        <a:lstStyle/>
        <a:p>
          <a:r>
            <a:rPr lang="en-GB" sz="1400" b="1" dirty="0" smtClean="0"/>
            <a:t>LMI/Evidence Base</a:t>
          </a:r>
        </a:p>
        <a:p>
          <a:r>
            <a:rPr lang="en-GB" sz="1400" dirty="0" smtClean="0"/>
            <a:t>- UKCES Research portfolio</a:t>
          </a:r>
        </a:p>
        <a:p>
          <a:r>
            <a:rPr lang="en-GB" sz="1400" dirty="0" smtClean="0"/>
            <a:t>- Triangulation of evidence from other sources</a:t>
          </a:r>
        </a:p>
        <a:p>
          <a:r>
            <a:rPr lang="en-GB" sz="1400" dirty="0" smtClean="0"/>
            <a:t>- International benchmarking and comparisons including links to European standards and qualification frameworks</a:t>
          </a:r>
        </a:p>
        <a:p>
          <a:r>
            <a:rPr lang="en-GB" sz="1400" dirty="0" smtClean="0"/>
            <a:t>- Evaluation – outcomes and impact</a:t>
          </a:r>
          <a:endParaRPr lang="en-GB" sz="1400" dirty="0"/>
        </a:p>
      </dgm:t>
    </dgm:pt>
    <dgm:pt modelId="{F02F4A22-E06C-4272-BE00-F9D091C18D17}" type="parTrans" cxnId="{EF523E30-722B-4A3A-B74D-5A9FB92C4753}">
      <dgm:prSet/>
      <dgm:spPr/>
      <dgm:t>
        <a:bodyPr/>
        <a:lstStyle/>
        <a:p>
          <a:endParaRPr lang="en-GB"/>
        </a:p>
      </dgm:t>
    </dgm:pt>
    <dgm:pt modelId="{F5E40C40-8A8E-4666-8BD3-C265F4B4BD61}" type="sibTrans" cxnId="{EF523E30-722B-4A3A-B74D-5A9FB92C4753}">
      <dgm:prSet/>
      <dgm:spPr/>
      <dgm:t>
        <a:bodyPr/>
        <a:lstStyle/>
        <a:p>
          <a:endParaRPr lang="en-GB"/>
        </a:p>
      </dgm:t>
    </dgm:pt>
    <dgm:pt modelId="{3896404A-85CD-4C5B-9926-B0C03AA3156D}" type="pres">
      <dgm:prSet presAssocID="{B15809C6-D45E-4AC6-B762-2B0E233EB0B9}" presName="compositeShape" presStyleCnt="0">
        <dgm:presLayoutVars>
          <dgm:chMax val="7"/>
          <dgm:dir/>
          <dgm:resizeHandles val="exact"/>
        </dgm:presLayoutVars>
      </dgm:prSet>
      <dgm:spPr/>
      <dgm:t>
        <a:bodyPr/>
        <a:lstStyle/>
        <a:p>
          <a:endParaRPr lang="en-GB"/>
        </a:p>
      </dgm:t>
    </dgm:pt>
    <dgm:pt modelId="{E246ADDE-7ECC-424F-807B-DCC44ACF90AC}" type="pres">
      <dgm:prSet presAssocID="{14EA3E55-6F66-40E4-8956-FA32D6171AEB}" presName="circ1" presStyleLbl="vennNode1" presStyleIdx="0" presStyleCnt="2"/>
      <dgm:spPr/>
      <dgm:t>
        <a:bodyPr/>
        <a:lstStyle/>
        <a:p>
          <a:endParaRPr lang="en-GB"/>
        </a:p>
      </dgm:t>
    </dgm:pt>
    <dgm:pt modelId="{8B586B51-FF0F-45DD-A42B-6D90922FA937}" type="pres">
      <dgm:prSet presAssocID="{14EA3E55-6F66-40E4-8956-FA32D6171AEB}" presName="circ1Tx" presStyleLbl="revTx" presStyleIdx="0" presStyleCnt="0">
        <dgm:presLayoutVars>
          <dgm:chMax val="0"/>
          <dgm:chPref val="0"/>
          <dgm:bulletEnabled val="1"/>
        </dgm:presLayoutVars>
      </dgm:prSet>
      <dgm:spPr/>
      <dgm:t>
        <a:bodyPr/>
        <a:lstStyle/>
        <a:p>
          <a:endParaRPr lang="en-GB"/>
        </a:p>
      </dgm:t>
    </dgm:pt>
    <dgm:pt modelId="{A4CA68F5-A890-462E-B05A-CD59EA7AC7A4}" type="pres">
      <dgm:prSet presAssocID="{54D53000-4245-4CD2-8C48-6F26D6790EA2}" presName="circ2" presStyleLbl="vennNode1" presStyleIdx="1" presStyleCnt="2" custLinFactNeighborX="453" custLinFactNeighborY="-298"/>
      <dgm:spPr/>
      <dgm:t>
        <a:bodyPr/>
        <a:lstStyle/>
        <a:p>
          <a:endParaRPr lang="en-GB"/>
        </a:p>
      </dgm:t>
    </dgm:pt>
    <dgm:pt modelId="{B783C088-4573-4CB9-A235-E064D6C735C7}" type="pres">
      <dgm:prSet presAssocID="{54D53000-4245-4CD2-8C48-6F26D6790EA2}" presName="circ2Tx" presStyleLbl="revTx" presStyleIdx="0" presStyleCnt="0">
        <dgm:presLayoutVars>
          <dgm:chMax val="0"/>
          <dgm:chPref val="0"/>
          <dgm:bulletEnabled val="1"/>
        </dgm:presLayoutVars>
      </dgm:prSet>
      <dgm:spPr/>
      <dgm:t>
        <a:bodyPr/>
        <a:lstStyle/>
        <a:p>
          <a:endParaRPr lang="en-GB"/>
        </a:p>
      </dgm:t>
    </dgm:pt>
  </dgm:ptLst>
  <dgm:cxnLst>
    <dgm:cxn modelId="{9B4993E0-EC9E-4FAE-8EF5-C13ED79E335A}" type="presOf" srcId="{54D53000-4245-4CD2-8C48-6F26D6790EA2}" destId="{B783C088-4573-4CB9-A235-E064D6C735C7}" srcOrd="1" destOrd="0" presId="urn:microsoft.com/office/officeart/2005/8/layout/venn1"/>
    <dgm:cxn modelId="{C631E696-B159-4CE7-AC69-DC1FD651328D}" srcId="{B15809C6-D45E-4AC6-B762-2B0E233EB0B9}" destId="{14EA3E55-6F66-40E4-8956-FA32D6171AEB}" srcOrd="0" destOrd="0" parTransId="{88B4A092-6DB6-4CE7-90E9-B30AEFB99229}" sibTransId="{924D4A5A-D983-4707-B53F-4D3F3384E400}"/>
    <dgm:cxn modelId="{992A8A97-BC7F-48CE-A3EA-CF221941F0C4}" type="presOf" srcId="{B15809C6-D45E-4AC6-B762-2B0E233EB0B9}" destId="{3896404A-85CD-4C5B-9926-B0C03AA3156D}" srcOrd="0" destOrd="0" presId="urn:microsoft.com/office/officeart/2005/8/layout/venn1"/>
    <dgm:cxn modelId="{26E77DDD-81B4-489D-AA59-4340A08159B7}" type="presOf" srcId="{14EA3E55-6F66-40E4-8956-FA32D6171AEB}" destId="{E246ADDE-7ECC-424F-807B-DCC44ACF90AC}" srcOrd="0" destOrd="0" presId="urn:microsoft.com/office/officeart/2005/8/layout/venn1"/>
    <dgm:cxn modelId="{EF523E30-722B-4A3A-B74D-5A9FB92C4753}" srcId="{B15809C6-D45E-4AC6-B762-2B0E233EB0B9}" destId="{54D53000-4245-4CD2-8C48-6F26D6790EA2}" srcOrd="1" destOrd="0" parTransId="{F02F4A22-E06C-4272-BE00-F9D091C18D17}" sibTransId="{F5E40C40-8A8E-4666-8BD3-C265F4B4BD61}"/>
    <dgm:cxn modelId="{65FF4984-EA1C-4365-97A2-7BB1D3F8F2D4}" type="presOf" srcId="{14EA3E55-6F66-40E4-8956-FA32D6171AEB}" destId="{8B586B51-FF0F-45DD-A42B-6D90922FA937}" srcOrd="1" destOrd="0" presId="urn:microsoft.com/office/officeart/2005/8/layout/venn1"/>
    <dgm:cxn modelId="{AB5DD372-8C01-489A-8818-FB4832098B48}" type="presOf" srcId="{54D53000-4245-4CD2-8C48-6F26D6790EA2}" destId="{A4CA68F5-A890-462E-B05A-CD59EA7AC7A4}" srcOrd="0" destOrd="0" presId="urn:microsoft.com/office/officeart/2005/8/layout/venn1"/>
    <dgm:cxn modelId="{FFB26383-E623-415C-AAA4-9BA82CEC9326}" type="presParOf" srcId="{3896404A-85CD-4C5B-9926-B0C03AA3156D}" destId="{E246ADDE-7ECC-424F-807B-DCC44ACF90AC}" srcOrd="0" destOrd="0" presId="urn:microsoft.com/office/officeart/2005/8/layout/venn1"/>
    <dgm:cxn modelId="{8C028908-C699-458E-A235-70FAE12461CF}" type="presParOf" srcId="{3896404A-85CD-4C5B-9926-B0C03AA3156D}" destId="{8B586B51-FF0F-45DD-A42B-6D90922FA937}" srcOrd="1" destOrd="0" presId="urn:microsoft.com/office/officeart/2005/8/layout/venn1"/>
    <dgm:cxn modelId="{E86B85D9-95CE-46D0-B463-F8191492641A}" type="presParOf" srcId="{3896404A-85CD-4C5B-9926-B0C03AA3156D}" destId="{A4CA68F5-A890-462E-B05A-CD59EA7AC7A4}" srcOrd="2" destOrd="0" presId="urn:microsoft.com/office/officeart/2005/8/layout/venn1"/>
    <dgm:cxn modelId="{BAA999E8-9C0C-422C-BA2D-8E65CCE2616C}" type="presParOf" srcId="{3896404A-85CD-4C5B-9926-B0C03AA3156D}" destId="{B783C088-4573-4CB9-A235-E064D6C735C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4912B5-559B-47D6-8594-043DCB974708}"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E9CB0C32-33B5-4AE7-873E-6C5F3307B1B5}">
      <dgm:prSet phldrT="[Text]" custT="1"/>
      <dgm:spPr/>
      <dgm:t>
        <a:bodyPr/>
        <a:lstStyle/>
        <a:p>
          <a:r>
            <a:rPr lang="en-GB" sz="2400" b="1" dirty="0" smtClean="0"/>
            <a:t>Employer Investment Fund: </a:t>
          </a:r>
          <a:r>
            <a:rPr lang="en-GB" sz="1400" b="0" dirty="0" smtClean="0"/>
            <a:t>A competitive fund to develop skills solutions, create capacity &amp; develop the underpinning skills infrastructure in sectors &amp; localities.</a:t>
          </a:r>
        </a:p>
        <a:p>
          <a:endParaRPr lang="en-GB" sz="1400" b="1" dirty="0" smtClean="0"/>
        </a:p>
        <a:p>
          <a:r>
            <a:rPr lang="en-GB" sz="1400" b="1" dirty="0" smtClean="0"/>
            <a:t>* </a:t>
          </a:r>
          <a:r>
            <a:rPr lang="en-GB" sz="1100" b="1" dirty="0" smtClean="0"/>
            <a:t>Sector Skills Councils only</a:t>
          </a:r>
        </a:p>
        <a:p>
          <a:r>
            <a:rPr lang="en-GB" sz="1100" b="1" dirty="0" smtClean="0"/>
            <a:t>*  UK Wide</a:t>
          </a:r>
        </a:p>
        <a:p>
          <a:endParaRPr lang="en-GB" sz="1100" b="1" dirty="0"/>
        </a:p>
      </dgm:t>
    </dgm:pt>
    <dgm:pt modelId="{F30620E5-26C5-496E-9DAE-04390A002899}" type="parTrans" cxnId="{0E7F216A-394F-4474-B608-D1C61FCAF2CA}">
      <dgm:prSet/>
      <dgm:spPr/>
      <dgm:t>
        <a:bodyPr/>
        <a:lstStyle/>
        <a:p>
          <a:endParaRPr lang="en-GB"/>
        </a:p>
      </dgm:t>
    </dgm:pt>
    <dgm:pt modelId="{09889E21-2246-4C3A-9B1F-9BA22155E5F3}" type="sibTrans" cxnId="{0E7F216A-394F-4474-B608-D1C61FCAF2CA}">
      <dgm:prSet/>
      <dgm:spPr/>
      <dgm:t>
        <a:bodyPr/>
        <a:lstStyle/>
        <a:p>
          <a:endParaRPr lang="en-GB"/>
        </a:p>
      </dgm:t>
    </dgm:pt>
    <dgm:pt modelId="{899EAD00-F69D-4E7D-B490-5AAE94CE5E37}">
      <dgm:prSet phldrT="[Text]"/>
      <dgm:spPr>
        <a:solidFill>
          <a:schemeClr val="tx2">
            <a:lumMod val="60000"/>
            <a:lumOff val="40000"/>
            <a:alpha val="75000"/>
          </a:schemeClr>
        </a:solidFill>
      </dgm:spPr>
      <dgm:t>
        <a:bodyPr/>
        <a:lstStyle/>
        <a:p>
          <a:endParaRPr lang="en-GB" dirty="0" smtClean="0"/>
        </a:p>
        <a:p>
          <a:endParaRPr lang="en-GB" dirty="0"/>
        </a:p>
      </dgm:t>
    </dgm:pt>
    <dgm:pt modelId="{A0CA637E-22B0-4177-AA35-3CBA6A5BD0F0}" type="parTrans" cxnId="{5617BEB2-3D97-4E30-9F42-5BD7E2DCB7A6}">
      <dgm:prSet/>
      <dgm:spPr/>
      <dgm:t>
        <a:bodyPr/>
        <a:lstStyle/>
        <a:p>
          <a:endParaRPr lang="en-GB"/>
        </a:p>
      </dgm:t>
    </dgm:pt>
    <dgm:pt modelId="{FDB3E730-B8E1-4FF7-9F05-5D925C00F1E0}" type="sibTrans" cxnId="{5617BEB2-3D97-4E30-9F42-5BD7E2DCB7A6}">
      <dgm:prSet/>
      <dgm:spPr/>
      <dgm:t>
        <a:bodyPr/>
        <a:lstStyle/>
        <a:p>
          <a:endParaRPr lang="en-GB"/>
        </a:p>
      </dgm:t>
    </dgm:pt>
    <dgm:pt modelId="{E8C5CF86-4964-4EB9-B446-1EB72B26C759}">
      <dgm:prSet phldrT="[Text]" custT="1"/>
      <dgm:spPr>
        <a:solidFill>
          <a:schemeClr val="tx2">
            <a:lumMod val="60000"/>
            <a:lumOff val="40000"/>
          </a:schemeClr>
        </a:solidFill>
      </dgm:spPr>
      <dgm:t>
        <a:bodyPr/>
        <a:lstStyle/>
        <a:p>
          <a:r>
            <a:rPr lang="en-GB" sz="2400" b="1" dirty="0" smtClean="0"/>
            <a:t>Growth &amp; Innovation Fund:</a:t>
          </a:r>
        </a:p>
        <a:p>
          <a:r>
            <a:rPr lang="en-GB" sz="1400" dirty="0" smtClean="0"/>
            <a:t>A competitive fund to develop skills solutions, create capacity &amp; develop the underpinning skills infrastructure in sectors &amp; localities</a:t>
          </a:r>
        </a:p>
        <a:p>
          <a:endParaRPr lang="en-GB" sz="1400" dirty="0" smtClean="0"/>
        </a:p>
        <a:p>
          <a:r>
            <a:rPr lang="en-GB" sz="1100" dirty="0" smtClean="0"/>
            <a:t>*  </a:t>
          </a:r>
          <a:r>
            <a:rPr lang="en-GB" sz="1100" b="1" dirty="0" smtClean="0"/>
            <a:t>Any employer-led body</a:t>
          </a:r>
        </a:p>
        <a:p>
          <a:r>
            <a:rPr lang="en-GB" sz="1100" b="1" dirty="0" smtClean="0"/>
            <a:t>*  England only</a:t>
          </a:r>
        </a:p>
        <a:p>
          <a:endParaRPr lang="en-GB" sz="2400" dirty="0"/>
        </a:p>
      </dgm:t>
    </dgm:pt>
    <dgm:pt modelId="{9CF6DC23-4308-46B0-BEE7-C8F31761C2B1}" type="parTrans" cxnId="{5329C6E2-3390-4B81-9DBE-57C9EA298CBA}">
      <dgm:prSet/>
      <dgm:spPr/>
      <dgm:t>
        <a:bodyPr/>
        <a:lstStyle/>
        <a:p>
          <a:endParaRPr lang="en-GB"/>
        </a:p>
      </dgm:t>
    </dgm:pt>
    <dgm:pt modelId="{C58935F3-45C4-490C-A9D4-A8971664ABD6}" type="sibTrans" cxnId="{5329C6E2-3390-4B81-9DBE-57C9EA298CBA}">
      <dgm:prSet/>
      <dgm:spPr/>
      <dgm:t>
        <a:bodyPr/>
        <a:lstStyle/>
        <a:p>
          <a:endParaRPr lang="en-GB"/>
        </a:p>
      </dgm:t>
    </dgm:pt>
    <dgm:pt modelId="{721F1E0E-6B9D-4CF3-ACC1-69B668B5E5F0}">
      <dgm:prSet phldrT="[Text]"/>
      <dgm:spPr>
        <a:solidFill>
          <a:schemeClr val="tx2"/>
        </a:solidFill>
      </dgm:spPr>
      <dgm:t>
        <a:bodyPr/>
        <a:lstStyle/>
        <a:p>
          <a:endParaRPr lang="en-GB" dirty="0" smtClean="0"/>
        </a:p>
        <a:p>
          <a:endParaRPr lang="en-GB" dirty="0"/>
        </a:p>
      </dgm:t>
    </dgm:pt>
    <dgm:pt modelId="{0A056DDE-14D7-4521-B160-78C151EF40D7}" type="parTrans" cxnId="{CF7BC3E3-E24B-44B1-A1B7-2E27A1D2A581}">
      <dgm:prSet/>
      <dgm:spPr/>
      <dgm:t>
        <a:bodyPr/>
        <a:lstStyle/>
        <a:p>
          <a:endParaRPr lang="en-GB"/>
        </a:p>
      </dgm:t>
    </dgm:pt>
    <dgm:pt modelId="{D86BC4DC-856E-48B0-A1D8-77DCDEEA6568}" type="sibTrans" cxnId="{CF7BC3E3-E24B-44B1-A1B7-2E27A1D2A581}">
      <dgm:prSet/>
      <dgm:spPr/>
      <dgm:t>
        <a:bodyPr/>
        <a:lstStyle/>
        <a:p>
          <a:endParaRPr lang="en-GB"/>
        </a:p>
      </dgm:t>
    </dgm:pt>
    <dgm:pt modelId="{921828D8-5C08-4397-9518-80770FC4402A}">
      <dgm:prSet phldrT="[Text]" custT="1"/>
      <dgm:spPr/>
      <dgm:t>
        <a:bodyPr/>
        <a:lstStyle/>
        <a:p>
          <a:r>
            <a:rPr lang="en-GB" sz="2400" b="1" dirty="0" smtClean="0"/>
            <a:t>Employer Ownership of Skills Pilots:</a:t>
          </a:r>
        </a:p>
        <a:p>
          <a:r>
            <a:rPr lang="en-GB" sz="1200" dirty="0" smtClean="0"/>
            <a:t>A competitive fund of £340m over 4 years.  Employers can develop proposals to create jobs, raise skills, drive enterprise &amp; economic growth in England and look for joint investment from government to meet the costs  </a:t>
          </a:r>
        </a:p>
        <a:p>
          <a:endParaRPr lang="en-GB" sz="1400" dirty="0" smtClean="0"/>
        </a:p>
        <a:p>
          <a:r>
            <a:rPr lang="en-GB" sz="1100" b="1" dirty="0" smtClean="0"/>
            <a:t>* Employer-led</a:t>
          </a:r>
        </a:p>
        <a:p>
          <a:r>
            <a:rPr lang="en-GB" sz="1100" b="1" dirty="0" smtClean="0"/>
            <a:t>* England only </a:t>
          </a:r>
        </a:p>
      </dgm:t>
    </dgm:pt>
    <dgm:pt modelId="{B57DA826-8C8D-4267-B22A-3B0CBE3B734A}" type="parTrans" cxnId="{DDF12FF3-2569-43B9-A6FD-9E87D97125C0}">
      <dgm:prSet/>
      <dgm:spPr/>
      <dgm:t>
        <a:bodyPr/>
        <a:lstStyle/>
        <a:p>
          <a:endParaRPr lang="en-GB"/>
        </a:p>
      </dgm:t>
    </dgm:pt>
    <dgm:pt modelId="{150207EC-A6BB-4D2A-BF4F-E5D8A888763F}" type="sibTrans" cxnId="{DDF12FF3-2569-43B9-A6FD-9E87D97125C0}">
      <dgm:prSet/>
      <dgm:spPr/>
      <dgm:t>
        <a:bodyPr/>
        <a:lstStyle/>
        <a:p>
          <a:endParaRPr lang="en-GB"/>
        </a:p>
      </dgm:t>
    </dgm:pt>
    <dgm:pt modelId="{828DC17B-2864-423B-9C93-2CDDA6B04E56}">
      <dgm:prSet phldrT="[Text]"/>
      <dgm:spPr>
        <a:solidFill>
          <a:schemeClr val="tx2">
            <a:lumMod val="60000"/>
            <a:lumOff val="40000"/>
            <a:alpha val="52000"/>
          </a:schemeClr>
        </a:solidFill>
      </dgm:spPr>
      <dgm:t>
        <a:bodyPr/>
        <a:lstStyle/>
        <a:p>
          <a:endParaRPr lang="en-GB" dirty="0" smtClean="0"/>
        </a:p>
        <a:p>
          <a:endParaRPr lang="en-GB" dirty="0"/>
        </a:p>
      </dgm:t>
    </dgm:pt>
    <dgm:pt modelId="{D3560B93-02DB-49E5-BBEC-ECBAAACB94D5}" type="sibTrans" cxnId="{3B739C5C-268F-41D5-9D22-84001B97372E}">
      <dgm:prSet/>
      <dgm:spPr/>
      <dgm:t>
        <a:bodyPr/>
        <a:lstStyle/>
        <a:p>
          <a:endParaRPr lang="en-GB"/>
        </a:p>
      </dgm:t>
    </dgm:pt>
    <dgm:pt modelId="{D3C5151C-3E07-4D42-B4D7-5ECB84803925}" type="parTrans" cxnId="{3B739C5C-268F-41D5-9D22-84001B97372E}">
      <dgm:prSet/>
      <dgm:spPr/>
      <dgm:t>
        <a:bodyPr/>
        <a:lstStyle/>
        <a:p>
          <a:endParaRPr lang="en-GB"/>
        </a:p>
      </dgm:t>
    </dgm:pt>
    <dgm:pt modelId="{639A61AD-3F57-40B9-B9A4-7F2ECB5DB7CA}" type="pres">
      <dgm:prSet presAssocID="{384912B5-559B-47D6-8594-043DCB974708}" presName="Name0" presStyleCnt="0">
        <dgm:presLayoutVars>
          <dgm:dir/>
          <dgm:animLvl val="lvl"/>
          <dgm:resizeHandles val="exact"/>
        </dgm:presLayoutVars>
      </dgm:prSet>
      <dgm:spPr/>
      <dgm:t>
        <a:bodyPr/>
        <a:lstStyle/>
        <a:p>
          <a:endParaRPr lang="en-GB"/>
        </a:p>
      </dgm:t>
    </dgm:pt>
    <dgm:pt modelId="{28043F69-1034-4872-AE09-D8785821D824}" type="pres">
      <dgm:prSet presAssocID="{828DC17B-2864-423B-9C93-2CDDA6B04E56}" presName="compositeNode" presStyleCnt="0">
        <dgm:presLayoutVars>
          <dgm:bulletEnabled val="1"/>
        </dgm:presLayoutVars>
      </dgm:prSet>
      <dgm:spPr/>
    </dgm:pt>
    <dgm:pt modelId="{D8996172-D947-4F5B-9F41-92414C560D72}" type="pres">
      <dgm:prSet presAssocID="{828DC17B-2864-423B-9C93-2CDDA6B04E56}" presName="bgRect" presStyleLbl="node1" presStyleIdx="0" presStyleCnt="3" custScaleY="119743" custLinFactNeighborX="2514" custLinFactNeighborY="3289"/>
      <dgm:spPr/>
      <dgm:t>
        <a:bodyPr/>
        <a:lstStyle/>
        <a:p>
          <a:endParaRPr lang="en-GB"/>
        </a:p>
      </dgm:t>
    </dgm:pt>
    <dgm:pt modelId="{24A2EA1A-EF89-4006-A47A-EFED0FED8DA3}" type="pres">
      <dgm:prSet presAssocID="{828DC17B-2864-423B-9C93-2CDDA6B04E56}" presName="parentNode" presStyleLbl="node1" presStyleIdx="0" presStyleCnt="3">
        <dgm:presLayoutVars>
          <dgm:chMax val="0"/>
          <dgm:bulletEnabled val="1"/>
        </dgm:presLayoutVars>
      </dgm:prSet>
      <dgm:spPr/>
      <dgm:t>
        <a:bodyPr/>
        <a:lstStyle/>
        <a:p>
          <a:endParaRPr lang="en-GB"/>
        </a:p>
      </dgm:t>
    </dgm:pt>
    <dgm:pt modelId="{08F2EE4C-7E23-40AC-9C1C-57F5D70486DE}" type="pres">
      <dgm:prSet presAssocID="{828DC17B-2864-423B-9C93-2CDDA6B04E56}" presName="childNode" presStyleLbl="node1" presStyleIdx="0" presStyleCnt="3">
        <dgm:presLayoutVars>
          <dgm:bulletEnabled val="1"/>
        </dgm:presLayoutVars>
      </dgm:prSet>
      <dgm:spPr/>
      <dgm:t>
        <a:bodyPr/>
        <a:lstStyle/>
        <a:p>
          <a:endParaRPr lang="en-GB"/>
        </a:p>
      </dgm:t>
    </dgm:pt>
    <dgm:pt modelId="{D507BEAA-C745-4E25-8B91-6FDFF94EC962}" type="pres">
      <dgm:prSet presAssocID="{D3560B93-02DB-49E5-BBEC-ECBAAACB94D5}" presName="hSp" presStyleCnt="0"/>
      <dgm:spPr/>
    </dgm:pt>
    <dgm:pt modelId="{C203008C-D143-4563-A5D5-9961156239AB}" type="pres">
      <dgm:prSet presAssocID="{D3560B93-02DB-49E5-BBEC-ECBAAACB94D5}" presName="vProcSp" presStyleCnt="0"/>
      <dgm:spPr/>
    </dgm:pt>
    <dgm:pt modelId="{6F81B9A6-B1EF-4B39-9BEE-AAA868B03C90}" type="pres">
      <dgm:prSet presAssocID="{D3560B93-02DB-49E5-BBEC-ECBAAACB94D5}" presName="vSp1" presStyleCnt="0"/>
      <dgm:spPr/>
    </dgm:pt>
    <dgm:pt modelId="{B6AFC411-650F-4958-9CC8-62F7874D81E9}" type="pres">
      <dgm:prSet presAssocID="{D3560B93-02DB-49E5-BBEC-ECBAAACB94D5}" presName="simulatedConn" presStyleLbl="solidFgAcc1" presStyleIdx="0" presStyleCnt="2"/>
      <dgm:spPr/>
    </dgm:pt>
    <dgm:pt modelId="{2C5E3836-A8B8-42C4-BEC1-6653691C20B3}" type="pres">
      <dgm:prSet presAssocID="{D3560B93-02DB-49E5-BBEC-ECBAAACB94D5}" presName="vSp2" presStyleCnt="0"/>
      <dgm:spPr/>
    </dgm:pt>
    <dgm:pt modelId="{052EA0DC-EF22-4F66-AF71-E06A3615E85F}" type="pres">
      <dgm:prSet presAssocID="{D3560B93-02DB-49E5-BBEC-ECBAAACB94D5}" presName="sibTrans" presStyleCnt="0"/>
      <dgm:spPr/>
    </dgm:pt>
    <dgm:pt modelId="{CAC9B5EA-F2D2-4901-8A1B-E896DF4FF06C}" type="pres">
      <dgm:prSet presAssocID="{899EAD00-F69D-4E7D-B490-5AAE94CE5E37}" presName="compositeNode" presStyleCnt="0">
        <dgm:presLayoutVars>
          <dgm:bulletEnabled val="1"/>
        </dgm:presLayoutVars>
      </dgm:prSet>
      <dgm:spPr/>
    </dgm:pt>
    <dgm:pt modelId="{ADF7B735-3ED8-4BB6-AAD1-0F3A86AF27C1}" type="pres">
      <dgm:prSet presAssocID="{899EAD00-F69D-4E7D-B490-5AAE94CE5E37}" presName="bgRect" presStyleLbl="node1" presStyleIdx="1" presStyleCnt="3" custScaleY="117864" custLinFactNeighborX="21" custLinFactNeighborY="4679"/>
      <dgm:spPr/>
      <dgm:t>
        <a:bodyPr/>
        <a:lstStyle/>
        <a:p>
          <a:endParaRPr lang="en-GB"/>
        </a:p>
      </dgm:t>
    </dgm:pt>
    <dgm:pt modelId="{081D7551-5EFE-41CE-8CB1-A4C94BCD6762}" type="pres">
      <dgm:prSet presAssocID="{899EAD00-F69D-4E7D-B490-5AAE94CE5E37}" presName="parentNode" presStyleLbl="node1" presStyleIdx="1" presStyleCnt="3">
        <dgm:presLayoutVars>
          <dgm:chMax val="0"/>
          <dgm:bulletEnabled val="1"/>
        </dgm:presLayoutVars>
      </dgm:prSet>
      <dgm:spPr/>
      <dgm:t>
        <a:bodyPr/>
        <a:lstStyle/>
        <a:p>
          <a:endParaRPr lang="en-GB"/>
        </a:p>
      </dgm:t>
    </dgm:pt>
    <dgm:pt modelId="{D8EF9872-0A3C-4044-BA46-92375FD01743}" type="pres">
      <dgm:prSet presAssocID="{899EAD00-F69D-4E7D-B490-5AAE94CE5E37}" presName="childNode" presStyleLbl="node1" presStyleIdx="1" presStyleCnt="3">
        <dgm:presLayoutVars>
          <dgm:bulletEnabled val="1"/>
        </dgm:presLayoutVars>
      </dgm:prSet>
      <dgm:spPr/>
      <dgm:t>
        <a:bodyPr/>
        <a:lstStyle/>
        <a:p>
          <a:endParaRPr lang="en-GB"/>
        </a:p>
      </dgm:t>
    </dgm:pt>
    <dgm:pt modelId="{9113B21D-A54E-4105-8383-44B9637CAC2A}" type="pres">
      <dgm:prSet presAssocID="{FDB3E730-B8E1-4FF7-9F05-5D925C00F1E0}" presName="hSp" presStyleCnt="0"/>
      <dgm:spPr/>
    </dgm:pt>
    <dgm:pt modelId="{014D5761-1DB7-4B45-B6E9-367A2C70930E}" type="pres">
      <dgm:prSet presAssocID="{FDB3E730-B8E1-4FF7-9F05-5D925C00F1E0}" presName="vProcSp" presStyleCnt="0"/>
      <dgm:spPr/>
    </dgm:pt>
    <dgm:pt modelId="{5D031C8A-4F69-459B-988A-6B845387B4EE}" type="pres">
      <dgm:prSet presAssocID="{FDB3E730-B8E1-4FF7-9F05-5D925C00F1E0}" presName="vSp1" presStyleCnt="0"/>
      <dgm:spPr/>
    </dgm:pt>
    <dgm:pt modelId="{5E4B6AF3-8F6C-4944-878D-11FB703689A3}" type="pres">
      <dgm:prSet presAssocID="{FDB3E730-B8E1-4FF7-9F05-5D925C00F1E0}" presName="simulatedConn" presStyleLbl="solidFgAcc1" presStyleIdx="1" presStyleCnt="2"/>
      <dgm:spPr/>
    </dgm:pt>
    <dgm:pt modelId="{F56EBBDA-EE13-4CF2-B62E-9EE21757E86B}" type="pres">
      <dgm:prSet presAssocID="{FDB3E730-B8E1-4FF7-9F05-5D925C00F1E0}" presName="vSp2" presStyleCnt="0"/>
      <dgm:spPr/>
    </dgm:pt>
    <dgm:pt modelId="{0417238C-5A2C-4ADF-8CFE-3CEFE250E541}" type="pres">
      <dgm:prSet presAssocID="{FDB3E730-B8E1-4FF7-9F05-5D925C00F1E0}" presName="sibTrans" presStyleCnt="0"/>
      <dgm:spPr/>
    </dgm:pt>
    <dgm:pt modelId="{B8E263B0-7D77-496E-BD17-35942E26D939}" type="pres">
      <dgm:prSet presAssocID="{721F1E0E-6B9D-4CF3-ACC1-69B668B5E5F0}" presName="compositeNode" presStyleCnt="0">
        <dgm:presLayoutVars>
          <dgm:bulletEnabled val="1"/>
        </dgm:presLayoutVars>
      </dgm:prSet>
      <dgm:spPr/>
    </dgm:pt>
    <dgm:pt modelId="{C3E4BFDD-24D7-4ADB-B2E6-F66BEC86EF6B}" type="pres">
      <dgm:prSet presAssocID="{721F1E0E-6B9D-4CF3-ACC1-69B668B5E5F0}" presName="bgRect" presStyleLbl="node1" presStyleIdx="2" presStyleCnt="3" custScaleY="117864" custLinFactNeighborX="-764" custLinFactNeighborY="3956"/>
      <dgm:spPr/>
      <dgm:t>
        <a:bodyPr/>
        <a:lstStyle/>
        <a:p>
          <a:endParaRPr lang="en-GB"/>
        </a:p>
      </dgm:t>
    </dgm:pt>
    <dgm:pt modelId="{8476DB55-0E65-401E-862A-8B6A93EC9C92}" type="pres">
      <dgm:prSet presAssocID="{721F1E0E-6B9D-4CF3-ACC1-69B668B5E5F0}" presName="parentNode" presStyleLbl="node1" presStyleIdx="2" presStyleCnt="3">
        <dgm:presLayoutVars>
          <dgm:chMax val="0"/>
          <dgm:bulletEnabled val="1"/>
        </dgm:presLayoutVars>
      </dgm:prSet>
      <dgm:spPr/>
      <dgm:t>
        <a:bodyPr/>
        <a:lstStyle/>
        <a:p>
          <a:endParaRPr lang="en-GB"/>
        </a:p>
      </dgm:t>
    </dgm:pt>
    <dgm:pt modelId="{168D5D09-0209-495E-94E9-40E6AC1CCE91}" type="pres">
      <dgm:prSet presAssocID="{721F1E0E-6B9D-4CF3-ACC1-69B668B5E5F0}" presName="childNode" presStyleLbl="node1" presStyleIdx="2" presStyleCnt="3">
        <dgm:presLayoutVars>
          <dgm:bulletEnabled val="1"/>
        </dgm:presLayoutVars>
      </dgm:prSet>
      <dgm:spPr/>
      <dgm:t>
        <a:bodyPr/>
        <a:lstStyle/>
        <a:p>
          <a:endParaRPr lang="en-GB"/>
        </a:p>
      </dgm:t>
    </dgm:pt>
  </dgm:ptLst>
  <dgm:cxnLst>
    <dgm:cxn modelId="{BEFB3437-6121-4AD3-A5C4-641295D37048}" type="presOf" srcId="{828DC17B-2864-423B-9C93-2CDDA6B04E56}" destId="{24A2EA1A-EF89-4006-A47A-EFED0FED8DA3}" srcOrd="1" destOrd="0" presId="urn:microsoft.com/office/officeart/2005/8/layout/hProcess7"/>
    <dgm:cxn modelId="{4202519C-D5A5-4B6A-90B1-549A881DBEAF}" type="presOf" srcId="{721F1E0E-6B9D-4CF3-ACC1-69B668B5E5F0}" destId="{C3E4BFDD-24D7-4ADB-B2E6-F66BEC86EF6B}" srcOrd="0" destOrd="0" presId="urn:microsoft.com/office/officeart/2005/8/layout/hProcess7"/>
    <dgm:cxn modelId="{7A8417DC-CEA1-4ABA-88E6-F6850387A425}" type="presOf" srcId="{899EAD00-F69D-4E7D-B490-5AAE94CE5E37}" destId="{ADF7B735-3ED8-4BB6-AAD1-0F3A86AF27C1}" srcOrd="0" destOrd="0" presId="urn:microsoft.com/office/officeart/2005/8/layout/hProcess7"/>
    <dgm:cxn modelId="{80EAD9AA-0B3D-44C7-8552-9D97B9B06631}" type="presOf" srcId="{721F1E0E-6B9D-4CF3-ACC1-69B668B5E5F0}" destId="{8476DB55-0E65-401E-862A-8B6A93EC9C92}" srcOrd="1" destOrd="0" presId="urn:microsoft.com/office/officeart/2005/8/layout/hProcess7"/>
    <dgm:cxn modelId="{0E7F216A-394F-4474-B608-D1C61FCAF2CA}" srcId="{828DC17B-2864-423B-9C93-2CDDA6B04E56}" destId="{E9CB0C32-33B5-4AE7-873E-6C5F3307B1B5}" srcOrd="0" destOrd="0" parTransId="{F30620E5-26C5-496E-9DAE-04390A002899}" sibTransId="{09889E21-2246-4C3A-9B1F-9BA22155E5F3}"/>
    <dgm:cxn modelId="{8D96B5A2-F85C-418B-ABAD-CB3499D5255C}" type="presOf" srcId="{828DC17B-2864-423B-9C93-2CDDA6B04E56}" destId="{D8996172-D947-4F5B-9F41-92414C560D72}" srcOrd="0" destOrd="0" presId="urn:microsoft.com/office/officeart/2005/8/layout/hProcess7"/>
    <dgm:cxn modelId="{FD483649-DAD2-4FA6-8399-6BE91C779B52}" type="presOf" srcId="{921828D8-5C08-4397-9518-80770FC4402A}" destId="{168D5D09-0209-495E-94E9-40E6AC1CCE91}" srcOrd="0" destOrd="0" presId="urn:microsoft.com/office/officeart/2005/8/layout/hProcess7"/>
    <dgm:cxn modelId="{1265F59A-4276-44EA-AC0D-E1F370E481A9}" type="presOf" srcId="{E8C5CF86-4964-4EB9-B446-1EB72B26C759}" destId="{D8EF9872-0A3C-4044-BA46-92375FD01743}" srcOrd="0" destOrd="0" presId="urn:microsoft.com/office/officeart/2005/8/layout/hProcess7"/>
    <dgm:cxn modelId="{CF7BC3E3-E24B-44B1-A1B7-2E27A1D2A581}" srcId="{384912B5-559B-47D6-8594-043DCB974708}" destId="{721F1E0E-6B9D-4CF3-ACC1-69B668B5E5F0}" srcOrd="2" destOrd="0" parTransId="{0A056DDE-14D7-4521-B160-78C151EF40D7}" sibTransId="{D86BC4DC-856E-48B0-A1D8-77DCDEEA6568}"/>
    <dgm:cxn modelId="{DDF12FF3-2569-43B9-A6FD-9E87D97125C0}" srcId="{721F1E0E-6B9D-4CF3-ACC1-69B668B5E5F0}" destId="{921828D8-5C08-4397-9518-80770FC4402A}" srcOrd="0" destOrd="0" parTransId="{B57DA826-8C8D-4267-B22A-3B0CBE3B734A}" sibTransId="{150207EC-A6BB-4D2A-BF4F-E5D8A888763F}"/>
    <dgm:cxn modelId="{5329C6E2-3390-4B81-9DBE-57C9EA298CBA}" srcId="{899EAD00-F69D-4E7D-B490-5AAE94CE5E37}" destId="{E8C5CF86-4964-4EB9-B446-1EB72B26C759}" srcOrd="0" destOrd="0" parTransId="{9CF6DC23-4308-46B0-BEE7-C8F31761C2B1}" sibTransId="{C58935F3-45C4-490C-A9D4-A8971664ABD6}"/>
    <dgm:cxn modelId="{84D0C95C-3ABC-4B1E-9381-8202E0C660A6}" type="presOf" srcId="{899EAD00-F69D-4E7D-B490-5AAE94CE5E37}" destId="{081D7551-5EFE-41CE-8CB1-A4C94BCD6762}" srcOrd="1" destOrd="0" presId="urn:microsoft.com/office/officeart/2005/8/layout/hProcess7"/>
    <dgm:cxn modelId="{0AEC1894-55C6-4E35-A0F5-ED6D49A9D1BC}" type="presOf" srcId="{E9CB0C32-33B5-4AE7-873E-6C5F3307B1B5}" destId="{08F2EE4C-7E23-40AC-9C1C-57F5D70486DE}" srcOrd="0" destOrd="0" presId="urn:microsoft.com/office/officeart/2005/8/layout/hProcess7"/>
    <dgm:cxn modelId="{5617BEB2-3D97-4E30-9F42-5BD7E2DCB7A6}" srcId="{384912B5-559B-47D6-8594-043DCB974708}" destId="{899EAD00-F69D-4E7D-B490-5AAE94CE5E37}" srcOrd="1" destOrd="0" parTransId="{A0CA637E-22B0-4177-AA35-3CBA6A5BD0F0}" sibTransId="{FDB3E730-B8E1-4FF7-9F05-5D925C00F1E0}"/>
    <dgm:cxn modelId="{3B739C5C-268F-41D5-9D22-84001B97372E}" srcId="{384912B5-559B-47D6-8594-043DCB974708}" destId="{828DC17B-2864-423B-9C93-2CDDA6B04E56}" srcOrd="0" destOrd="0" parTransId="{D3C5151C-3E07-4D42-B4D7-5ECB84803925}" sibTransId="{D3560B93-02DB-49E5-BBEC-ECBAAACB94D5}"/>
    <dgm:cxn modelId="{CCF3DA8C-EAB1-458B-B826-2E9321FD1580}" type="presOf" srcId="{384912B5-559B-47D6-8594-043DCB974708}" destId="{639A61AD-3F57-40B9-B9A4-7F2ECB5DB7CA}" srcOrd="0" destOrd="0" presId="urn:microsoft.com/office/officeart/2005/8/layout/hProcess7"/>
    <dgm:cxn modelId="{91D92E53-FDA5-4AD9-9641-768F986080BC}" type="presParOf" srcId="{639A61AD-3F57-40B9-B9A4-7F2ECB5DB7CA}" destId="{28043F69-1034-4872-AE09-D8785821D824}" srcOrd="0" destOrd="0" presId="urn:microsoft.com/office/officeart/2005/8/layout/hProcess7"/>
    <dgm:cxn modelId="{E3980918-5FF2-4B40-A083-BE500AF29F7A}" type="presParOf" srcId="{28043F69-1034-4872-AE09-D8785821D824}" destId="{D8996172-D947-4F5B-9F41-92414C560D72}" srcOrd="0" destOrd="0" presId="urn:microsoft.com/office/officeart/2005/8/layout/hProcess7"/>
    <dgm:cxn modelId="{6321355A-29CA-4A27-8F84-1C67901DCF04}" type="presParOf" srcId="{28043F69-1034-4872-AE09-D8785821D824}" destId="{24A2EA1A-EF89-4006-A47A-EFED0FED8DA3}" srcOrd="1" destOrd="0" presId="urn:microsoft.com/office/officeart/2005/8/layout/hProcess7"/>
    <dgm:cxn modelId="{CFD5DC4D-AE49-4DB2-A06C-71352F52DAC9}" type="presParOf" srcId="{28043F69-1034-4872-AE09-D8785821D824}" destId="{08F2EE4C-7E23-40AC-9C1C-57F5D70486DE}" srcOrd="2" destOrd="0" presId="urn:microsoft.com/office/officeart/2005/8/layout/hProcess7"/>
    <dgm:cxn modelId="{B8CF5ED7-84DD-4D2E-9007-738481DE93B5}" type="presParOf" srcId="{639A61AD-3F57-40B9-B9A4-7F2ECB5DB7CA}" destId="{D507BEAA-C745-4E25-8B91-6FDFF94EC962}" srcOrd="1" destOrd="0" presId="urn:microsoft.com/office/officeart/2005/8/layout/hProcess7"/>
    <dgm:cxn modelId="{709A19CB-15F4-4DC2-AD0F-0F8271F7632A}" type="presParOf" srcId="{639A61AD-3F57-40B9-B9A4-7F2ECB5DB7CA}" destId="{C203008C-D143-4563-A5D5-9961156239AB}" srcOrd="2" destOrd="0" presId="urn:microsoft.com/office/officeart/2005/8/layout/hProcess7"/>
    <dgm:cxn modelId="{B1FB3AD0-324D-431B-BDDE-1738CCE4E0EE}" type="presParOf" srcId="{C203008C-D143-4563-A5D5-9961156239AB}" destId="{6F81B9A6-B1EF-4B39-9BEE-AAA868B03C90}" srcOrd="0" destOrd="0" presId="urn:microsoft.com/office/officeart/2005/8/layout/hProcess7"/>
    <dgm:cxn modelId="{76A234DE-44ED-47E9-B181-506D4029B707}" type="presParOf" srcId="{C203008C-D143-4563-A5D5-9961156239AB}" destId="{B6AFC411-650F-4958-9CC8-62F7874D81E9}" srcOrd="1" destOrd="0" presId="urn:microsoft.com/office/officeart/2005/8/layout/hProcess7"/>
    <dgm:cxn modelId="{AF76365D-29B2-4F3F-903F-CF0AD3C2507D}" type="presParOf" srcId="{C203008C-D143-4563-A5D5-9961156239AB}" destId="{2C5E3836-A8B8-42C4-BEC1-6653691C20B3}" srcOrd="2" destOrd="0" presId="urn:microsoft.com/office/officeart/2005/8/layout/hProcess7"/>
    <dgm:cxn modelId="{4C8E9BFE-E266-4ABF-A0EB-20C740A8811E}" type="presParOf" srcId="{639A61AD-3F57-40B9-B9A4-7F2ECB5DB7CA}" destId="{052EA0DC-EF22-4F66-AF71-E06A3615E85F}" srcOrd="3" destOrd="0" presId="urn:microsoft.com/office/officeart/2005/8/layout/hProcess7"/>
    <dgm:cxn modelId="{DB3049E5-D726-45EF-B87E-1C0198AEF5FF}" type="presParOf" srcId="{639A61AD-3F57-40B9-B9A4-7F2ECB5DB7CA}" destId="{CAC9B5EA-F2D2-4901-8A1B-E896DF4FF06C}" srcOrd="4" destOrd="0" presId="urn:microsoft.com/office/officeart/2005/8/layout/hProcess7"/>
    <dgm:cxn modelId="{AA643B39-5D23-4166-A831-9A663E923E1B}" type="presParOf" srcId="{CAC9B5EA-F2D2-4901-8A1B-E896DF4FF06C}" destId="{ADF7B735-3ED8-4BB6-AAD1-0F3A86AF27C1}" srcOrd="0" destOrd="0" presId="urn:microsoft.com/office/officeart/2005/8/layout/hProcess7"/>
    <dgm:cxn modelId="{96465041-F8FA-4CF6-A611-390FFD740545}" type="presParOf" srcId="{CAC9B5EA-F2D2-4901-8A1B-E896DF4FF06C}" destId="{081D7551-5EFE-41CE-8CB1-A4C94BCD6762}" srcOrd="1" destOrd="0" presId="urn:microsoft.com/office/officeart/2005/8/layout/hProcess7"/>
    <dgm:cxn modelId="{9643B5AE-03A5-4CC2-AD63-6068FFCC9A60}" type="presParOf" srcId="{CAC9B5EA-F2D2-4901-8A1B-E896DF4FF06C}" destId="{D8EF9872-0A3C-4044-BA46-92375FD01743}" srcOrd="2" destOrd="0" presId="urn:microsoft.com/office/officeart/2005/8/layout/hProcess7"/>
    <dgm:cxn modelId="{24AE6A8B-DD4A-491D-A7B5-F884BEA805B1}" type="presParOf" srcId="{639A61AD-3F57-40B9-B9A4-7F2ECB5DB7CA}" destId="{9113B21D-A54E-4105-8383-44B9637CAC2A}" srcOrd="5" destOrd="0" presId="urn:microsoft.com/office/officeart/2005/8/layout/hProcess7"/>
    <dgm:cxn modelId="{DE5996B4-CCED-4041-AAC1-4E4E1F33BE9F}" type="presParOf" srcId="{639A61AD-3F57-40B9-B9A4-7F2ECB5DB7CA}" destId="{014D5761-1DB7-4B45-B6E9-367A2C70930E}" srcOrd="6" destOrd="0" presId="urn:microsoft.com/office/officeart/2005/8/layout/hProcess7"/>
    <dgm:cxn modelId="{D12239F2-8E3D-4EBE-BB87-54207A91C15B}" type="presParOf" srcId="{014D5761-1DB7-4B45-B6E9-367A2C70930E}" destId="{5D031C8A-4F69-459B-988A-6B845387B4EE}" srcOrd="0" destOrd="0" presId="urn:microsoft.com/office/officeart/2005/8/layout/hProcess7"/>
    <dgm:cxn modelId="{F2FF896C-8E87-4F75-9E86-C130E488BA38}" type="presParOf" srcId="{014D5761-1DB7-4B45-B6E9-367A2C70930E}" destId="{5E4B6AF3-8F6C-4944-878D-11FB703689A3}" srcOrd="1" destOrd="0" presId="urn:microsoft.com/office/officeart/2005/8/layout/hProcess7"/>
    <dgm:cxn modelId="{4515070C-4624-45F6-9893-124B6FB30A1B}" type="presParOf" srcId="{014D5761-1DB7-4B45-B6E9-367A2C70930E}" destId="{F56EBBDA-EE13-4CF2-B62E-9EE21757E86B}" srcOrd="2" destOrd="0" presId="urn:microsoft.com/office/officeart/2005/8/layout/hProcess7"/>
    <dgm:cxn modelId="{23482C60-7147-4625-B2D0-6ED8776E09BB}" type="presParOf" srcId="{639A61AD-3F57-40B9-B9A4-7F2ECB5DB7CA}" destId="{0417238C-5A2C-4ADF-8CFE-3CEFE250E541}" srcOrd="7" destOrd="0" presId="urn:microsoft.com/office/officeart/2005/8/layout/hProcess7"/>
    <dgm:cxn modelId="{10FADC34-C3FA-47DF-8E96-6C59E0B4446F}" type="presParOf" srcId="{639A61AD-3F57-40B9-B9A4-7F2ECB5DB7CA}" destId="{B8E263B0-7D77-496E-BD17-35942E26D939}" srcOrd="8" destOrd="0" presId="urn:microsoft.com/office/officeart/2005/8/layout/hProcess7"/>
    <dgm:cxn modelId="{C06CC4D2-6659-4CC9-88C9-F5FD2E04F6F6}" type="presParOf" srcId="{B8E263B0-7D77-496E-BD17-35942E26D939}" destId="{C3E4BFDD-24D7-4ADB-B2E6-F66BEC86EF6B}" srcOrd="0" destOrd="0" presId="urn:microsoft.com/office/officeart/2005/8/layout/hProcess7"/>
    <dgm:cxn modelId="{F63F49DD-90E8-4E62-BE71-A0BA72D61BD3}" type="presParOf" srcId="{B8E263B0-7D77-496E-BD17-35942E26D939}" destId="{8476DB55-0E65-401E-862A-8B6A93EC9C92}" srcOrd="1" destOrd="0" presId="urn:microsoft.com/office/officeart/2005/8/layout/hProcess7"/>
    <dgm:cxn modelId="{5F9B449E-5AD3-4BE3-B3F5-CB5883C06297}" type="presParOf" srcId="{B8E263B0-7D77-496E-BD17-35942E26D939}" destId="{168D5D09-0209-495E-94E9-40E6AC1CCE9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DAA49-2140-4A9E-8C41-5D70018A7902}">
      <dsp:nvSpPr>
        <dsp:cNvPr id="0" name=""/>
        <dsp:cNvSpPr/>
      </dsp:nvSpPr>
      <dsp:spPr>
        <a:xfrm>
          <a:off x="2365239" y="649753"/>
          <a:ext cx="3622957" cy="3622957"/>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rPr>
            <a:t>Commissioner</a:t>
          </a:r>
        </a:p>
        <a:p>
          <a:pPr lvl="0" algn="ctr" defTabSz="889000">
            <a:lnSpc>
              <a:spcPct val="90000"/>
            </a:lnSpc>
            <a:spcBef>
              <a:spcPct val="0"/>
            </a:spcBef>
            <a:spcAft>
              <a:spcPct val="35000"/>
            </a:spcAft>
          </a:pPr>
          <a:r>
            <a:rPr lang="en-GB" sz="2000" b="1" kern="1200" dirty="0" smtClean="0">
              <a:solidFill>
                <a:schemeClr val="bg1"/>
              </a:solidFill>
              <a:latin typeface="+mj-lt"/>
            </a:rPr>
            <a:t>Insights</a:t>
          </a:r>
          <a:endParaRPr lang="en-GB" sz="2000" b="1" kern="1200" dirty="0">
            <a:solidFill>
              <a:schemeClr val="bg1"/>
            </a:solidFill>
            <a:latin typeface="+mj-lt"/>
          </a:endParaRPr>
        </a:p>
      </dsp:txBody>
      <dsp:txXfrm>
        <a:off x="2848300" y="1283770"/>
        <a:ext cx="2656835" cy="1630331"/>
      </dsp:txXfrm>
    </dsp:sp>
    <dsp:sp modelId="{AC83D430-AED1-42EA-9035-B02EA0C38093}">
      <dsp:nvSpPr>
        <dsp:cNvPr id="0" name=""/>
        <dsp:cNvSpPr/>
      </dsp:nvSpPr>
      <dsp:spPr>
        <a:xfrm>
          <a:off x="3448479" y="2415305"/>
          <a:ext cx="3622957" cy="3622957"/>
        </a:xfrm>
        <a:prstGeom prst="ellipse">
          <a:avLst/>
        </a:prstGeom>
        <a:solidFill>
          <a:srgbClr val="233A75">
            <a:alpha val="5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725488" algn="ctr" defTabSz="889000">
            <a:lnSpc>
              <a:spcPct val="90000"/>
            </a:lnSpc>
            <a:spcBef>
              <a:spcPct val="0"/>
            </a:spcBef>
            <a:spcAft>
              <a:spcPct val="35000"/>
            </a:spcAft>
          </a:pPr>
          <a:r>
            <a:rPr lang="en-GB" sz="2000" b="0" kern="1200" dirty="0" smtClean="0">
              <a:solidFill>
                <a:schemeClr val="bg1"/>
              </a:solidFill>
              <a:latin typeface="+mj-lt"/>
            </a:rPr>
            <a:t>Investing in </a:t>
          </a:r>
          <a:r>
            <a:rPr lang="en-GB" sz="2000" b="1" kern="1200" dirty="0" smtClean="0">
              <a:solidFill>
                <a:schemeClr val="bg1"/>
              </a:solidFill>
              <a:latin typeface="+mj-lt"/>
            </a:rPr>
            <a:t>Standards and Innovation</a:t>
          </a:r>
          <a:endParaRPr lang="en-GB" sz="2000" b="1" kern="1200" dirty="0">
            <a:solidFill>
              <a:schemeClr val="bg1"/>
            </a:solidFill>
            <a:latin typeface="+mj-lt"/>
          </a:endParaRPr>
        </a:p>
      </dsp:txBody>
      <dsp:txXfrm>
        <a:off x="4556500" y="3351235"/>
        <a:ext cx="2173774" cy="1992626"/>
      </dsp:txXfrm>
    </dsp:sp>
    <dsp:sp modelId="{DC9503A4-BF04-461F-9629-F0C78BFDC03B}">
      <dsp:nvSpPr>
        <dsp:cNvPr id="0" name=""/>
        <dsp:cNvSpPr/>
      </dsp:nvSpPr>
      <dsp:spPr>
        <a:xfrm>
          <a:off x="1281998" y="2415305"/>
          <a:ext cx="3622957" cy="3622957"/>
        </a:xfrm>
        <a:prstGeom prst="ellipse">
          <a:avLst/>
        </a:prstGeom>
        <a:solidFill>
          <a:srgbClr val="E8503E">
            <a:alpha val="5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pPr>
          <a:endParaRPr lang="en-GB" sz="2000" kern="1200" dirty="0" smtClean="0">
            <a:solidFill>
              <a:schemeClr val="bg1"/>
            </a:solidFill>
          </a:endParaRPr>
        </a:p>
        <a:p>
          <a:pPr marL="0" lvl="0" indent="0" algn="l" defTabSz="889000">
            <a:lnSpc>
              <a:spcPct val="90000"/>
            </a:lnSpc>
            <a:spcBef>
              <a:spcPct val="0"/>
            </a:spcBef>
            <a:spcAft>
              <a:spcPct val="35000"/>
            </a:spcAft>
          </a:pPr>
          <a:r>
            <a:rPr lang="en-GB" sz="2000" kern="1200" dirty="0" smtClean="0">
              <a:solidFill>
                <a:schemeClr val="bg1"/>
              </a:solidFill>
            </a:rPr>
            <a:t>Research and </a:t>
          </a:r>
        </a:p>
        <a:p>
          <a:pPr marL="0" lvl="0" indent="0" algn="l" defTabSz="889000">
            <a:lnSpc>
              <a:spcPct val="90000"/>
            </a:lnSpc>
            <a:spcBef>
              <a:spcPct val="0"/>
            </a:spcBef>
            <a:spcAft>
              <a:spcPct val="35000"/>
            </a:spcAft>
          </a:pPr>
          <a:r>
            <a:rPr lang="en-GB" sz="2000" b="1" kern="1200" dirty="0" smtClean="0">
              <a:solidFill>
                <a:schemeClr val="bg1"/>
              </a:solidFill>
              <a:latin typeface="+mj-lt"/>
            </a:rPr>
            <a:t>  Intelligence</a:t>
          </a:r>
        </a:p>
        <a:p>
          <a:pPr lvl="0" algn="ctr" defTabSz="889000">
            <a:lnSpc>
              <a:spcPct val="90000"/>
            </a:lnSpc>
            <a:spcBef>
              <a:spcPct val="0"/>
            </a:spcBef>
            <a:spcAft>
              <a:spcPct val="35000"/>
            </a:spcAft>
          </a:pPr>
          <a:endParaRPr lang="en-GB" sz="2000" kern="1200" dirty="0">
            <a:solidFill>
              <a:schemeClr val="bg1"/>
            </a:solidFill>
          </a:endParaRPr>
        </a:p>
      </dsp:txBody>
      <dsp:txXfrm>
        <a:off x="1623160" y="3351235"/>
        <a:ext cx="2173774" cy="1992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6ADDE-7ECC-424F-807B-DCC44ACF90AC}">
      <dsp:nvSpPr>
        <dsp:cNvPr id="0" name=""/>
        <dsp:cNvSpPr/>
      </dsp:nvSpPr>
      <dsp:spPr>
        <a:xfrm>
          <a:off x="194452" y="373522"/>
          <a:ext cx="4796504" cy="47965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1" kern="1200" dirty="0" smtClean="0"/>
            <a:t>Standards</a:t>
          </a:r>
        </a:p>
        <a:p>
          <a:pPr lvl="0" algn="ctr" defTabSz="622300">
            <a:lnSpc>
              <a:spcPct val="90000"/>
            </a:lnSpc>
            <a:spcBef>
              <a:spcPct val="0"/>
            </a:spcBef>
            <a:spcAft>
              <a:spcPct val="35000"/>
            </a:spcAft>
          </a:pPr>
          <a:r>
            <a:rPr lang="en-GB" sz="1400" kern="1200" dirty="0" smtClean="0"/>
            <a:t>- Advice to Governments on which standards will achieve the best outcomes and impact</a:t>
          </a:r>
        </a:p>
        <a:p>
          <a:pPr lvl="0" algn="ctr" defTabSz="622300">
            <a:lnSpc>
              <a:spcPct val="90000"/>
            </a:lnSpc>
            <a:spcBef>
              <a:spcPct val="0"/>
            </a:spcBef>
            <a:spcAft>
              <a:spcPct val="35000"/>
            </a:spcAft>
          </a:pPr>
          <a:r>
            <a:rPr lang="en-GB" sz="1400" kern="1200" dirty="0" smtClean="0"/>
            <a:t>- Securing standards, on behalf of employers and four nations, to underpin apprenticeships and vocational qualifications</a:t>
          </a:r>
        </a:p>
        <a:p>
          <a:pPr lvl="0" algn="ctr" defTabSz="622300">
            <a:lnSpc>
              <a:spcPct val="90000"/>
            </a:lnSpc>
            <a:spcBef>
              <a:spcPct val="0"/>
            </a:spcBef>
            <a:spcAft>
              <a:spcPct val="35000"/>
            </a:spcAft>
          </a:pPr>
          <a:r>
            <a:rPr lang="en-GB" sz="1400" kern="1200" dirty="0" smtClean="0"/>
            <a:t>- Managing the quality assurance and approval of standards </a:t>
          </a:r>
        </a:p>
        <a:p>
          <a:pPr lvl="0" algn="ctr" defTabSz="622300">
            <a:lnSpc>
              <a:spcPct val="90000"/>
            </a:lnSpc>
            <a:spcBef>
              <a:spcPct val="0"/>
            </a:spcBef>
            <a:spcAft>
              <a:spcPct val="35000"/>
            </a:spcAft>
          </a:pPr>
          <a:r>
            <a:rPr lang="en-GB" sz="1400" kern="1200" dirty="0" smtClean="0"/>
            <a:t>- Reporting on the impact of standards across four nations</a:t>
          </a:r>
        </a:p>
        <a:p>
          <a:pPr lvl="0" algn="ctr" defTabSz="622300">
            <a:lnSpc>
              <a:spcPct val="90000"/>
            </a:lnSpc>
            <a:spcBef>
              <a:spcPct val="0"/>
            </a:spcBef>
            <a:spcAft>
              <a:spcPct val="35000"/>
            </a:spcAft>
          </a:pPr>
          <a:endParaRPr lang="en-GB" sz="1400" kern="1200" dirty="0"/>
        </a:p>
      </dsp:txBody>
      <dsp:txXfrm>
        <a:off x="864234" y="939133"/>
        <a:ext cx="2765552" cy="3665282"/>
      </dsp:txXfrm>
    </dsp:sp>
    <dsp:sp modelId="{A4CA68F5-A890-462E-B05A-CD59EA7AC7A4}">
      <dsp:nvSpPr>
        <dsp:cNvPr id="0" name=""/>
        <dsp:cNvSpPr/>
      </dsp:nvSpPr>
      <dsp:spPr>
        <a:xfrm>
          <a:off x="3673121" y="359229"/>
          <a:ext cx="4796504" cy="47965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1" kern="1200" dirty="0" smtClean="0"/>
            <a:t>LMI/Evidence Base</a:t>
          </a:r>
        </a:p>
        <a:p>
          <a:pPr lvl="0" algn="ctr" defTabSz="622300">
            <a:lnSpc>
              <a:spcPct val="90000"/>
            </a:lnSpc>
            <a:spcBef>
              <a:spcPct val="0"/>
            </a:spcBef>
            <a:spcAft>
              <a:spcPct val="35000"/>
            </a:spcAft>
          </a:pPr>
          <a:r>
            <a:rPr lang="en-GB" sz="1400" kern="1200" dirty="0" smtClean="0"/>
            <a:t>- UKCES Research portfolio</a:t>
          </a:r>
        </a:p>
        <a:p>
          <a:pPr lvl="0" algn="ctr" defTabSz="622300">
            <a:lnSpc>
              <a:spcPct val="90000"/>
            </a:lnSpc>
            <a:spcBef>
              <a:spcPct val="0"/>
            </a:spcBef>
            <a:spcAft>
              <a:spcPct val="35000"/>
            </a:spcAft>
          </a:pPr>
          <a:r>
            <a:rPr lang="en-GB" sz="1400" kern="1200" dirty="0" smtClean="0"/>
            <a:t>- Triangulation of evidence from other sources</a:t>
          </a:r>
        </a:p>
        <a:p>
          <a:pPr lvl="0" algn="ctr" defTabSz="622300">
            <a:lnSpc>
              <a:spcPct val="90000"/>
            </a:lnSpc>
            <a:spcBef>
              <a:spcPct val="0"/>
            </a:spcBef>
            <a:spcAft>
              <a:spcPct val="35000"/>
            </a:spcAft>
          </a:pPr>
          <a:r>
            <a:rPr lang="en-GB" sz="1400" kern="1200" dirty="0" smtClean="0"/>
            <a:t>- International benchmarking and comparisons including links to European standards and qualification frameworks</a:t>
          </a:r>
        </a:p>
        <a:p>
          <a:pPr lvl="0" algn="ctr" defTabSz="622300">
            <a:lnSpc>
              <a:spcPct val="90000"/>
            </a:lnSpc>
            <a:spcBef>
              <a:spcPct val="0"/>
            </a:spcBef>
            <a:spcAft>
              <a:spcPct val="35000"/>
            </a:spcAft>
          </a:pPr>
          <a:r>
            <a:rPr lang="en-GB" sz="1400" kern="1200" dirty="0" smtClean="0"/>
            <a:t>- Evaluation – outcomes and impact</a:t>
          </a:r>
          <a:endParaRPr lang="en-GB" sz="1400" kern="1200" dirty="0"/>
        </a:p>
      </dsp:txBody>
      <dsp:txXfrm>
        <a:off x="5034291" y="924840"/>
        <a:ext cx="2765552" cy="3665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96172-D947-4F5B-9F41-92414C560D72}">
      <dsp:nvSpPr>
        <dsp:cNvPr id="0" name=""/>
        <dsp:cNvSpPr/>
      </dsp:nvSpPr>
      <dsp:spPr>
        <a:xfrm>
          <a:off x="72005" y="809372"/>
          <a:ext cx="2837937" cy="4077877"/>
        </a:xfrm>
        <a:prstGeom prst="roundRect">
          <a:avLst>
            <a:gd name="adj" fmla="val 5000"/>
          </a:avLst>
        </a:prstGeom>
        <a:solidFill>
          <a:schemeClr val="tx2">
            <a:lumMod val="60000"/>
            <a:lumOff val="40000"/>
            <a:alpha val="5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endParaRPr lang="en-GB" sz="1300" kern="1200" dirty="0" smtClean="0"/>
        </a:p>
        <a:p>
          <a:pPr lvl="0" algn="r" defTabSz="577850">
            <a:lnSpc>
              <a:spcPct val="90000"/>
            </a:lnSpc>
            <a:spcBef>
              <a:spcPct val="0"/>
            </a:spcBef>
            <a:spcAft>
              <a:spcPct val="35000"/>
            </a:spcAft>
          </a:pPr>
          <a:endParaRPr lang="en-GB" sz="1300" kern="1200" dirty="0"/>
        </a:p>
      </dsp:txBody>
      <dsp:txXfrm rot="16200000">
        <a:off x="-1316130" y="2197508"/>
        <a:ext cx="3343859" cy="567587"/>
      </dsp:txXfrm>
    </dsp:sp>
    <dsp:sp modelId="{08F2EE4C-7E23-40AC-9C1C-57F5D70486DE}">
      <dsp:nvSpPr>
        <dsp:cNvPr id="0" name=""/>
        <dsp:cNvSpPr/>
      </dsp:nvSpPr>
      <dsp:spPr>
        <a:xfrm>
          <a:off x="639592" y="809372"/>
          <a:ext cx="2114263" cy="40778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GB" sz="2400" b="1" kern="1200" dirty="0" smtClean="0"/>
            <a:t>Employer Investment Fund: </a:t>
          </a:r>
          <a:r>
            <a:rPr lang="en-GB" sz="1400" b="0" kern="1200" dirty="0" smtClean="0"/>
            <a:t>A competitive fund to develop skills solutions, create capacity &amp; develop the underpinning skills infrastructure in sectors &amp; localities.</a:t>
          </a:r>
        </a:p>
        <a:p>
          <a:pPr lvl="0" algn="l" defTabSz="1066800">
            <a:lnSpc>
              <a:spcPct val="90000"/>
            </a:lnSpc>
            <a:spcBef>
              <a:spcPct val="0"/>
            </a:spcBef>
            <a:spcAft>
              <a:spcPct val="35000"/>
            </a:spcAft>
          </a:pPr>
          <a:endParaRPr lang="en-GB" sz="1400" b="1" kern="1200" dirty="0" smtClean="0"/>
        </a:p>
        <a:p>
          <a:pPr lvl="0" algn="l" defTabSz="1066800">
            <a:lnSpc>
              <a:spcPct val="90000"/>
            </a:lnSpc>
            <a:spcBef>
              <a:spcPct val="0"/>
            </a:spcBef>
            <a:spcAft>
              <a:spcPct val="35000"/>
            </a:spcAft>
          </a:pPr>
          <a:r>
            <a:rPr lang="en-GB" sz="1400" b="1" kern="1200" dirty="0" smtClean="0"/>
            <a:t>* </a:t>
          </a:r>
          <a:r>
            <a:rPr lang="en-GB" sz="1100" b="1" kern="1200" dirty="0" smtClean="0"/>
            <a:t>Sector Skills Councils only</a:t>
          </a:r>
        </a:p>
        <a:p>
          <a:pPr lvl="0" algn="l" defTabSz="1066800">
            <a:lnSpc>
              <a:spcPct val="90000"/>
            </a:lnSpc>
            <a:spcBef>
              <a:spcPct val="0"/>
            </a:spcBef>
            <a:spcAft>
              <a:spcPct val="35000"/>
            </a:spcAft>
          </a:pPr>
          <a:r>
            <a:rPr lang="en-GB" sz="1100" b="1" kern="1200" dirty="0" smtClean="0"/>
            <a:t>*  UK Wide</a:t>
          </a:r>
        </a:p>
        <a:p>
          <a:pPr lvl="0" algn="l" defTabSz="1066800">
            <a:lnSpc>
              <a:spcPct val="90000"/>
            </a:lnSpc>
            <a:spcBef>
              <a:spcPct val="0"/>
            </a:spcBef>
            <a:spcAft>
              <a:spcPct val="35000"/>
            </a:spcAft>
          </a:pPr>
          <a:endParaRPr lang="en-GB" sz="1100" b="1" kern="1200" dirty="0"/>
        </a:p>
      </dsp:txBody>
      <dsp:txXfrm>
        <a:off x="639592" y="809372"/>
        <a:ext cx="2114263" cy="4077877"/>
      </dsp:txXfrm>
    </dsp:sp>
    <dsp:sp modelId="{ADF7B735-3ED8-4BB6-AAD1-0F3A86AF27C1}">
      <dsp:nvSpPr>
        <dsp:cNvPr id="0" name=""/>
        <dsp:cNvSpPr/>
      </dsp:nvSpPr>
      <dsp:spPr>
        <a:xfrm>
          <a:off x="2938520" y="856709"/>
          <a:ext cx="2837937" cy="4013887"/>
        </a:xfrm>
        <a:prstGeom prst="roundRect">
          <a:avLst>
            <a:gd name="adj" fmla="val 5000"/>
          </a:avLst>
        </a:prstGeom>
        <a:solidFill>
          <a:schemeClr val="tx2">
            <a:lumMod val="60000"/>
            <a:lumOff val="40000"/>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endParaRPr lang="en-GB" sz="1300" kern="1200" dirty="0" smtClean="0"/>
        </a:p>
        <a:p>
          <a:pPr lvl="0" algn="r" defTabSz="577850">
            <a:lnSpc>
              <a:spcPct val="90000"/>
            </a:lnSpc>
            <a:spcBef>
              <a:spcPct val="0"/>
            </a:spcBef>
            <a:spcAft>
              <a:spcPct val="35000"/>
            </a:spcAft>
          </a:pPr>
          <a:endParaRPr lang="en-GB" sz="1300" kern="1200" dirty="0"/>
        </a:p>
      </dsp:txBody>
      <dsp:txXfrm rot="16200000">
        <a:off x="1576620" y="2218609"/>
        <a:ext cx="3291388" cy="567587"/>
      </dsp:txXfrm>
    </dsp:sp>
    <dsp:sp modelId="{B6AFC411-650F-4958-9CC8-62F7874D81E9}">
      <dsp:nvSpPr>
        <dsp:cNvPr id="0" name=""/>
        <dsp:cNvSpPr/>
      </dsp:nvSpPr>
      <dsp:spPr>
        <a:xfrm rot="5400000">
          <a:off x="2701994" y="3402585"/>
          <a:ext cx="500239" cy="42569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EF9872-0A3C-4044-BA46-92375FD01743}">
      <dsp:nvSpPr>
        <dsp:cNvPr id="0" name=""/>
        <dsp:cNvSpPr/>
      </dsp:nvSpPr>
      <dsp:spPr>
        <a:xfrm>
          <a:off x="3506108" y="856709"/>
          <a:ext cx="2114263" cy="40138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GB" sz="2400" b="1" kern="1200" dirty="0" smtClean="0"/>
            <a:t>Growth &amp; Innovation Fund:</a:t>
          </a:r>
        </a:p>
        <a:p>
          <a:pPr lvl="0" algn="l" defTabSz="1066800">
            <a:lnSpc>
              <a:spcPct val="90000"/>
            </a:lnSpc>
            <a:spcBef>
              <a:spcPct val="0"/>
            </a:spcBef>
            <a:spcAft>
              <a:spcPct val="35000"/>
            </a:spcAft>
          </a:pPr>
          <a:r>
            <a:rPr lang="en-GB" sz="1400" kern="1200" dirty="0" smtClean="0"/>
            <a:t>A competitive fund to develop skills solutions, create capacity &amp; develop the underpinning skills infrastructure in sectors &amp; localities</a:t>
          </a:r>
        </a:p>
        <a:p>
          <a:pPr lvl="0" algn="l" defTabSz="1066800">
            <a:lnSpc>
              <a:spcPct val="90000"/>
            </a:lnSpc>
            <a:spcBef>
              <a:spcPct val="0"/>
            </a:spcBef>
            <a:spcAft>
              <a:spcPct val="35000"/>
            </a:spcAft>
          </a:pPr>
          <a:endParaRPr lang="en-GB" sz="1400" kern="1200" dirty="0" smtClean="0"/>
        </a:p>
        <a:p>
          <a:pPr lvl="0" algn="l" defTabSz="1066800">
            <a:lnSpc>
              <a:spcPct val="90000"/>
            </a:lnSpc>
            <a:spcBef>
              <a:spcPct val="0"/>
            </a:spcBef>
            <a:spcAft>
              <a:spcPct val="35000"/>
            </a:spcAft>
          </a:pPr>
          <a:r>
            <a:rPr lang="en-GB" sz="1100" kern="1200" dirty="0" smtClean="0"/>
            <a:t>*  </a:t>
          </a:r>
          <a:r>
            <a:rPr lang="en-GB" sz="1100" b="1" kern="1200" dirty="0" smtClean="0"/>
            <a:t>Any employer-led body</a:t>
          </a:r>
        </a:p>
        <a:p>
          <a:pPr lvl="0" algn="l" defTabSz="1066800">
            <a:lnSpc>
              <a:spcPct val="90000"/>
            </a:lnSpc>
            <a:spcBef>
              <a:spcPct val="0"/>
            </a:spcBef>
            <a:spcAft>
              <a:spcPct val="35000"/>
            </a:spcAft>
          </a:pPr>
          <a:r>
            <a:rPr lang="en-GB" sz="1100" b="1" kern="1200" dirty="0" smtClean="0"/>
            <a:t>*  England only</a:t>
          </a:r>
        </a:p>
        <a:p>
          <a:pPr lvl="0" algn="l" defTabSz="1066800">
            <a:lnSpc>
              <a:spcPct val="90000"/>
            </a:lnSpc>
            <a:spcBef>
              <a:spcPct val="0"/>
            </a:spcBef>
            <a:spcAft>
              <a:spcPct val="35000"/>
            </a:spcAft>
          </a:pPr>
          <a:endParaRPr lang="en-GB" sz="2400" kern="1200" dirty="0"/>
        </a:p>
      </dsp:txBody>
      <dsp:txXfrm>
        <a:off x="3506108" y="856709"/>
        <a:ext cx="2114263" cy="4013887"/>
      </dsp:txXfrm>
    </dsp:sp>
    <dsp:sp modelId="{C3E4BFDD-24D7-4ADB-B2E6-F66BEC86EF6B}">
      <dsp:nvSpPr>
        <dsp:cNvPr id="0" name=""/>
        <dsp:cNvSpPr/>
      </dsp:nvSpPr>
      <dsp:spPr>
        <a:xfrm>
          <a:off x="5853508" y="832087"/>
          <a:ext cx="2837937" cy="4013887"/>
        </a:xfrm>
        <a:prstGeom prst="roundRect">
          <a:avLst>
            <a:gd name="adj" fmla="val 5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endParaRPr lang="en-GB" sz="1300" kern="1200" dirty="0" smtClean="0"/>
        </a:p>
        <a:p>
          <a:pPr lvl="0" algn="r" defTabSz="577850">
            <a:lnSpc>
              <a:spcPct val="90000"/>
            </a:lnSpc>
            <a:spcBef>
              <a:spcPct val="0"/>
            </a:spcBef>
            <a:spcAft>
              <a:spcPct val="35000"/>
            </a:spcAft>
          </a:pPr>
          <a:endParaRPr lang="en-GB" sz="1300" kern="1200" dirty="0"/>
        </a:p>
      </dsp:txBody>
      <dsp:txXfrm rot="16200000">
        <a:off x="4491607" y="2193987"/>
        <a:ext cx="3291388" cy="567587"/>
      </dsp:txXfrm>
    </dsp:sp>
    <dsp:sp modelId="{5E4B6AF3-8F6C-4944-878D-11FB703689A3}">
      <dsp:nvSpPr>
        <dsp:cNvPr id="0" name=""/>
        <dsp:cNvSpPr/>
      </dsp:nvSpPr>
      <dsp:spPr>
        <a:xfrm rot="5400000">
          <a:off x="5639259" y="3402585"/>
          <a:ext cx="500239" cy="42569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8D5D09-0209-495E-94E9-40E6AC1CCE91}">
      <dsp:nvSpPr>
        <dsp:cNvPr id="0" name=""/>
        <dsp:cNvSpPr/>
      </dsp:nvSpPr>
      <dsp:spPr>
        <a:xfrm>
          <a:off x="6421095" y="832087"/>
          <a:ext cx="2114263" cy="40138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GB" sz="2400" b="1" kern="1200" dirty="0" smtClean="0"/>
            <a:t>Employer Ownership of Skills Pilots:</a:t>
          </a:r>
        </a:p>
        <a:p>
          <a:pPr lvl="0" algn="l" defTabSz="1066800">
            <a:lnSpc>
              <a:spcPct val="90000"/>
            </a:lnSpc>
            <a:spcBef>
              <a:spcPct val="0"/>
            </a:spcBef>
            <a:spcAft>
              <a:spcPct val="35000"/>
            </a:spcAft>
          </a:pPr>
          <a:r>
            <a:rPr lang="en-GB" sz="1200" kern="1200" dirty="0" smtClean="0"/>
            <a:t>A competitive fund of £340m over 4 years.  Employers can develop proposals to create jobs, raise skills, drive enterprise &amp; economic growth in England and look for joint investment from government to meet the costs  </a:t>
          </a:r>
        </a:p>
        <a:p>
          <a:pPr lvl="0" algn="l" defTabSz="1066800">
            <a:lnSpc>
              <a:spcPct val="90000"/>
            </a:lnSpc>
            <a:spcBef>
              <a:spcPct val="0"/>
            </a:spcBef>
            <a:spcAft>
              <a:spcPct val="35000"/>
            </a:spcAft>
          </a:pPr>
          <a:endParaRPr lang="en-GB" sz="1400" kern="1200" dirty="0" smtClean="0"/>
        </a:p>
        <a:p>
          <a:pPr lvl="0" algn="l" defTabSz="1066800">
            <a:lnSpc>
              <a:spcPct val="90000"/>
            </a:lnSpc>
            <a:spcBef>
              <a:spcPct val="0"/>
            </a:spcBef>
            <a:spcAft>
              <a:spcPct val="35000"/>
            </a:spcAft>
          </a:pPr>
          <a:r>
            <a:rPr lang="en-GB" sz="1100" b="1" kern="1200" dirty="0" smtClean="0"/>
            <a:t>* Employer-led</a:t>
          </a:r>
        </a:p>
        <a:p>
          <a:pPr lvl="0" algn="l" defTabSz="1066800">
            <a:lnSpc>
              <a:spcPct val="90000"/>
            </a:lnSpc>
            <a:spcBef>
              <a:spcPct val="0"/>
            </a:spcBef>
            <a:spcAft>
              <a:spcPct val="35000"/>
            </a:spcAft>
          </a:pPr>
          <a:r>
            <a:rPr lang="en-GB" sz="1100" b="1" kern="1200" dirty="0" smtClean="0"/>
            <a:t>* England only </a:t>
          </a:r>
        </a:p>
      </dsp:txBody>
      <dsp:txXfrm>
        <a:off x="6421095" y="832087"/>
        <a:ext cx="2114263" cy="401388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3852" y="0"/>
            <a:ext cx="2972547" cy="494186"/>
          </a:xfrm>
          <a:prstGeom prst="rect">
            <a:avLst/>
          </a:prstGeom>
        </p:spPr>
        <p:txBody>
          <a:bodyPr vert="horz" lIns="91440" tIns="45720" rIns="91440" bIns="45720" rtlCol="0"/>
          <a:lstStyle>
            <a:lvl1pPr algn="r">
              <a:defRPr sz="1200"/>
            </a:lvl1pPr>
          </a:lstStyle>
          <a:p>
            <a:fld id="{E931D232-4BFD-4868-A00A-F6DD0F73581C}" type="datetimeFigureOut">
              <a:rPr lang="en-GB" smtClean="0"/>
              <a:t>03/09/2015</a:t>
            </a:fld>
            <a:endParaRPr lang="en-GB"/>
          </a:p>
        </p:txBody>
      </p:sp>
      <p:sp>
        <p:nvSpPr>
          <p:cNvPr id="4" name="Footer Placeholder 3"/>
          <p:cNvSpPr>
            <a:spLocks noGrp="1"/>
          </p:cNvSpPr>
          <p:nvPr>
            <p:ph type="ftr" sz="quarter" idx="2"/>
          </p:nvPr>
        </p:nvSpPr>
        <p:spPr>
          <a:xfrm>
            <a:off x="0" y="9378477"/>
            <a:ext cx="2972547" cy="49418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3852" y="9378477"/>
            <a:ext cx="2972547" cy="494186"/>
          </a:xfrm>
          <a:prstGeom prst="rect">
            <a:avLst/>
          </a:prstGeom>
        </p:spPr>
        <p:txBody>
          <a:bodyPr vert="horz" lIns="91440" tIns="45720" rIns="91440" bIns="45720" rtlCol="0" anchor="b"/>
          <a:lstStyle>
            <a:lvl1pPr algn="r">
              <a:defRPr sz="1200"/>
            </a:lvl1pPr>
          </a:lstStyle>
          <a:p>
            <a:fld id="{79791433-49F8-4448-A0EE-945BD56F2E61}" type="slidenum">
              <a:rPr lang="en-GB" smtClean="0"/>
              <a:t>‹#›</a:t>
            </a:fld>
            <a:endParaRPr lang="en-GB"/>
          </a:p>
        </p:txBody>
      </p:sp>
    </p:spTree>
    <p:extLst>
      <p:ext uri="{BB962C8B-B14F-4D97-AF65-F5344CB8AC3E}">
        <p14:creationId xmlns:p14="http://schemas.microsoft.com/office/powerpoint/2010/main" val="350450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bwMode="auto">
          <a:xfrm>
            <a:off x="960438" y="739775"/>
            <a:ext cx="4937125"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6" name="Rectangle 2"/>
          <p:cNvSpPr>
            <a:spLocks noGrp="1" noChangeArrowheads="1"/>
          </p:cNvSpPr>
          <p:nvPr>
            <p:ph type="body" sz="quarter" idx="1"/>
          </p:nvPr>
        </p:nvSpPr>
        <p:spPr bwMode="auto">
          <a:xfrm>
            <a:off x="685801" y="4689515"/>
            <a:ext cx="5486400" cy="4442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17516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and introductions.</a:t>
            </a:r>
          </a:p>
          <a:p>
            <a:endParaRPr lang="en-GB" baseline="0" dirty="0"/>
          </a:p>
          <a:p>
            <a:endParaRPr lang="en-GB" baseline="0" dirty="0" smtClean="0"/>
          </a:p>
        </p:txBody>
      </p:sp>
    </p:spTree>
    <p:extLst>
      <p:ext uri="{BB962C8B-B14F-4D97-AF65-F5344CB8AC3E}">
        <p14:creationId xmlns:p14="http://schemas.microsoft.com/office/powerpoint/2010/main" val="209637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Creative</a:t>
            </a:r>
            <a:r>
              <a:rPr lang="en-GB" b="1" baseline="0" dirty="0" smtClean="0"/>
              <a:t> industries IP </a:t>
            </a:r>
            <a:r>
              <a:rPr lang="en-GB" baseline="0" dirty="0" smtClean="0"/>
              <a:t>– led by Channel 4, includes the BBC: </a:t>
            </a:r>
            <a:r>
              <a:rPr lang="en-GB" b="1" baseline="0" dirty="0" smtClean="0"/>
              <a:t>£20m </a:t>
            </a:r>
            <a:r>
              <a:rPr lang="en-GB" b="1" baseline="0" dirty="0" err="1" smtClean="0"/>
              <a:t>govt</a:t>
            </a:r>
            <a:r>
              <a:rPr lang="en-GB" b="1" baseline="0" dirty="0" smtClean="0"/>
              <a:t> investment alongside £17m employer investment</a:t>
            </a:r>
          </a:p>
          <a:p>
            <a:endParaRPr lang="en-GB" baseline="0" dirty="0" smtClean="0"/>
          </a:p>
          <a:p>
            <a:r>
              <a:rPr lang="en-GB" b="1" baseline="0" dirty="0" smtClean="0"/>
              <a:t>EEIP led by National Grid, employers in the power and utilities sectors are working together for the first time and with their supply chains </a:t>
            </a:r>
            <a:r>
              <a:rPr lang="en-GB" baseline="0" dirty="0" smtClean="0"/>
              <a:t>to tackle issues of energy demand and job creation.  Looking in particular at </a:t>
            </a:r>
            <a:r>
              <a:rPr lang="en-GB" b="1" baseline="0" dirty="0" smtClean="0"/>
              <a:t>youth employment; first line supervisor training; skills leverage through procurement and export strategy</a:t>
            </a:r>
          </a:p>
          <a:p>
            <a:endParaRPr lang="en-GB" baseline="0" dirty="0" smtClean="0"/>
          </a:p>
          <a:p>
            <a:r>
              <a:rPr lang="en-GB" b="1" baseline="0" dirty="0" smtClean="0"/>
              <a:t>Most IPs also at the forefront of the </a:t>
            </a:r>
            <a:r>
              <a:rPr lang="en-GB" b="1" baseline="0" dirty="0" err="1" smtClean="0"/>
              <a:t>govt’s</a:t>
            </a:r>
            <a:r>
              <a:rPr lang="en-GB" b="1" baseline="0" dirty="0" smtClean="0"/>
              <a:t> apprenticeship reforms</a:t>
            </a:r>
            <a:r>
              <a:rPr lang="en-GB" baseline="0" dirty="0" smtClean="0"/>
              <a:t>.</a:t>
            </a:r>
            <a:endParaRPr lang="en-GB" dirty="0"/>
          </a:p>
        </p:txBody>
      </p:sp>
    </p:spTree>
    <p:extLst>
      <p:ext uri="{BB962C8B-B14F-4D97-AF65-F5344CB8AC3E}">
        <p14:creationId xmlns:p14="http://schemas.microsoft.com/office/powerpoint/2010/main" val="132492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INSIGHTS – culmination of our research and intelligence plus our thinking</a:t>
            </a:r>
          </a:p>
          <a:p>
            <a:endParaRPr lang="en-GB" dirty="0" smtClean="0"/>
          </a:p>
          <a:p>
            <a:r>
              <a:rPr lang="en-GB" sz="1200" kern="1200" dirty="0" smtClean="0">
                <a:solidFill>
                  <a:schemeClr val="tx1"/>
                </a:solidFill>
                <a:effectLst/>
                <a:latin typeface="Gill Sans" charset="0"/>
                <a:ea typeface="+mn-ea"/>
                <a:cs typeface="+mn-cs"/>
              </a:rPr>
              <a:t>Despite recent strong growth, the effects of the recession are still being felt on the UK labour market and economy: since 2010 real wages have fallen by around two per cent each year; and </a:t>
            </a:r>
            <a:r>
              <a:rPr lang="en-GB" sz="1200" b="1" kern="1200" dirty="0" smtClean="0">
                <a:solidFill>
                  <a:schemeClr val="tx1"/>
                </a:solidFill>
                <a:effectLst/>
                <a:latin typeface="Gill Sans" charset="0"/>
                <a:ea typeface="+mn-ea"/>
                <a:cs typeface="+mn-cs"/>
              </a:rPr>
              <a:t>GDP per hour</a:t>
            </a:r>
            <a:r>
              <a:rPr lang="en-GB" sz="1200" kern="1200" dirty="0" smtClean="0">
                <a:solidFill>
                  <a:schemeClr val="tx1"/>
                </a:solidFill>
                <a:effectLst/>
                <a:latin typeface="Gill Sans" charset="0"/>
                <a:ea typeface="+mn-ea"/>
                <a:cs typeface="+mn-cs"/>
              </a:rPr>
              <a:t> worked is 30 per cent higher in the US and France than in the UK. There remain deep-seated challenges formed over the last 30 years that must be addressed if growth is to be sustained and competitiveness improved. </a:t>
            </a:r>
          </a:p>
          <a:p>
            <a:r>
              <a:rPr lang="en-GB" sz="1200" kern="1200" dirty="0" smtClean="0">
                <a:solidFill>
                  <a:schemeClr val="tx1"/>
                </a:solidFill>
                <a:effectLst/>
                <a:latin typeface="Gill Sans" charset="0"/>
                <a:ea typeface="+mn-ea"/>
                <a:cs typeface="+mn-cs"/>
              </a:rPr>
              <a:t> </a:t>
            </a:r>
          </a:p>
          <a:p>
            <a:r>
              <a:rPr lang="en-GB" sz="1200" kern="1200" dirty="0" smtClean="0">
                <a:solidFill>
                  <a:schemeClr val="tx1"/>
                </a:solidFill>
                <a:effectLst/>
                <a:latin typeface="Gill Sans" charset="0"/>
                <a:ea typeface="+mn-ea"/>
                <a:cs typeface="+mn-cs"/>
              </a:rPr>
              <a:t>As the economy continues to strengthen now is the time to take action to tackle the deep-rooted </a:t>
            </a:r>
            <a:r>
              <a:rPr lang="en-GB" sz="1200" b="1" kern="1200" dirty="0" smtClean="0">
                <a:solidFill>
                  <a:schemeClr val="tx1"/>
                </a:solidFill>
                <a:effectLst/>
                <a:latin typeface="Gill Sans" charset="0"/>
                <a:ea typeface="+mn-ea"/>
                <a:cs typeface="+mn-cs"/>
              </a:rPr>
              <a:t>skills mismatches</a:t>
            </a:r>
            <a:r>
              <a:rPr lang="en-GB" sz="1200" kern="1200" dirty="0" smtClean="0">
                <a:solidFill>
                  <a:schemeClr val="tx1"/>
                </a:solidFill>
                <a:effectLst/>
                <a:latin typeface="Gill Sans" charset="0"/>
                <a:ea typeface="+mn-ea"/>
                <a:cs typeface="+mn-cs"/>
              </a:rPr>
              <a:t> in the labour market.  Five per cent of the workforce are not fully competent at their job, yet 16 per cent (4.3 million workers) have skills and qualifications that are not being used at work. They could fill Wembley Stadium more than 47 times.</a:t>
            </a:r>
          </a:p>
          <a:p>
            <a:endParaRPr lang="en-GB" sz="1200" kern="1200" dirty="0" smtClean="0">
              <a:solidFill>
                <a:schemeClr val="tx1"/>
              </a:solidFill>
              <a:effectLst/>
              <a:latin typeface="Gill Sans" charset="0"/>
              <a:ea typeface="+mn-ea"/>
              <a:cs typeface="+mn-cs"/>
            </a:endParaRPr>
          </a:p>
          <a:p>
            <a:r>
              <a:rPr lang="en-GB" sz="1200" kern="1200" dirty="0" smtClean="0">
                <a:solidFill>
                  <a:schemeClr val="tx1"/>
                </a:solidFill>
                <a:effectLst/>
                <a:latin typeface="Gill Sans" charset="0"/>
                <a:ea typeface="+mn-ea"/>
                <a:cs typeface="+mn-cs"/>
              </a:rPr>
              <a:t>Earlier this year we set out an analysis of the deep-rooted skills and employment challenges using the metaphor of rungs on the career ‘ladder’:</a:t>
            </a:r>
          </a:p>
          <a:p>
            <a:r>
              <a:rPr lang="en-GB" sz="1200" kern="1200" dirty="0" smtClean="0">
                <a:solidFill>
                  <a:schemeClr val="tx1"/>
                </a:solidFill>
                <a:effectLst/>
                <a:latin typeface="Gill Sans" charset="0"/>
                <a:ea typeface="+mn-ea"/>
                <a:cs typeface="+mn-cs"/>
              </a:rPr>
              <a:t>UKCES (2014) </a:t>
            </a:r>
            <a:r>
              <a:rPr lang="en-GB" sz="1200" i="1" kern="1200" dirty="0" smtClean="0">
                <a:solidFill>
                  <a:schemeClr val="tx1"/>
                </a:solidFill>
                <a:effectLst/>
                <a:latin typeface="Gill Sans" charset="0"/>
                <a:ea typeface="+mn-ea"/>
                <a:cs typeface="+mn-cs"/>
              </a:rPr>
              <a:t>Climbing the Ladder: Skills for Sustainable Recovery</a:t>
            </a:r>
            <a:r>
              <a:rPr lang="en-GB" sz="1200" kern="1200" dirty="0" smtClean="0">
                <a:solidFill>
                  <a:schemeClr val="tx1"/>
                </a:solidFill>
                <a:effectLst/>
                <a:latin typeface="Gill Sans" charset="0"/>
                <a:ea typeface="+mn-ea"/>
                <a:cs typeface="+mn-cs"/>
              </a:rPr>
              <a:t>.</a:t>
            </a:r>
          </a:p>
          <a:p>
            <a:endParaRPr lang="en-GB" sz="1200" kern="1200" dirty="0" smtClean="0">
              <a:solidFill>
                <a:schemeClr val="tx1"/>
              </a:solidFill>
              <a:effectLst/>
              <a:latin typeface="Gill Sans" charset="0"/>
              <a:ea typeface="+mn-ea"/>
              <a:cs typeface="+mn-cs"/>
            </a:endParaRPr>
          </a:p>
          <a:p>
            <a:r>
              <a:rPr lang="en-GB" sz="1200" kern="1200" dirty="0" smtClean="0">
                <a:solidFill>
                  <a:schemeClr val="tx1"/>
                </a:solidFill>
                <a:effectLst/>
                <a:latin typeface="Gill Sans" charset="0"/>
                <a:ea typeface="+mn-ea"/>
                <a:cs typeface="+mn-cs"/>
              </a:rPr>
              <a:t>Getting</a:t>
            </a:r>
            <a:r>
              <a:rPr lang="en-GB" sz="1200" kern="1200" baseline="0" dirty="0" smtClean="0">
                <a:solidFill>
                  <a:schemeClr val="tx1"/>
                </a:solidFill>
                <a:effectLst/>
                <a:latin typeface="Gill Sans" charset="0"/>
                <a:ea typeface="+mn-ea"/>
                <a:cs typeface="+mn-cs"/>
              </a:rPr>
              <a:t> in:</a:t>
            </a:r>
          </a:p>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chemeClr val="tx1"/>
                </a:solidFill>
                <a:effectLst/>
                <a:latin typeface="Gill Sans" charset="0"/>
                <a:ea typeface="+mn-ea"/>
                <a:cs typeface="+mn-cs"/>
              </a:rPr>
              <a:t>Youth unemployment is falling significantly; in the last year it has dropped by over a quarter. But</a:t>
            </a:r>
            <a:r>
              <a:rPr lang="en-GB" sz="1200" kern="1200" baseline="0" dirty="0" smtClean="0">
                <a:solidFill>
                  <a:schemeClr val="tx1"/>
                </a:solidFill>
                <a:effectLst/>
                <a:latin typeface="Gill Sans" charset="0"/>
                <a:ea typeface="+mn-ea"/>
                <a:cs typeface="+mn-cs"/>
              </a:rPr>
              <a:t> i</a:t>
            </a:r>
            <a:r>
              <a:rPr lang="en-GB" sz="1200" kern="1200" dirty="0" smtClean="0">
                <a:solidFill>
                  <a:schemeClr val="tx1"/>
                </a:solidFill>
                <a:effectLst/>
                <a:latin typeface="Gill Sans" charset="0"/>
                <a:ea typeface="+mn-ea"/>
                <a:cs typeface="+mn-cs"/>
              </a:rPr>
              <a:t>n the UK the ratio of youth unemployment to adult unemployment is significantly higher than in other leading economies,</a:t>
            </a:r>
            <a:r>
              <a:rPr lang="en-GB" sz="1200" kern="1200" baseline="0" dirty="0" smtClean="0">
                <a:solidFill>
                  <a:schemeClr val="tx1"/>
                </a:solidFill>
                <a:effectLst/>
                <a:latin typeface="Gill Sans" charset="0"/>
                <a:ea typeface="+mn-ea"/>
                <a:cs typeface="+mn-cs"/>
              </a:rPr>
              <a:t> caused by long-term structural problems with the UK labour market. </a:t>
            </a:r>
            <a:r>
              <a:rPr lang="en-GB" sz="1200" b="0" kern="1200" dirty="0" smtClean="0">
                <a:solidFill>
                  <a:schemeClr val="tx1"/>
                </a:solidFill>
                <a:effectLst/>
                <a:latin typeface="Gill Sans" charset="0"/>
                <a:ea typeface="+mn-ea"/>
                <a:cs typeface="+mn-cs"/>
              </a:rPr>
              <a:t>We must address the lack of opportunities for young people to get into work and the number of working people unable to progress in their career.  </a:t>
            </a:r>
          </a:p>
          <a:p>
            <a:r>
              <a:rPr lang="en-GB" sz="1200" kern="1200" dirty="0" smtClean="0">
                <a:solidFill>
                  <a:schemeClr val="tx1"/>
                </a:solidFill>
                <a:effectLst/>
                <a:latin typeface="Gill Sans" charset="0"/>
                <a:ea typeface="+mn-ea"/>
                <a:cs typeface="+mn-cs"/>
              </a:rPr>
              <a:t> </a:t>
            </a:r>
            <a:endParaRPr lang="en-GB" sz="1200" kern="1200" baseline="0" dirty="0" smtClean="0">
              <a:solidFill>
                <a:schemeClr val="tx1"/>
              </a:solidFill>
              <a:effectLst/>
              <a:latin typeface="Gill Sans" charset="0"/>
              <a:ea typeface="+mn-ea"/>
              <a:cs typeface="+mn-cs"/>
            </a:endParaRPr>
          </a:p>
          <a:p>
            <a:r>
              <a:rPr lang="en-GB" sz="1200" kern="1200" baseline="0" dirty="0" smtClean="0">
                <a:solidFill>
                  <a:schemeClr val="tx1"/>
                </a:solidFill>
                <a:effectLst/>
                <a:latin typeface="Gill Sans" charset="0"/>
                <a:ea typeface="+mn-ea"/>
                <a:cs typeface="+mn-cs"/>
              </a:rPr>
              <a:t>Getting on:</a:t>
            </a:r>
          </a:p>
          <a:p>
            <a:endParaRPr lang="en-GB" sz="1200" kern="1200" baseline="0" dirty="0" smtClean="0">
              <a:solidFill>
                <a:schemeClr val="tx1"/>
              </a:solidFill>
              <a:effectLst/>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chemeClr val="tx1"/>
                </a:solidFill>
                <a:effectLst/>
                <a:latin typeface="Gill Sans" charset="0"/>
                <a:ea typeface="+mn-ea"/>
                <a:cs typeface="+mn-cs"/>
              </a:rPr>
              <a:t>Technology, globalisation and longer working lives are changing career paths. Businesses need to develop new middle skill career pathways as old</a:t>
            </a:r>
            <a:r>
              <a:rPr lang="en-GB" sz="1200" kern="1200" baseline="0" dirty="0" smtClean="0">
                <a:solidFill>
                  <a:schemeClr val="tx1"/>
                </a:solidFill>
                <a:effectLst/>
                <a:latin typeface="Gill Sans" charset="0"/>
                <a:ea typeface="+mn-ea"/>
                <a:cs typeface="+mn-cs"/>
              </a:rPr>
              <a:t> ones decline. </a:t>
            </a:r>
            <a:r>
              <a:rPr lang="en-GB" sz="1200" kern="1200" dirty="0" smtClean="0">
                <a:solidFill>
                  <a:schemeClr val="tx1"/>
                </a:solidFill>
                <a:effectLst/>
                <a:latin typeface="Gill Sans" charset="0"/>
                <a:ea typeface="+mn-ea"/>
                <a:cs typeface="+mn-cs"/>
              </a:rPr>
              <a:t>Ensuring that there are opportunities for everyone to progress by raising their skills and finding a better job is critical.</a:t>
            </a:r>
          </a:p>
          <a:p>
            <a:endParaRPr lang="en-GB" sz="1200" kern="1200" baseline="0" dirty="0" smtClean="0">
              <a:solidFill>
                <a:schemeClr val="tx1"/>
              </a:solidFill>
              <a:effectLst/>
              <a:latin typeface="Gill Sans" charset="0"/>
              <a:ea typeface="+mn-ea"/>
              <a:cs typeface="+mn-cs"/>
            </a:endParaRPr>
          </a:p>
          <a:p>
            <a:r>
              <a:rPr lang="en-GB" sz="1200" kern="1200" baseline="0" dirty="0" smtClean="0">
                <a:solidFill>
                  <a:schemeClr val="tx1"/>
                </a:solidFill>
                <a:effectLst/>
                <a:latin typeface="Gill Sans" charset="0"/>
                <a:ea typeface="+mn-ea"/>
                <a:cs typeface="+mn-cs"/>
              </a:rPr>
              <a:t>Moving up:</a:t>
            </a:r>
            <a:endParaRPr lang="en-GB" sz="1200" kern="1200" dirty="0" smtClean="0">
              <a:solidFill>
                <a:schemeClr val="tx1"/>
              </a:solidFill>
              <a:effectLst/>
              <a:latin typeface="Gill Sans" charset="0"/>
              <a:ea typeface="+mn-ea"/>
              <a:cs typeface="+mn-cs"/>
            </a:endParaRPr>
          </a:p>
          <a:p>
            <a:r>
              <a:rPr lang="en-GB" sz="1200" kern="1200" dirty="0" smtClean="0">
                <a:solidFill>
                  <a:schemeClr val="tx1"/>
                </a:solidFill>
                <a:effectLst/>
                <a:latin typeface="Gill Sans" charset="0"/>
                <a:ea typeface="+mn-ea"/>
                <a:cs typeface="+mn-cs"/>
              </a:rPr>
              <a:t>  </a:t>
            </a:r>
          </a:p>
          <a:p>
            <a:r>
              <a:rPr lang="en-GB" sz="1200" kern="1200" dirty="0" smtClean="0">
                <a:solidFill>
                  <a:schemeClr val="tx1"/>
                </a:solidFill>
                <a:effectLst/>
                <a:latin typeface="Gill Sans" charset="0"/>
                <a:ea typeface="+mn-ea"/>
                <a:cs typeface="+mn-cs"/>
              </a:rPr>
              <a:t>Persistent skills shortages for high skilled workers, combined with poor use of the skills we already have,</a:t>
            </a:r>
            <a:r>
              <a:rPr lang="en-GB" sz="1200" kern="1200" baseline="0" dirty="0" smtClean="0">
                <a:solidFill>
                  <a:schemeClr val="tx1"/>
                </a:solidFill>
                <a:effectLst/>
                <a:latin typeface="Gill Sans" charset="0"/>
                <a:ea typeface="+mn-ea"/>
                <a:cs typeface="+mn-cs"/>
              </a:rPr>
              <a:t> are hampering competitiveness. In terms of training, j</a:t>
            </a:r>
            <a:r>
              <a:rPr lang="en-GB" sz="1200" kern="1200" dirty="0" smtClean="0">
                <a:solidFill>
                  <a:schemeClr val="tx1"/>
                </a:solidFill>
                <a:effectLst/>
                <a:latin typeface="Gill Sans" charset="0"/>
                <a:ea typeface="+mn-ea"/>
                <a:cs typeface="+mn-cs"/>
              </a:rPr>
              <a:t>ust one fifth of </a:t>
            </a:r>
            <a:r>
              <a:rPr lang="en-GB" sz="1200" b="0" kern="1200" dirty="0" smtClean="0">
                <a:solidFill>
                  <a:schemeClr val="tx1"/>
                </a:solidFill>
                <a:effectLst/>
                <a:latin typeface="Gill Sans" charset="0"/>
                <a:ea typeface="+mn-ea"/>
                <a:cs typeface="+mn-cs"/>
              </a:rPr>
              <a:t>managers </a:t>
            </a:r>
            <a:r>
              <a:rPr lang="en-GB" sz="1200" kern="1200" dirty="0" smtClean="0">
                <a:solidFill>
                  <a:schemeClr val="tx1"/>
                </a:solidFill>
                <a:effectLst/>
                <a:latin typeface="Gill Sans" charset="0"/>
                <a:ea typeface="+mn-ea"/>
                <a:cs typeface="+mn-cs"/>
              </a:rPr>
              <a:t>in the UK hold a management-related qualification and only 50 per cent of managers receive training – the lowest of any type of worker. We need excellent management to help us increase competitiveness by making the most of our existing skills, and increasing the number of high-skilled jobs.</a:t>
            </a:r>
          </a:p>
          <a:p>
            <a:endParaRPr lang="en-GB" dirty="0" smtClean="0"/>
          </a:p>
          <a:p>
            <a:endParaRPr lang="en-GB" dirty="0" smtClean="0"/>
          </a:p>
          <a:p>
            <a:endParaRPr lang="en-GB" dirty="0"/>
          </a:p>
        </p:txBody>
      </p:sp>
    </p:spTree>
    <p:extLst>
      <p:ext uri="{BB962C8B-B14F-4D97-AF65-F5344CB8AC3E}">
        <p14:creationId xmlns:p14="http://schemas.microsoft.com/office/powerpoint/2010/main" val="30880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Gill Sans" charset="0"/>
                <a:ea typeface="+mn-ea"/>
                <a:cs typeface="+mn-cs"/>
              </a:rPr>
              <a:t>This week</a:t>
            </a:r>
            <a:r>
              <a:rPr lang="en-GB" sz="1200" kern="1200" baseline="0" dirty="0" smtClean="0">
                <a:solidFill>
                  <a:schemeClr val="tx1"/>
                </a:solidFill>
                <a:effectLst/>
                <a:latin typeface="Gill Sans" charset="0"/>
                <a:ea typeface="+mn-ea"/>
                <a:cs typeface="+mn-cs"/>
              </a:rPr>
              <a:t> </a:t>
            </a:r>
            <a:r>
              <a:rPr lang="en-GB" sz="1200" kern="1200" dirty="0" smtClean="0">
                <a:solidFill>
                  <a:schemeClr val="tx1"/>
                </a:solidFill>
                <a:effectLst/>
                <a:latin typeface="Gill Sans" charset="0"/>
                <a:ea typeface="+mn-ea"/>
                <a:cs typeface="+mn-cs"/>
              </a:rPr>
              <a:t>UKCES published the ‘Growth Through People’ statement - an opinion piece on how we think the skills and employment system needs to change to tackle the challenges in the UK labour market around jobs, skills and productivity,</a:t>
            </a:r>
            <a:r>
              <a:rPr lang="en-GB" sz="1200" kern="1200" baseline="0" dirty="0" smtClean="0">
                <a:solidFill>
                  <a:schemeClr val="tx1"/>
                </a:solidFill>
                <a:effectLst/>
                <a:latin typeface="Gill Sans" charset="0"/>
                <a:ea typeface="+mn-ea"/>
                <a:cs typeface="+mn-cs"/>
              </a:rPr>
              <a:t> backed up</a:t>
            </a:r>
            <a:r>
              <a:rPr lang="en-GB" sz="1200" kern="1200" dirty="0" smtClean="0">
                <a:solidFill>
                  <a:schemeClr val="tx1"/>
                </a:solidFill>
                <a:effectLst/>
                <a:latin typeface="Gill Sans" charset="0"/>
                <a:ea typeface="+mn-ea"/>
                <a:cs typeface="+mn-cs"/>
              </a:rPr>
              <a:t> by a substantial evidence base.  </a:t>
            </a:r>
          </a:p>
          <a:p>
            <a:r>
              <a:rPr lang="en-GB" sz="1200" kern="1200" dirty="0" smtClean="0">
                <a:solidFill>
                  <a:schemeClr val="tx1"/>
                </a:solidFill>
                <a:effectLst/>
                <a:latin typeface="Gill Sans" charset="0"/>
                <a:ea typeface="+mn-ea"/>
                <a:cs typeface="+mn-cs"/>
              </a:rPr>
              <a:t> </a:t>
            </a:r>
          </a:p>
          <a:p>
            <a:r>
              <a:rPr lang="en-GB" sz="1200" kern="1200" dirty="0" smtClean="0">
                <a:solidFill>
                  <a:schemeClr val="tx1"/>
                </a:solidFill>
                <a:effectLst/>
                <a:latin typeface="Gill Sans" charset="0"/>
                <a:ea typeface="+mn-ea"/>
                <a:cs typeface="+mn-cs"/>
              </a:rPr>
              <a:t>Fronted</a:t>
            </a:r>
            <a:r>
              <a:rPr lang="en-GB" sz="1200" kern="1200" baseline="0" dirty="0" smtClean="0">
                <a:solidFill>
                  <a:schemeClr val="tx1"/>
                </a:solidFill>
                <a:effectLst/>
                <a:latin typeface="Gill Sans" charset="0"/>
                <a:ea typeface="+mn-ea"/>
                <a:cs typeface="+mn-cs"/>
              </a:rPr>
              <a:t> by Sir Charlie Mayfield, John </a:t>
            </a:r>
            <a:r>
              <a:rPr lang="en-GB" sz="1200" kern="1200" baseline="0" dirty="0" err="1" smtClean="0">
                <a:solidFill>
                  <a:schemeClr val="tx1"/>
                </a:solidFill>
                <a:effectLst/>
                <a:latin typeface="Gill Sans" charset="0"/>
                <a:ea typeface="+mn-ea"/>
                <a:cs typeface="+mn-cs"/>
              </a:rPr>
              <a:t>Cridland</a:t>
            </a:r>
            <a:r>
              <a:rPr lang="en-GB" sz="1200" kern="1200" baseline="0" dirty="0" smtClean="0">
                <a:solidFill>
                  <a:schemeClr val="tx1"/>
                </a:solidFill>
                <a:effectLst/>
                <a:latin typeface="Gill Sans" charset="0"/>
                <a:ea typeface="+mn-ea"/>
                <a:cs typeface="+mn-cs"/>
              </a:rPr>
              <a:t> of the CBI and Frances O’Grady of the TUC, t</a:t>
            </a:r>
            <a:r>
              <a:rPr lang="en-GB" sz="1200" kern="1200" dirty="0" smtClean="0">
                <a:solidFill>
                  <a:schemeClr val="tx1"/>
                </a:solidFill>
                <a:effectLst/>
                <a:latin typeface="Gill Sans" charset="0"/>
                <a:ea typeface="+mn-ea"/>
                <a:cs typeface="+mn-cs"/>
              </a:rPr>
              <a:t>he aim of the statement is to influence government policy and wider policy thinking ahead of the general election and provide a strong platform for action over the longer term.  We have built backing for our proposals among the education, policy and business communities</a:t>
            </a:r>
            <a:r>
              <a:rPr lang="en-GB" sz="1200" kern="1200" baseline="0" dirty="0" smtClean="0">
                <a:solidFill>
                  <a:schemeClr val="tx1"/>
                </a:solidFill>
                <a:effectLst/>
                <a:latin typeface="Gill Sans" charset="0"/>
                <a:ea typeface="+mn-ea"/>
                <a:cs typeface="+mn-cs"/>
              </a:rPr>
              <a:t> and it has been well received and supported – we clearly all have an aligned vision for tackling the UK’s skills issues.  </a:t>
            </a:r>
            <a:r>
              <a:rPr lang="en-US" sz="1200" kern="1200" dirty="0" smtClean="0">
                <a:solidFill>
                  <a:schemeClr val="tx1"/>
                </a:solidFill>
                <a:effectLst/>
                <a:latin typeface="Gill Sans" charset="0"/>
                <a:ea typeface="+mn-ea"/>
                <a:cs typeface="+mn-cs"/>
              </a:rPr>
              <a:t>Skills are integral to employment prospects, pay and wellbeing, business competitiveness and the economy. </a:t>
            </a:r>
            <a:r>
              <a:rPr lang="en-GB" sz="1200" b="1" kern="1200" dirty="0" smtClean="0">
                <a:solidFill>
                  <a:schemeClr val="tx1"/>
                </a:solidFill>
                <a:effectLst/>
                <a:latin typeface="Gill Sans" charset="0"/>
                <a:ea typeface="+mn-ea"/>
                <a:cs typeface="+mn-cs"/>
              </a:rPr>
              <a:t>The value of employed human capital has been estimated at £17.61 trillion</a:t>
            </a:r>
            <a:r>
              <a:rPr lang="en-US" sz="1200" kern="1200" dirty="0" smtClean="0">
                <a:solidFill>
                  <a:schemeClr val="tx1"/>
                </a:solidFill>
                <a:effectLst/>
                <a:latin typeface="Gill Sans" charset="0"/>
                <a:ea typeface="+mn-ea"/>
                <a:cs typeface="+mn-cs"/>
              </a:rPr>
              <a:t> – two and a half times the value of ‘hard</a:t>
            </a:r>
            <a:r>
              <a:rPr lang="fr-FR" sz="1200" kern="1200" dirty="0" smtClean="0">
                <a:solidFill>
                  <a:schemeClr val="tx1"/>
                </a:solidFill>
                <a:effectLst/>
                <a:latin typeface="Gill Sans" charset="0"/>
                <a:ea typeface="+mn-ea"/>
                <a:cs typeface="+mn-cs"/>
              </a:rPr>
              <a:t>’ </a:t>
            </a:r>
            <a:r>
              <a:rPr lang="en-US" sz="1200" kern="1200" dirty="0" smtClean="0">
                <a:solidFill>
                  <a:schemeClr val="tx1"/>
                </a:solidFill>
                <a:effectLst/>
                <a:latin typeface="Gill Sans" charset="0"/>
                <a:ea typeface="+mn-ea"/>
                <a:cs typeface="+mn-cs"/>
              </a:rPr>
              <a:t>assets such as buildings, vehicles and machinery.</a:t>
            </a:r>
            <a:endParaRPr lang="en-GB" sz="1200" kern="1200" dirty="0" smtClean="0">
              <a:solidFill>
                <a:schemeClr val="tx1"/>
              </a:solidFill>
              <a:effectLst/>
              <a:latin typeface="Gill Sans" charset="0"/>
              <a:ea typeface="+mn-ea"/>
              <a:cs typeface="+mn-cs"/>
            </a:endParaRPr>
          </a:p>
          <a:p>
            <a:r>
              <a:rPr lang="en-GB" sz="1200" kern="1200" dirty="0" smtClean="0">
                <a:solidFill>
                  <a:schemeClr val="tx1"/>
                </a:solidFill>
                <a:effectLst/>
                <a:latin typeface="Gill Sans" charset="0"/>
                <a:ea typeface="+mn-ea"/>
                <a:cs typeface="+mn-cs"/>
              </a:rPr>
              <a:t>ONS (2014) </a:t>
            </a:r>
            <a:r>
              <a:rPr lang="en-GB" sz="1200" i="1" kern="1200" dirty="0" smtClean="0">
                <a:solidFill>
                  <a:schemeClr val="tx1"/>
                </a:solidFill>
                <a:effectLst/>
                <a:latin typeface="Gill Sans" charset="0"/>
                <a:ea typeface="+mn-ea"/>
                <a:cs typeface="+mn-cs"/>
              </a:rPr>
              <a:t>Human Capital Estimates, 2013.</a:t>
            </a:r>
            <a:endParaRPr lang="en-GB" sz="1200" kern="1200" dirty="0" smtClean="0">
              <a:solidFill>
                <a:schemeClr val="tx1"/>
              </a:solidFill>
              <a:effectLst/>
              <a:latin typeface="Gill Sans" charset="0"/>
              <a:ea typeface="+mn-ea"/>
              <a:cs typeface="+mn-cs"/>
            </a:endParaRPr>
          </a:p>
          <a:p>
            <a:pPr lvl="0"/>
            <a:endParaRPr lang="en-GB" sz="1200" kern="1200" dirty="0" smtClean="0">
              <a:solidFill>
                <a:schemeClr val="tx1"/>
              </a:solidFill>
              <a:effectLst/>
              <a:latin typeface="Gill Sans" charset="0"/>
              <a:ea typeface="+mn-ea"/>
              <a:cs typeface="+mn-cs"/>
            </a:endParaRPr>
          </a:p>
          <a:p>
            <a:pPr lvl="0"/>
            <a:r>
              <a:rPr lang="en-GB" sz="1200" kern="1200" dirty="0" smtClean="0">
                <a:solidFill>
                  <a:schemeClr val="tx1"/>
                </a:solidFill>
                <a:effectLst/>
                <a:latin typeface="Gill Sans" charset="0"/>
                <a:ea typeface="+mn-ea"/>
                <a:cs typeface="+mn-cs"/>
              </a:rPr>
              <a:t>Five priorities for action are identified: </a:t>
            </a:r>
            <a:r>
              <a:rPr lang="en-GB" sz="1200" b="1" kern="1200" dirty="0" smtClean="0">
                <a:solidFill>
                  <a:schemeClr val="tx1"/>
                </a:solidFill>
                <a:effectLst/>
                <a:latin typeface="Gill Sans" charset="0"/>
                <a:ea typeface="+mn-ea"/>
                <a:cs typeface="+mn-cs"/>
              </a:rPr>
              <a:t>collective action by employers</a:t>
            </a:r>
            <a:r>
              <a:rPr lang="en-GB" sz="1200" kern="1200" dirty="0" smtClean="0">
                <a:solidFill>
                  <a:schemeClr val="tx1"/>
                </a:solidFill>
                <a:effectLst/>
                <a:latin typeface="Gill Sans" charset="0"/>
                <a:ea typeface="+mn-ea"/>
                <a:cs typeface="+mn-cs"/>
              </a:rPr>
              <a:t>, focusing on </a:t>
            </a:r>
            <a:r>
              <a:rPr lang="en-GB" sz="1200" b="1" kern="1200" dirty="0" smtClean="0">
                <a:solidFill>
                  <a:schemeClr val="tx1"/>
                </a:solidFill>
                <a:effectLst/>
                <a:latin typeface="Gill Sans" charset="0"/>
                <a:ea typeface="+mn-ea"/>
                <a:cs typeface="+mn-cs"/>
              </a:rPr>
              <a:t>productivity in the workplace</a:t>
            </a:r>
            <a:r>
              <a:rPr lang="en-GB" sz="1200" kern="1200" dirty="0" smtClean="0">
                <a:solidFill>
                  <a:schemeClr val="tx1"/>
                </a:solidFill>
                <a:effectLst/>
                <a:latin typeface="Gill Sans" charset="0"/>
                <a:ea typeface="+mn-ea"/>
                <a:cs typeface="+mn-cs"/>
              </a:rPr>
              <a:t>, more ‘</a:t>
            </a:r>
            <a:r>
              <a:rPr lang="en-GB" sz="1200" b="1" kern="1200" dirty="0" smtClean="0">
                <a:solidFill>
                  <a:schemeClr val="tx1"/>
                </a:solidFill>
                <a:effectLst/>
                <a:latin typeface="Gill Sans" charset="0"/>
                <a:ea typeface="+mn-ea"/>
                <a:cs typeface="+mn-cs"/>
              </a:rPr>
              <a:t>earning and learning</a:t>
            </a:r>
            <a:r>
              <a:rPr lang="en-GB" sz="1200" kern="1200" dirty="0" smtClean="0">
                <a:solidFill>
                  <a:schemeClr val="tx1"/>
                </a:solidFill>
                <a:effectLst/>
                <a:latin typeface="Gill Sans" charset="0"/>
                <a:ea typeface="+mn-ea"/>
                <a:cs typeface="+mn-cs"/>
              </a:rPr>
              <a:t>’ opportunities, </a:t>
            </a:r>
            <a:r>
              <a:rPr lang="en-GB" sz="1200" b="1" kern="1200" dirty="0" smtClean="0">
                <a:solidFill>
                  <a:schemeClr val="tx1"/>
                </a:solidFill>
                <a:effectLst/>
                <a:latin typeface="Gill Sans" charset="0"/>
                <a:ea typeface="+mn-ea"/>
                <a:cs typeface="+mn-cs"/>
              </a:rPr>
              <a:t>education and employers working better togethe</a:t>
            </a:r>
            <a:r>
              <a:rPr lang="en-GB" sz="1200" kern="1200" dirty="0" smtClean="0">
                <a:solidFill>
                  <a:schemeClr val="tx1"/>
                </a:solidFill>
                <a:effectLst/>
                <a:latin typeface="Gill Sans" charset="0"/>
                <a:ea typeface="+mn-ea"/>
                <a:cs typeface="+mn-cs"/>
              </a:rPr>
              <a:t>r and </a:t>
            </a:r>
            <a:r>
              <a:rPr lang="en-GB" sz="1200" b="1" kern="1200" dirty="0" smtClean="0">
                <a:solidFill>
                  <a:schemeClr val="tx1"/>
                </a:solidFill>
                <a:effectLst/>
                <a:latin typeface="Gill Sans" charset="0"/>
                <a:ea typeface="+mn-ea"/>
                <a:cs typeface="+mn-cs"/>
              </a:rPr>
              <a:t>measuring success in the skills system by a wider set of outcomes</a:t>
            </a:r>
            <a:r>
              <a:rPr lang="en-GB" sz="1200" kern="1200" dirty="0" smtClean="0">
                <a:solidFill>
                  <a:schemeClr val="tx1"/>
                </a:solidFill>
                <a:effectLst/>
                <a:latin typeface="Gill Sans" charset="0"/>
                <a:ea typeface="+mn-ea"/>
                <a:cs typeface="+mn-cs"/>
              </a:rPr>
              <a:t> than just qualifications.</a:t>
            </a:r>
          </a:p>
          <a:p>
            <a:r>
              <a:rPr lang="en-GB" sz="1200" kern="1200" dirty="0" smtClean="0">
                <a:solidFill>
                  <a:schemeClr val="tx1"/>
                </a:solidFill>
                <a:effectLst/>
                <a:latin typeface="Gill Sans" charset="0"/>
                <a:ea typeface="+mn-ea"/>
                <a:cs typeface="+mn-cs"/>
              </a:rPr>
              <a:t> </a:t>
            </a:r>
          </a:p>
          <a:p>
            <a:r>
              <a:rPr lang="en-GB" sz="1200" kern="1200" dirty="0" smtClean="0">
                <a:solidFill>
                  <a:schemeClr val="tx1"/>
                </a:solidFill>
                <a:effectLst/>
                <a:latin typeface="Gill Sans" charset="0"/>
                <a:ea typeface="+mn-ea"/>
                <a:cs typeface="+mn-cs"/>
              </a:rPr>
              <a:t>1</a:t>
            </a:r>
            <a:r>
              <a:rPr lang="en-GB" sz="1200" kern="1200" baseline="0" dirty="0" smtClean="0">
                <a:solidFill>
                  <a:schemeClr val="tx1"/>
                </a:solidFill>
                <a:effectLst/>
                <a:latin typeface="Gill Sans" charset="0"/>
                <a:ea typeface="+mn-ea"/>
                <a:cs typeface="+mn-cs"/>
              </a:rPr>
              <a:t> - </a:t>
            </a:r>
            <a:r>
              <a:rPr lang="en-GB" sz="1200" b="1" kern="1200" dirty="0" smtClean="0">
                <a:solidFill>
                  <a:schemeClr val="tx1"/>
                </a:solidFill>
                <a:effectLst/>
                <a:latin typeface="Gill Sans" charset="0"/>
                <a:ea typeface="+mn-ea"/>
                <a:cs typeface="+mn-cs"/>
              </a:rPr>
              <a:t>Employers should lead on skills and government should enable them</a:t>
            </a:r>
            <a:endParaRPr lang="en-GB" sz="1200" kern="1200" dirty="0" smtClean="0">
              <a:solidFill>
                <a:schemeClr val="tx1"/>
              </a:solidFill>
              <a:effectLst/>
              <a:latin typeface="Gill Sans"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Gill Sans" charset="0"/>
                <a:ea typeface="+mn-ea"/>
                <a:cs typeface="+mn-cs"/>
              </a:rPr>
              <a:t>We need a new level of leadership from employers to take responsibility for competitiveness and growth.</a:t>
            </a:r>
          </a:p>
          <a:p>
            <a:pPr marL="171450" lvl="0" indent="-171450">
              <a:buFont typeface="Arial" panose="020B0604020202020204" pitchFamily="34" charset="0"/>
              <a:buChar char="•"/>
            </a:pPr>
            <a:r>
              <a:rPr lang="en-GB" sz="1200" kern="1200" dirty="0" smtClean="0">
                <a:solidFill>
                  <a:schemeClr val="tx1"/>
                </a:solidFill>
                <a:effectLst/>
                <a:latin typeface="Gill Sans" charset="0"/>
                <a:ea typeface="+mn-ea"/>
                <a:cs typeface="+mn-cs"/>
              </a:rPr>
              <a:t>Employers, working with each other and with their employees and trade unions, should raise the bar on skills in sectors, regions and supply chains.  Collaboration is vital to building the skills we need for competitiveness.</a:t>
            </a:r>
          </a:p>
          <a:p>
            <a:pPr marL="171450" lvl="0" indent="-171450">
              <a:buFont typeface="Arial" panose="020B0604020202020204" pitchFamily="34" charset="0"/>
              <a:buChar char="•"/>
            </a:pPr>
            <a:r>
              <a:rPr lang="en-GB" sz="1200" kern="1200" dirty="0" smtClean="0">
                <a:solidFill>
                  <a:schemeClr val="tx1"/>
                </a:solidFill>
                <a:effectLst/>
                <a:latin typeface="Gill Sans" charset="0"/>
                <a:ea typeface="+mn-ea"/>
                <a:cs typeface="+mn-cs"/>
              </a:rPr>
              <a:t>Governments should commit to supporting employer leadership on skills, individually and in partnerships, as a central part of long-term growth plans and a way of aligning public and private resources. </a:t>
            </a:r>
          </a:p>
          <a:p>
            <a:endParaRPr lang="en-GB" sz="1200" kern="1200" dirty="0" smtClean="0">
              <a:solidFill>
                <a:schemeClr val="tx1"/>
              </a:solidFill>
              <a:effectLst/>
              <a:latin typeface="Gill Sans" charset="0"/>
              <a:ea typeface="+mn-ea"/>
              <a:cs typeface="+mn-cs"/>
            </a:endParaRPr>
          </a:p>
          <a:p>
            <a:r>
              <a:rPr lang="en-GB" sz="1200" kern="1200" dirty="0" smtClean="0">
                <a:solidFill>
                  <a:schemeClr val="tx1"/>
                </a:solidFill>
                <a:effectLst/>
                <a:latin typeface="Gill Sans" charset="0"/>
                <a:ea typeface="+mn-ea"/>
                <a:cs typeface="+mn-cs"/>
              </a:rPr>
              <a:t>2</a:t>
            </a:r>
            <a:r>
              <a:rPr lang="en-GB" sz="1200" kern="1200" baseline="0" dirty="0" smtClean="0">
                <a:solidFill>
                  <a:schemeClr val="tx1"/>
                </a:solidFill>
                <a:effectLst/>
                <a:latin typeface="Gill Sans" charset="0"/>
                <a:ea typeface="+mn-ea"/>
                <a:cs typeface="+mn-cs"/>
              </a:rPr>
              <a:t> - </a:t>
            </a:r>
            <a:r>
              <a:rPr lang="en-GB" sz="1200" b="1" kern="1200" dirty="0" smtClean="0">
                <a:solidFill>
                  <a:schemeClr val="tx1"/>
                </a:solidFill>
                <a:effectLst/>
                <a:latin typeface="Gill Sans" charset="0"/>
                <a:ea typeface="+mn-ea"/>
                <a:cs typeface="+mn-cs"/>
              </a:rPr>
              <a:t>Improving workplace productivity should be recognised as the key route to increasing pay and prosperity </a:t>
            </a:r>
            <a:endParaRPr lang="en-GB" sz="1200" kern="1200" dirty="0" smtClean="0">
              <a:solidFill>
                <a:schemeClr val="tx1"/>
              </a:solidFill>
              <a:effectLst/>
              <a:latin typeface="Gill Sans"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Gill Sans" charset="0"/>
                <a:ea typeface="+mn-ea"/>
                <a:cs typeface="+mn-cs"/>
              </a:rPr>
              <a:t>Up to 90% of the current workforce will still be in work in the next decade. To tackle the productivity deficit for the economy as a whole, there must be a much greater focus on job design, technology and progression for those in work.</a:t>
            </a:r>
          </a:p>
          <a:p>
            <a:pPr marL="171450" lvl="0" indent="-171450">
              <a:buFont typeface="Arial" panose="020B0604020202020204" pitchFamily="34" charset="0"/>
              <a:buChar char="•"/>
            </a:pPr>
            <a:r>
              <a:rPr lang="en-GB" sz="1200" kern="1200" dirty="0" smtClean="0">
                <a:solidFill>
                  <a:schemeClr val="tx1"/>
                </a:solidFill>
                <a:effectLst/>
                <a:latin typeface="Gill Sans" charset="0"/>
                <a:ea typeface="+mn-ea"/>
                <a:cs typeface="+mn-cs"/>
              </a:rPr>
              <a:t>Equipping people with the right skills and giving them the best opportunities to use them will lead to better paid jobs.</a:t>
            </a:r>
          </a:p>
          <a:p>
            <a:pPr marL="171450" lvl="0" indent="-171450">
              <a:buFont typeface="Arial" panose="020B0604020202020204" pitchFamily="34" charset="0"/>
              <a:buChar char="•"/>
            </a:pPr>
            <a:r>
              <a:rPr lang="en-GB" sz="1200" kern="1200" dirty="0" smtClean="0">
                <a:solidFill>
                  <a:schemeClr val="tx1"/>
                </a:solidFill>
                <a:effectLst/>
                <a:latin typeface="Gill Sans" charset="0"/>
                <a:ea typeface="+mn-ea"/>
                <a:cs typeface="+mn-cs"/>
              </a:rPr>
              <a:t>This means better leadership and management of people and organisations, increased employee engagement and more transparency about the value of people to business success.</a:t>
            </a:r>
          </a:p>
          <a:p>
            <a:endParaRPr lang="en-GB" sz="1200" kern="1200" dirty="0" smtClean="0">
              <a:solidFill>
                <a:schemeClr val="tx1"/>
              </a:solidFill>
              <a:effectLst/>
              <a:latin typeface="Gill Sans" charset="0"/>
              <a:ea typeface="+mn-ea"/>
              <a:cs typeface="+mn-cs"/>
            </a:endParaRPr>
          </a:p>
          <a:p>
            <a:r>
              <a:rPr lang="en-GB" sz="1200" kern="1200" dirty="0" smtClean="0">
                <a:solidFill>
                  <a:schemeClr val="tx1"/>
                </a:solidFill>
                <a:effectLst/>
                <a:latin typeface="Gill Sans" charset="0"/>
                <a:ea typeface="+mn-ea"/>
                <a:cs typeface="+mn-cs"/>
              </a:rPr>
              <a:t>3 - </a:t>
            </a:r>
            <a:r>
              <a:rPr lang="en-GB" sz="1200" b="1" kern="1200" dirty="0" smtClean="0">
                <a:solidFill>
                  <a:schemeClr val="tx1"/>
                </a:solidFill>
                <a:effectLst/>
                <a:latin typeface="Gill Sans" charset="0"/>
                <a:ea typeface="+mn-ea"/>
                <a:cs typeface="+mn-cs"/>
              </a:rPr>
              <a:t>‘Earning and learning’ should be the gold standard in vocational education</a:t>
            </a:r>
            <a:endParaRPr lang="en-GB" sz="1200" kern="1200" dirty="0" smtClean="0">
              <a:solidFill>
                <a:schemeClr val="tx1"/>
              </a:solidFill>
              <a:effectLst/>
              <a:latin typeface="Gill Sans"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Gill Sans" charset="0"/>
                <a:ea typeface="+mn-ea"/>
                <a:cs typeface="+mn-cs"/>
              </a:rPr>
              <a:t>We need a </a:t>
            </a:r>
            <a:r>
              <a:rPr lang="en-GB" sz="1200" b="1" kern="1200" dirty="0" smtClean="0">
                <a:solidFill>
                  <a:schemeClr val="tx1"/>
                </a:solidFill>
                <a:effectLst/>
                <a:latin typeface="Gill Sans" charset="0"/>
                <a:ea typeface="+mn-ea"/>
                <a:cs typeface="+mn-cs"/>
              </a:rPr>
              <a:t>step change in attitude and uptake of quality vocational routes into good jobs</a:t>
            </a:r>
            <a:r>
              <a:rPr lang="en-GB" sz="1200" kern="1200" dirty="0" smtClean="0">
                <a:solidFill>
                  <a:schemeClr val="tx1"/>
                </a:solidFill>
                <a:effectLst/>
                <a:latin typeface="Gill Sans" charset="0"/>
                <a:ea typeface="+mn-ea"/>
                <a:cs typeface="+mn-cs"/>
              </a:rPr>
              <a:t>. </a:t>
            </a:r>
            <a:r>
              <a:rPr lang="en-GB" sz="1200" b="1" kern="1200" dirty="0" smtClean="0">
                <a:solidFill>
                  <a:schemeClr val="tx1"/>
                </a:solidFill>
                <a:effectLst/>
                <a:latin typeface="Gill Sans" charset="0"/>
                <a:ea typeface="+mn-ea"/>
                <a:cs typeface="+mn-cs"/>
              </a:rPr>
              <a:t>High quality apprenticeships</a:t>
            </a:r>
            <a:r>
              <a:rPr lang="en-GB" sz="1200" kern="1200" dirty="0" smtClean="0">
                <a:solidFill>
                  <a:schemeClr val="tx1"/>
                </a:solidFill>
                <a:effectLst/>
                <a:latin typeface="Gill Sans" charset="0"/>
                <a:ea typeface="+mn-ea"/>
                <a:cs typeface="+mn-cs"/>
              </a:rPr>
              <a:t> should be a normal career pathway for many more young people, and a normal way for businesses to recruit and develop their talent pipeline. </a:t>
            </a:r>
          </a:p>
          <a:p>
            <a:pPr marL="171450" lvl="0" indent="-171450">
              <a:buFont typeface="Arial" panose="020B0604020202020204" pitchFamily="34" charset="0"/>
              <a:buChar char="•"/>
            </a:pPr>
            <a:r>
              <a:rPr lang="en-GB" sz="1200" kern="1200" dirty="0" smtClean="0">
                <a:solidFill>
                  <a:schemeClr val="tx1"/>
                </a:solidFill>
                <a:effectLst/>
                <a:latin typeface="Gill Sans" charset="0"/>
                <a:ea typeface="+mn-ea"/>
                <a:cs typeface="+mn-cs"/>
              </a:rPr>
              <a:t>Employers, working collaboratively, should have the lead role in designing apprenticeships to ensure they have value in the labour market. The public contribution should be channelled via employers to stimulate greater employer uptake. </a:t>
            </a:r>
          </a:p>
          <a:p>
            <a:pPr marL="171450" lvl="0" indent="-171450">
              <a:buFont typeface="Arial" panose="020B0604020202020204" pitchFamily="34" charset="0"/>
              <a:buChar char="•"/>
            </a:pPr>
            <a:r>
              <a:rPr lang="en-GB" sz="1200" kern="1200" dirty="0" smtClean="0">
                <a:solidFill>
                  <a:schemeClr val="tx1"/>
                </a:solidFill>
                <a:effectLst/>
                <a:latin typeface="Gill Sans" charset="0"/>
                <a:ea typeface="+mn-ea"/>
                <a:cs typeface="+mn-cs"/>
              </a:rPr>
              <a:t>In England, long-term stability in vocational education and training is essential for employers to have the confidence to engage.</a:t>
            </a:r>
          </a:p>
          <a:p>
            <a:endParaRPr lang="en-GB" sz="1200" kern="1200" dirty="0" smtClean="0">
              <a:solidFill>
                <a:schemeClr val="tx1"/>
              </a:solidFill>
              <a:effectLst/>
              <a:latin typeface="Gill Sans" charset="0"/>
              <a:ea typeface="+mn-ea"/>
              <a:cs typeface="+mn-cs"/>
            </a:endParaRPr>
          </a:p>
          <a:p>
            <a:r>
              <a:rPr lang="en-GB" sz="1200" kern="1200" dirty="0" smtClean="0">
                <a:solidFill>
                  <a:schemeClr val="tx1"/>
                </a:solidFill>
                <a:effectLst/>
                <a:latin typeface="Gill Sans" charset="0"/>
                <a:ea typeface="+mn-ea"/>
                <a:cs typeface="+mn-cs"/>
              </a:rPr>
              <a:t>4</a:t>
            </a:r>
            <a:r>
              <a:rPr lang="en-GB" sz="1200" kern="1200" baseline="0" dirty="0" smtClean="0">
                <a:solidFill>
                  <a:schemeClr val="tx1"/>
                </a:solidFill>
                <a:effectLst/>
                <a:latin typeface="Gill Sans" charset="0"/>
                <a:ea typeface="+mn-ea"/>
                <a:cs typeface="+mn-cs"/>
              </a:rPr>
              <a:t> - </a:t>
            </a:r>
            <a:r>
              <a:rPr lang="en-GB" sz="1200" b="1" kern="1200" dirty="0" smtClean="0">
                <a:solidFill>
                  <a:schemeClr val="tx1"/>
                </a:solidFill>
                <a:effectLst/>
                <a:latin typeface="Gill Sans" charset="0"/>
                <a:ea typeface="+mn-ea"/>
                <a:cs typeface="+mn-cs"/>
              </a:rPr>
              <a:t>Education and employers should be better connected to prepare people for work</a:t>
            </a:r>
            <a:endParaRPr lang="en-GB" sz="1200" kern="1200" dirty="0" smtClean="0">
              <a:solidFill>
                <a:schemeClr val="tx1"/>
              </a:solidFill>
              <a:effectLst/>
              <a:latin typeface="Gill Sans"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Gill Sans" charset="0"/>
                <a:ea typeface="+mn-ea"/>
                <a:cs typeface="+mn-cs"/>
              </a:rPr>
              <a:t>To create new pathways into work we need to start much earlier. All schools should have links with local businesses and use those links to inform and inspire young people about the breadth of career opportunities available. </a:t>
            </a:r>
          </a:p>
          <a:p>
            <a:pPr marL="171450" lvl="0" indent="-171450">
              <a:buFont typeface="Arial" panose="020B0604020202020204" pitchFamily="34" charset="0"/>
              <a:buChar char="•"/>
            </a:pPr>
            <a:r>
              <a:rPr lang="en-GB" sz="1200" b="1" kern="1200" dirty="0" smtClean="0">
                <a:solidFill>
                  <a:schemeClr val="tx1"/>
                </a:solidFill>
                <a:effectLst/>
                <a:latin typeface="Gill Sans" charset="0"/>
                <a:ea typeface="+mn-ea"/>
                <a:cs typeface="+mn-cs"/>
              </a:rPr>
              <a:t>Further education colleges should be supported to work with employers to deliver higher level technical and professional education to meet the UK’s technical skills gaps.</a:t>
            </a:r>
          </a:p>
          <a:p>
            <a:pPr marL="171450" lvl="0" indent="-171450">
              <a:buFont typeface="Arial" panose="020B0604020202020204" pitchFamily="34" charset="0"/>
              <a:buChar char="•"/>
            </a:pPr>
            <a:r>
              <a:rPr lang="en-GB" sz="1200" b="1" kern="1200" dirty="0" smtClean="0">
                <a:solidFill>
                  <a:schemeClr val="tx1"/>
                </a:solidFill>
                <a:effectLst/>
                <a:latin typeface="Gill Sans" charset="0"/>
                <a:ea typeface="+mn-ea"/>
                <a:cs typeface="+mn-cs"/>
              </a:rPr>
              <a:t>Closer collaboration between employers, colleges and universities is essential to ensure there are seamless opportunities to work and learn over the course of longer working careers.</a:t>
            </a:r>
          </a:p>
          <a:p>
            <a:endParaRPr lang="en-GB" sz="1200" kern="1200" dirty="0" smtClean="0">
              <a:solidFill>
                <a:schemeClr val="tx1"/>
              </a:solidFill>
              <a:effectLst/>
              <a:latin typeface="Gill Sans" charset="0"/>
              <a:ea typeface="+mn-ea"/>
              <a:cs typeface="+mn-cs"/>
            </a:endParaRPr>
          </a:p>
          <a:p>
            <a:r>
              <a:rPr lang="en-GB" sz="1200" kern="1200" dirty="0" smtClean="0">
                <a:solidFill>
                  <a:schemeClr val="tx1"/>
                </a:solidFill>
                <a:effectLst/>
                <a:latin typeface="Gill Sans" charset="0"/>
                <a:ea typeface="+mn-ea"/>
                <a:cs typeface="+mn-cs"/>
              </a:rPr>
              <a:t>5</a:t>
            </a:r>
            <a:r>
              <a:rPr lang="en-GB" sz="1200" kern="1200" baseline="0" dirty="0" smtClean="0">
                <a:solidFill>
                  <a:schemeClr val="tx1"/>
                </a:solidFill>
                <a:effectLst/>
                <a:latin typeface="Gill Sans" charset="0"/>
                <a:ea typeface="+mn-ea"/>
                <a:cs typeface="+mn-cs"/>
              </a:rPr>
              <a:t> - </a:t>
            </a:r>
            <a:r>
              <a:rPr lang="en-GB" sz="1200" b="1" kern="1200" dirty="0" smtClean="0">
                <a:solidFill>
                  <a:schemeClr val="tx1"/>
                </a:solidFill>
                <a:effectLst/>
                <a:latin typeface="Gill Sans" charset="0"/>
                <a:ea typeface="+mn-ea"/>
                <a:cs typeface="+mn-cs"/>
              </a:rPr>
              <a:t>Success should be measured by a wider set of outcomes not just educational attainment</a:t>
            </a:r>
            <a:endParaRPr lang="en-GB" sz="1200" kern="1200" dirty="0" smtClean="0">
              <a:solidFill>
                <a:schemeClr val="tx1"/>
              </a:solidFill>
              <a:effectLst/>
              <a:latin typeface="Gill Sans" charset="0"/>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Gill Sans" charset="0"/>
                <a:ea typeface="+mn-ea"/>
                <a:cs typeface="+mn-cs"/>
              </a:rPr>
              <a:t>We need to align measurement of schools, colleges and universities more clearly with the outcomes that are needed for sustained growth through people. </a:t>
            </a:r>
          </a:p>
          <a:p>
            <a:pPr marL="171450" lvl="0" indent="-171450">
              <a:buFont typeface="Arial" panose="020B0604020202020204" pitchFamily="34" charset="0"/>
              <a:buChar char="•"/>
            </a:pPr>
            <a:r>
              <a:rPr lang="en-GB" sz="1200" b="1" kern="1200" dirty="0" smtClean="0">
                <a:solidFill>
                  <a:schemeClr val="tx1"/>
                </a:solidFill>
                <a:effectLst/>
                <a:latin typeface="Gill Sans" charset="0"/>
                <a:ea typeface="+mn-ea"/>
                <a:cs typeface="+mn-cs"/>
              </a:rPr>
              <a:t>These outcome measures should be more prominent in demonstrating accountability and key outcome data shared widely with employers, individuals and communities.</a:t>
            </a:r>
          </a:p>
          <a:p>
            <a:pPr marL="171450" lvl="0" indent="-171450">
              <a:buFont typeface="Arial" panose="020B0604020202020204" pitchFamily="34" charset="0"/>
              <a:buChar char="•"/>
            </a:pPr>
            <a:r>
              <a:rPr lang="en-GB" sz="1200" kern="1200" dirty="0" smtClean="0">
                <a:solidFill>
                  <a:schemeClr val="tx1"/>
                </a:solidFill>
                <a:effectLst/>
                <a:latin typeface="Gill Sans" charset="0"/>
                <a:ea typeface="+mn-ea"/>
                <a:cs typeface="+mn-cs"/>
              </a:rPr>
              <a:t>Reliable labour market intelligence should be widely used to support better decision making by individuals, employers and education providers.</a:t>
            </a:r>
          </a:p>
          <a:p>
            <a:pPr marL="0" indent="0">
              <a:buFont typeface="Arial" panose="020B0604020202020204" pitchFamily="34" charset="0"/>
              <a:buNone/>
            </a:pPr>
            <a:endParaRPr lang="en-GB" sz="1200" kern="1200" dirty="0" smtClean="0">
              <a:solidFill>
                <a:schemeClr val="tx1"/>
              </a:solidFill>
              <a:effectLst/>
              <a:latin typeface="Gill Sans" charset="0"/>
              <a:ea typeface="+mn-ea"/>
              <a:cs typeface="+mn-cs"/>
            </a:endParaRPr>
          </a:p>
          <a:p>
            <a:endParaRPr lang="en-GB" dirty="0"/>
          </a:p>
        </p:txBody>
      </p:sp>
    </p:spTree>
    <p:extLst>
      <p:ext uri="{BB962C8B-B14F-4D97-AF65-F5344CB8AC3E}">
        <p14:creationId xmlns:p14="http://schemas.microsoft.com/office/powerpoint/2010/main" val="1022560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Tree>
    <p:extLst>
      <p:ext uri="{BB962C8B-B14F-4D97-AF65-F5344CB8AC3E}">
        <p14:creationId xmlns:p14="http://schemas.microsoft.com/office/powerpoint/2010/main" val="260114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1387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sz="1200" b="0" kern="1200" dirty="0" smtClean="0">
                <a:solidFill>
                  <a:schemeClr val="tx1"/>
                </a:solidFill>
                <a:effectLst/>
                <a:latin typeface="Gill Sans" charset="0"/>
                <a:ea typeface="+mn-ea"/>
                <a:cs typeface="+mn-cs"/>
              </a:rPr>
              <a:t>The UK Commission for Employment and Skills (UKCES) works with industry and government to help achieve better outcomes in how people get in and on in work and how businesses succeed through the skills and talents of their people.</a:t>
            </a:r>
            <a:r>
              <a:rPr lang="en-US" sz="1200" kern="1200" dirty="0" smtClean="0">
                <a:solidFill>
                  <a:schemeClr val="tx1"/>
                </a:solidFill>
                <a:effectLst/>
                <a:latin typeface="Gill Sans" charset="0"/>
                <a:ea typeface="+mn-ea"/>
                <a:cs typeface="+mn-cs"/>
              </a:rPr>
              <a:t> </a:t>
            </a:r>
            <a:r>
              <a:rPr lang="en-US" sz="1200" b="1" kern="1200" dirty="0" smtClean="0">
                <a:solidFill>
                  <a:schemeClr val="tx1"/>
                </a:solidFill>
                <a:effectLst/>
                <a:latin typeface="Gill Sans" charset="0"/>
                <a:ea typeface="+mn-ea"/>
                <a:cs typeface="+mn-cs"/>
              </a:rPr>
              <a:t>Our ambition is for a sustained recovery for the long term driven by the skills and talents of people – growth through people.</a:t>
            </a:r>
            <a:endParaRPr lang="en-GB" sz="1200" b="1" kern="1200" dirty="0" smtClean="0">
              <a:solidFill>
                <a:schemeClr val="tx1"/>
              </a:solidFill>
              <a:effectLst/>
              <a:latin typeface="Gill Sans" charset="0"/>
              <a:ea typeface="+mn-ea"/>
              <a:cs typeface="+mn-cs"/>
            </a:endParaRPr>
          </a:p>
          <a:p>
            <a:endParaRPr lang="en-GB" sz="1200" b="0" kern="1200" dirty="0" smtClean="0">
              <a:solidFill>
                <a:schemeClr val="tx1"/>
              </a:solidFill>
              <a:effectLst/>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200" b="0" kern="1200" dirty="0" smtClean="0">
                <a:solidFill>
                  <a:schemeClr val="tx1"/>
                </a:solidFill>
                <a:effectLst/>
                <a:latin typeface="Gill Sans" charset="0"/>
                <a:ea typeface="+mn-ea"/>
                <a:cs typeface="+mn-cs"/>
              </a:rPr>
              <a:t>UKCES is a social partnership led by 26 Commissioners who are senior leaders of large and small enterprises, (including non-profits), further and higher education institutions from across the UK. </a:t>
            </a:r>
            <a:r>
              <a:rPr lang="en-GB" dirty="0" smtClean="0"/>
              <a:t>Our Chairman is Sir Charlie Mayfield, Chairman</a:t>
            </a:r>
            <a:r>
              <a:rPr lang="en-GB" baseline="0" dirty="0" smtClean="0"/>
              <a:t> of the John Lewis Partnership.</a:t>
            </a:r>
            <a:r>
              <a:rPr lang="en-GB" sz="1200" b="0" kern="1200" baseline="0" dirty="0" smtClean="0">
                <a:solidFill>
                  <a:schemeClr val="tx1"/>
                </a:solidFill>
                <a:effectLst/>
                <a:latin typeface="Gill Sans" charset="0"/>
                <a:ea typeface="+mn-ea"/>
                <a:cs typeface="+mn-cs"/>
              </a:rPr>
              <a:t> </a:t>
            </a:r>
            <a:r>
              <a:rPr lang="en-GB" sz="1200" b="0" kern="1200" dirty="0" smtClean="0">
                <a:solidFill>
                  <a:schemeClr val="tx1"/>
                </a:solidFill>
                <a:effectLst/>
                <a:latin typeface="Gill Sans" charset="0"/>
                <a:ea typeface="+mn-ea"/>
                <a:cs typeface="+mn-cs"/>
              </a:rPr>
              <a:t>We believe that it is the talents and skills of people drive business competitiveness and economic growth. </a:t>
            </a:r>
          </a:p>
          <a:p>
            <a:r>
              <a:rPr lang="en-GB" sz="1200" b="0" kern="1200" dirty="0" smtClean="0">
                <a:solidFill>
                  <a:schemeClr val="tx1"/>
                </a:solidFill>
                <a:effectLst/>
                <a:latin typeface="Gill Sans" charset="0"/>
                <a:ea typeface="+mn-ea"/>
                <a:cs typeface="+mn-cs"/>
              </a:rPr>
              <a:t> </a:t>
            </a:r>
          </a:p>
          <a:p>
            <a:r>
              <a:rPr lang="en-GB" sz="1200" b="0" kern="1200" dirty="0" smtClean="0">
                <a:solidFill>
                  <a:schemeClr val="tx1"/>
                </a:solidFill>
                <a:effectLst/>
                <a:latin typeface="Gill Sans" charset="0"/>
                <a:ea typeface="+mn-ea"/>
                <a:cs typeface="+mn-cs"/>
              </a:rPr>
              <a:t>Our unique contribution and ability to create impact comes through the insights of Commissioners, our authoritative research and our approach of working with key industry sectors and wider networks of business leadership to galvanise action.</a:t>
            </a:r>
          </a:p>
          <a:p>
            <a:endParaRPr lang="en-GB" i="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sz="1200" i="0" kern="1200" dirty="0" smtClean="0">
                <a:solidFill>
                  <a:schemeClr val="tx1"/>
                </a:solidFill>
                <a:effectLst/>
                <a:latin typeface="Gill Sans" charset="0"/>
                <a:ea typeface="+mn-ea"/>
                <a:cs typeface="+mn-cs"/>
              </a:rPr>
              <a:t>The UK Commission for Employment and Skills supports growth by encouraging businesses to invest in the skills of their people.  We do this by providing access to investment, world-class research and expert insight.</a:t>
            </a:r>
          </a:p>
          <a:p>
            <a:endParaRPr lang="en-GB" sz="1200" b="0" kern="1200" dirty="0" smtClean="0">
              <a:solidFill>
                <a:schemeClr val="tx1"/>
              </a:solidFill>
              <a:effectLst/>
              <a:latin typeface="Gill Sans" charset="0"/>
              <a:ea typeface="+mn-ea"/>
              <a:cs typeface="+mn-cs"/>
            </a:endParaRPr>
          </a:p>
          <a:p>
            <a:r>
              <a:rPr lang="en-GB" sz="1200" b="0" kern="1200" dirty="0" smtClean="0">
                <a:solidFill>
                  <a:schemeClr val="tx1"/>
                </a:solidFill>
                <a:effectLst/>
                <a:latin typeface="Gill Sans" charset="0"/>
                <a:ea typeface="+mn-ea"/>
                <a:cs typeface="+mn-cs"/>
              </a:rPr>
              <a:t>UKCES is funded by government as a UK non-departmental public body and Commissioners are appointed by government ministers.</a:t>
            </a:r>
          </a:p>
          <a:p>
            <a:pPr marL="0" marR="0" indent="0" algn="l" defTabSz="914400" rtl="0" eaLnBrk="0" fontAlgn="base" latinLnBrk="0" hangingPunct="0">
              <a:lnSpc>
                <a:spcPct val="100000"/>
              </a:lnSpc>
              <a:spcBef>
                <a:spcPct val="0"/>
              </a:spcBef>
              <a:spcAft>
                <a:spcPct val="0"/>
              </a:spcAft>
              <a:buClrTx/>
              <a:buSzTx/>
              <a:buFontTx/>
              <a:buNone/>
              <a:tabLst/>
              <a:defRPr/>
            </a:pPr>
            <a:endParaRPr lang="en-GB" dirty="0" smtClean="0"/>
          </a:p>
          <a:p>
            <a:endParaRPr lang="en-GB" dirty="0"/>
          </a:p>
        </p:txBody>
      </p:sp>
    </p:spTree>
    <p:extLst>
      <p:ext uri="{BB962C8B-B14F-4D97-AF65-F5344CB8AC3E}">
        <p14:creationId xmlns:p14="http://schemas.microsoft.com/office/powerpoint/2010/main" val="255420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dirty="0" smtClean="0">
                <a:effectLst/>
              </a:rPr>
              <a:t>UKCES is a publicly funded, industry-led organisation providing strategic leadership on skills and employment issues in the four home nations of the UK. Our mission is to work with and through our partners to secure a greater commitment to invest in the skills of people to drive enterprise, jobs and growth.</a:t>
            </a:r>
          </a:p>
          <a:p>
            <a:r>
              <a:rPr lang="en-GB" sz="1200" kern="1200" dirty="0" smtClean="0">
                <a:solidFill>
                  <a:schemeClr val="tx1"/>
                </a:solidFill>
                <a:effectLst/>
              </a:rPr>
              <a:t>  </a:t>
            </a:r>
          </a:p>
          <a:p>
            <a:pPr lvl="0"/>
            <a:r>
              <a:rPr lang="en-GB" sz="1200" b="1" dirty="0" smtClean="0">
                <a:effectLst/>
              </a:rPr>
              <a:t>Impact: </a:t>
            </a:r>
            <a:r>
              <a:rPr lang="en-GB" sz="1200" dirty="0" smtClean="0">
                <a:effectLst/>
              </a:rPr>
              <a:t>All of our work is driven by the need to achieve impact and secure the following four outcomes: </a:t>
            </a:r>
          </a:p>
          <a:p>
            <a:r>
              <a:rPr lang="en-GB" sz="1200" kern="1200" dirty="0" smtClean="0">
                <a:solidFill>
                  <a:schemeClr val="tx1"/>
                </a:solidFill>
                <a:effectLst/>
              </a:rPr>
              <a:t> </a:t>
            </a:r>
          </a:p>
          <a:p>
            <a:pPr marL="171450" lvl="0" indent="-171450">
              <a:buFont typeface="Arial" panose="020B0604020202020204" pitchFamily="34" charset="0"/>
              <a:buChar char="•"/>
            </a:pPr>
            <a:r>
              <a:rPr lang="en-GB" sz="1200" kern="1200" dirty="0" smtClean="0">
                <a:solidFill>
                  <a:schemeClr val="tx1"/>
                </a:solidFill>
                <a:effectLst/>
              </a:rPr>
              <a:t>More employers investing in the skills of their people</a:t>
            </a:r>
          </a:p>
          <a:p>
            <a:pPr marL="171450" lvl="0" indent="-171450">
              <a:buFont typeface="Arial" panose="020B0604020202020204" pitchFamily="34" charset="0"/>
              <a:buChar char="•"/>
            </a:pPr>
            <a:r>
              <a:rPr lang="en-GB" sz="1200" kern="1200" dirty="0" smtClean="0">
                <a:solidFill>
                  <a:schemeClr val="tx1"/>
                </a:solidFill>
                <a:effectLst/>
              </a:rPr>
              <a:t>More career opportunities for young people</a:t>
            </a:r>
          </a:p>
          <a:p>
            <a:pPr marL="171450" lvl="0" indent="-171450">
              <a:buFont typeface="Arial" panose="020B0604020202020204" pitchFamily="34" charset="0"/>
              <a:buChar char="•"/>
            </a:pPr>
            <a:r>
              <a:rPr lang="en-GB" sz="1200" kern="1200" dirty="0" smtClean="0">
                <a:solidFill>
                  <a:schemeClr val="tx1"/>
                </a:solidFill>
                <a:effectLst/>
              </a:rPr>
              <a:t>More collective action by employers through stronger sectors and local networks</a:t>
            </a:r>
          </a:p>
          <a:p>
            <a:pPr marL="171450" lvl="0" indent="-171450">
              <a:buFont typeface="Arial" panose="020B0604020202020204" pitchFamily="34" charset="0"/>
              <a:buChar char="•"/>
            </a:pPr>
            <a:r>
              <a:rPr lang="en-GB" sz="1200" kern="1200" dirty="0" smtClean="0">
                <a:solidFill>
                  <a:schemeClr val="tx1"/>
                </a:solidFill>
                <a:effectLst/>
              </a:rPr>
              <a:t>More employers stepping up and taking ownership of skills.</a:t>
            </a:r>
          </a:p>
          <a:p>
            <a:pPr marL="171450" lvl="0" indent="-171450">
              <a:buFont typeface="Arial" panose="020B0604020202020204" pitchFamily="34" charset="0"/>
              <a:buChar char="•"/>
            </a:pPr>
            <a:endParaRPr lang="en-GB" sz="1200" kern="1200" dirty="0" smtClean="0">
              <a:solidFill>
                <a:schemeClr val="tx1"/>
              </a:solidFill>
              <a:effectLst/>
            </a:endParaRPr>
          </a:p>
          <a:p>
            <a:pPr marL="0" lvl="0" indent="0">
              <a:buFont typeface="Arial" panose="020B0604020202020204" pitchFamily="34" charset="0"/>
              <a:buNone/>
            </a:pPr>
            <a:r>
              <a:rPr lang="en-GB" sz="1200" kern="1200" baseline="0" dirty="0" smtClean="0">
                <a:solidFill>
                  <a:schemeClr val="tx1"/>
                </a:solidFill>
                <a:effectLst/>
              </a:rPr>
              <a:t>Through the insights of our Commissioners, our research, our investment in innovation (through the Futures Programme) and our coordination of NOS across the UK – used to underpin Apprenticeships and vocational qualifications, we face both ‘into’ Government, and ‘out’ to employers, their representatives and key stakeholders.</a:t>
            </a:r>
          </a:p>
          <a:p>
            <a:pPr marL="0" lvl="0" indent="0">
              <a:buFont typeface="Arial" panose="020B0604020202020204" pitchFamily="34" charset="0"/>
              <a:buNone/>
            </a:pPr>
            <a:endParaRPr lang="en-GB" sz="1200" b="1" kern="1200" baseline="0" dirty="0" smtClean="0">
              <a:solidFill>
                <a:schemeClr val="tx1"/>
              </a:solidFill>
              <a:effectLst/>
            </a:endParaRPr>
          </a:p>
          <a:p>
            <a:pPr marL="0" lvl="0" indent="0">
              <a:buFont typeface="Arial" panose="020B0604020202020204" pitchFamily="34" charset="0"/>
              <a:buNone/>
            </a:pPr>
            <a:r>
              <a:rPr lang="en-GB" sz="1200" b="1" kern="1200" baseline="0" dirty="0" smtClean="0">
                <a:solidFill>
                  <a:schemeClr val="tx1"/>
                </a:solidFill>
                <a:effectLst/>
              </a:rPr>
              <a:t>&gt;&gt;NEXT SLIDE – LMI Products</a:t>
            </a:r>
            <a:endParaRPr lang="en-GB" sz="1200" b="1" kern="1200" dirty="0" smtClean="0">
              <a:solidFill>
                <a:schemeClr val="tx1"/>
              </a:solidFill>
              <a:effectLst/>
            </a:endParaRPr>
          </a:p>
          <a:p>
            <a:endParaRPr lang="en-GB" dirty="0"/>
          </a:p>
        </p:txBody>
      </p:sp>
    </p:spTree>
    <p:extLst>
      <p:ext uri="{BB962C8B-B14F-4D97-AF65-F5344CB8AC3E}">
        <p14:creationId xmlns:p14="http://schemas.microsoft.com/office/powerpoint/2010/main" val="129750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r>
              <a:rPr lang="en-GB" b="1" dirty="0" smtClean="0"/>
              <a:t>What we do – Research &amp; Intelligence</a:t>
            </a:r>
          </a:p>
          <a:p>
            <a:endParaRPr lang="en-GB" dirty="0" smtClean="0"/>
          </a:p>
          <a:p>
            <a:r>
              <a:rPr lang="en-GB" dirty="0" smtClean="0"/>
              <a:t>We provide </a:t>
            </a:r>
            <a:r>
              <a:rPr lang="en-GB" b="1" dirty="0" smtClean="0"/>
              <a:t>outstanding labour market intelligence that helps businesses and people make the right choices for them. </a:t>
            </a:r>
          </a:p>
          <a:p>
            <a:pPr marL="216000" indent="-216000">
              <a:spcAft>
                <a:spcPts val="800"/>
              </a:spcAft>
              <a:buFont typeface="Arial" pitchFamily="34" charset="0"/>
              <a:buChar char="•"/>
              <a:defRPr/>
            </a:pPr>
            <a:r>
              <a:rPr lang="en-GB" sz="1200" b="1" kern="1200" dirty="0" smtClean="0">
                <a:solidFill>
                  <a:schemeClr val="tx1"/>
                </a:solidFill>
                <a:latin typeface="Gill Sans" charset="0"/>
                <a:ea typeface="+mn-ea"/>
                <a:cs typeface="+mn-cs"/>
              </a:rPr>
              <a:t>Contributes to Policy Advice; National Occupational Standards; Apprenticeship frameworks; Investment decisions</a:t>
            </a:r>
          </a:p>
          <a:p>
            <a:pPr marL="216000" lvl="0" indent="-216000">
              <a:spcAft>
                <a:spcPts val="800"/>
              </a:spcAft>
              <a:buFont typeface="Arial" pitchFamily="34" charset="0"/>
              <a:buChar char="•"/>
              <a:defRPr/>
            </a:pPr>
            <a:r>
              <a:rPr lang="en-GB" sz="1200" b="1" kern="1200" dirty="0" smtClean="0">
                <a:solidFill>
                  <a:schemeClr val="tx1"/>
                </a:solidFill>
                <a:latin typeface="Gill Sans" charset="0"/>
                <a:ea typeface="+mn-ea"/>
                <a:cs typeface="+mn-cs"/>
              </a:rPr>
              <a:t>Robust basis to question employer ambition </a:t>
            </a:r>
          </a:p>
          <a:p>
            <a:pPr marL="216000" indent="-216000">
              <a:spcAft>
                <a:spcPts val="800"/>
              </a:spcAft>
              <a:buFont typeface="Arial" pitchFamily="34" charset="0"/>
              <a:buChar char="•"/>
              <a:defRPr/>
            </a:pPr>
            <a:r>
              <a:rPr lang="en-GB" sz="1200" b="1" kern="1200" dirty="0" smtClean="0">
                <a:solidFill>
                  <a:schemeClr val="tx1"/>
                </a:solidFill>
                <a:latin typeface="Gill Sans" charset="0"/>
                <a:ea typeface="+mn-ea"/>
                <a:cs typeface="+mn-cs"/>
              </a:rPr>
              <a:t>Resource for training providers to understand the market alongside their own local intelligence</a:t>
            </a:r>
            <a:endParaRPr lang="en-GB" sz="1100" b="1" dirty="0" smtClean="0"/>
          </a:p>
          <a:p>
            <a:endParaRPr lang="en-GB"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We publish major UK-wide employer surveys and detailed projections of employment and skills. We also provide data and analysis at local levels and by occupation.</a:t>
            </a:r>
            <a:r>
              <a:rPr lang="en-GB" sz="1200" kern="1200" dirty="0" smtClean="0">
                <a:solidFill>
                  <a:schemeClr val="tx1"/>
                </a:solidFill>
                <a:effectLst/>
                <a:latin typeface="Gill Sans" charset="0"/>
                <a:ea typeface="+mn-ea"/>
                <a:cs typeface="+mn-cs"/>
              </a:rPr>
              <a:t> </a:t>
            </a:r>
          </a:p>
          <a:p>
            <a:pPr marL="0" marR="0" indent="0" algn="l" defTabSz="914400" rtl="0" eaLnBrk="0" fontAlgn="base" latinLnBrk="0" hangingPunct="0">
              <a:lnSpc>
                <a:spcPct val="100000"/>
              </a:lnSpc>
              <a:spcBef>
                <a:spcPct val="0"/>
              </a:spcBef>
              <a:spcAft>
                <a:spcPct val="0"/>
              </a:spcAft>
              <a:buClrTx/>
              <a:buSzTx/>
              <a:buFontTx/>
              <a:buNone/>
              <a:tabLst/>
              <a:defRPr/>
            </a:pPr>
            <a:endParaRPr lang="en-GB" sz="1200" kern="1200" dirty="0" smtClean="0">
              <a:solidFill>
                <a:schemeClr val="tx1"/>
              </a:solidFill>
              <a:effectLst/>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chemeClr val="tx1"/>
                </a:solidFill>
                <a:effectLst/>
                <a:latin typeface="Gill Sans" charset="0"/>
                <a:ea typeface="+mn-ea"/>
                <a:cs typeface="+mn-cs"/>
              </a:rPr>
              <a:t>Together these outputs provide a vital foundation to inform our understanding of the UK economy as a whole and provide </a:t>
            </a:r>
            <a:r>
              <a:rPr lang="en-GB" sz="1200" b="1" kern="1200" dirty="0" smtClean="0">
                <a:solidFill>
                  <a:schemeClr val="tx1"/>
                </a:solidFill>
                <a:effectLst/>
                <a:latin typeface="Gill Sans" charset="0"/>
                <a:ea typeface="+mn-ea"/>
                <a:cs typeface="+mn-cs"/>
              </a:rPr>
              <a:t>common and consistent intelligence</a:t>
            </a:r>
            <a:r>
              <a:rPr lang="en-GB" sz="1200" kern="1200" dirty="0" smtClean="0">
                <a:solidFill>
                  <a:schemeClr val="tx1"/>
                </a:solidFill>
                <a:effectLst/>
                <a:latin typeface="Gill Sans" charset="0"/>
                <a:ea typeface="+mn-ea"/>
                <a:cs typeface="+mn-cs"/>
              </a:rPr>
              <a:t> which can be analysed in more detail (e.g. by different sectors, occupations, geographies) to pull out different trends and to allow comparisons to be made. </a:t>
            </a:r>
          </a:p>
          <a:p>
            <a:pPr marL="0" marR="0" indent="0" algn="l" defTabSz="914400" rtl="0" eaLnBrk="0" fontAlgn="base" latinLnBrk="0" hangingPunct="0">
              <a:lnSpc>
                <a:spcPct val="100000"/>
              </a:lnSpc>
              <a:spcBef>
                <a:spcPct val="0"/>
              </a:spcBef>
              <a:spcAft>
                <a:spcPct val="0"/>
              </a:spcAft>
              <a:buClrTx/>
              <a:buSzTx/>
              <a:buFontTx/>
              <a:buNone/>
              <a:tabLst/>
              <a:defRPr/>
            </a:pPr>
            <a:endParaRPr lang="en-GB" sz="1200" kern="1200" dirty="0" smtClean="0">
              <a:solidFill>
                <a:schemeClr val="tx1"/>
              </a:solidFill>
              <a:effectLst/>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200" b="1" kern="1200" dirty="0" smtClean="0">
                <a:solidFill>
                  <a:schemeClr val="tx1"/>
                </a:solidFill>
                <a:effectLst/>
                <a:latin typeface="Gill Sans" charset="0"/>
                <a:ea typeface="+mn-ea"/>
                <a:cs typeface="+mn-cs"/>
              </a:rPr>
              <a:t>All our</a:t>
            </a:r>
            <a:r>
              <a:rPr lang="en-GB" sz="1200" b="1" kern="1200" baseline="0" dirty="0" smtClean="0">
                <a:solidFill>
                  <a:schemeClr val="tx1"/>
                </a:solidFill>
                <a:effectLst/>
                <a:latin typeface="Gill Sans" charset="0"/>
                <a:ea typeface="+mn-ea"/>
                <a:cs typeface="+mn-cs"/>
              </a:rPr>
              <a:t> work can be found on the UKCES website, and can also be provided by emailing us directly. Details will be provided at the end of this presentation.</a:t>
            </a:r>
            <a:endParaRPr lang="en-GB" sz="1200" b="1" kern="1200" dirty="0" smtClean="0">
              <a:solidFill>
                <a:schemeClr val="tx1"/>
              </a:solidFill>
              <a:effectLst/>
              <a:latin typeface="Gill Sans" charset="0"/>
              <a:ea typeface="+mn-ea"/>
              <a:cs typeface="+mn-cs"/>
            </a:endParaRPr>
          </a:p>
          <a:p>
            <a:pPr eaLnBrk="1" hangingPunct="1"/>
            <a:endParaRPr lang="en-US" dirty="0" smtClean="0">
              <a:solidFill>
                <a:srgbClr val="000000"/>
              </a:solidFill>
              <a:latin typeface="Lucida Grande" charset="0"/>
              <a:ea typeface="Lucida Grande" charset="0"/>
              <a:cs typeface="Lucida Grande" charset="0"/>
              <a:sym typeface="Lucida Grande" charset="0"/>
            </a:endParaRPr>
          </a:p>
          <a:p>
            <a:pPr eaLnBrk="1" hangingPunct="1"/>
            <a:r>
              <a:rPr lang="en-US" b="1" dirty="0" smtClean="0">
                <a:solidFill>
                  <a:srgbClr val="000000"/>
                </a:solidFill>
                <a:latin typeface="Lucida Grande" charset="0"/>
                <a:ea typeface="Lucida Grande" charset="0"/>
                <a:cs typeface="Lucida Grande" charset="0"/>
                <a:sym typeface="Lucida Grande" charset="0"/>
              </a:rPr>
              <a:t>EPS</a:t>
            </a:r>
          </a:p>
          <a:p>
            <a:pPr eaLnBrk="1" hangingPunct="1"/>
            <a:r>
              <a:rPr lang="en-GB" sz="1200" kern="1200" dirty="0" smtClean="0">
                <a:solidFill>
                  <a:schemeClr val="tx1"/>
                </a:solidFill>
                <a:effectLst/>
                <a:latin typeface="Gill Sans" charset="0"/>
                <a:ea typeface="+mn-ea"/>
                <a:cs typeface="+mn-cs"/>
              </a:rPr>
              <a:t>The </a:t>
            </a:r>
            <a:r>
              <a:rPr lang="en-GB" sz="1200" b="1" kern="1200" dirty="0" smtClean="0">
                <a:solidFill>
                  <a:schemeClr val="tx1"/>
                </a:solidFill>
                <a:effectLst/>
                <a:latin typeface="Gill Sans" charset="0"/>
                <a:ea typeface="+mn-ea"/>
                <a:cs typeface="+mn-cs"/>
              </a:rPr>
              <a:t>Employer Perspectives Survey </a:t>
            </a:r>
            <a:r>
              <a:rPr lang="en-GB" sz="1200" kern="1200" dirty="0" smtClean="0">
                <a:solidFill>
                  <a:schemeClr val="tx1"/>
                </a:solidFill>
                <a:effectLst/>
                <a:latin typeface="Gill Sans" charset="0"/>
                <a:ea typeface="+mn-ea"/>
                <a:cs typeface="+mn-cs"/>
              </a:rPr>
              <a:t>looks at employer’s perceptions and use of external skills initiatives and services, including for example apprenticeships and vocational qualifications as well as different recruitment channels. It’s published every two years, alternating with the Employer Skills Survey. The next one is planned for the end of 2014-start of 2015.</a:t>
            </a:r>
            <a:endParaRPr lang="en-US" b="1" baseline="0" dirty="0" smtClean="0">
              <a:solidFill>
                <a:srgbClr val="000000"/>
              </a:solidFill>
              <a:latin typeface="Lucida Grande" charset="0"/>
              <a:ea typeface="Lucida Grande" charset="0"/>
              <a:cs typeface="Lucida Grande" charset="0"/>
              <a:sym typeface="Lucida Grande" charset="0"/>
            </a:endParaRPr>
          </a:p>
          <a:p>
            <a:pPr eaLnBrk="1" hangingPunct="1"/>
            <a:endParaRPr lang="en-US" b="1" baseline="0" dirty="0" smtClean="0">
              <a:solidFill>
                <a:srgbClr val="000000"/>
              </a:solidFill>
              <a:latin typeface="Lucida Grande" charset="0"/>
              <a:ea typeface="Lucida Grande" charset="0"/>
              <a:cs typeface="Lucida Grande" charset="0"/>
              <a:sym typeface="Lucida Grande" charset="0"/>
            </a:endParaRPr>
          </a:p>
          <a:p>
            <a:pPr eaLnBrk="1" hangingPunct="1"/>
            <a:r>
              <a:rPr lang="en-US" b="1" baseline="0" dirty="0" smtClean="0">
                <a:solidFill>
                  <a:srgbClr val="000000"/>
                </a:solidFill>
                <a:latin typeface="Lucida Grande" charset="0"/>
                <a:ea typeface="Lucida Grande" charset="0"/>
                <a:cs typeface="Lucida Grande" charset="0"/>
                <a:sym typeface="Lucida Grande" charset="0"/>
              </a:rPr>
              <a:t>ESS</a:t>
            </a:r>
            <a:endParaRPr lang="en-GB" sz="1200" kern="1200" dirty="0" smtClean="0">
              <a:solidFill>
                <a:schemeClr val="tx1"/>
              </a:solidFill>
              <a:effectLst/>
              <a:latin typeface="Gill Sans" charset="0"/>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Gill Sans" charset="0"/>
                <a:ea typeface="+mn-ea"/>
                <a:cs typeface="+mn-cs"/>
              </a:rPr>
              <a:t>The UK Commission’s </a:t>
            </a:r>
            <a:r>
              <a:rPr lang="en-GB" sz="1200" b="1" kern="1200" dirty="0" smtClean="0">
                <a:solidFill>
                  <a:schemeClr val="tx1"/>
                </a:solidFill>
                <a:effectLst/>
                <a:latin typeface="Gill Sans" charset="0"/>
                <a:ea typeface="+mn-ea"/>
                <a:cs typeface="+mn-cs"/>
              </a:rPr>
              <a:t>Employer Skills Survey</a:t>
            </a:r>
            <a:r>
              <a:rPr lang="en-GB" sz="1200" kern="1200" dirty="0" smtClean="0">
                <a:solidFill>
                  <a:schemeClr val="tx1"/>
                </a:solidFill>
                <a:effectLst/>
                <a:latin typeface="Gill Sans" charset="0"/>
                <a:ea typeface="+mn-ea"/>
                <a:cs typeface="+mn-cs"/>
              </a:rPr>
              <a:t> is a </a:t>
            </a:r>
            <a:r>
              <a:rPr lang="en-GB" sz="1200" b="1" kern="1200" dirty="0" smtClean="0">
                <a:solidFill>
                  <a:schemeClr val="tx1"/>
                </a:solidFill>
                <a:effectLst/>
                <a:latin typeface="Gill Sans" charset="0"/>
                <a:ea typeface="+mn-ea"/>
                <a:cs typeface="+mn-cs"/>
              </a:rPr>
              <a:t>UK-wide </a:t>
            </a:r>
            <a:r>
              <a:rPr lang="en-GB" sz="1200" kern="1200" dirty="0" smtClean="0">
                <a:solidFill>
                  <a:schemeClr val="tx1"/>
                </a:solidFill>
                <a:effectLst/>
                <a:latin typeface="Gill Sans" charset="0"/>
                <a:ea typeface="+mn-ea"/>
                <a:cs typeface="+mn-cs"/>
              </a:rPr>
              <a:t>employer skills survey and one of the largest telephone employer skills surveys in the world, surveying over 90,000 employers. It’s produced</a:t>
            </a:r>
            <a:r>
              <a:rPr lang="en-GB" sz="1200" kern="1200" baseline="0" dirty="0" smtClean="0">
                <a:solidFill>
                  <a:schemeClr val="tx1"/>
                </a:solidFill>
                <a:effectLst/>
                <a:latin typeface="Gill Sans" charset="0"/>
                <a:ea typeface="+mn-ea"/>
                <a:cs typeface="+mn-cs"/>
              </a:rPr>
              <a:t> every two years, with the latest survey results</a:t>
            </a:r>
            <a:r>
              <a:rPr lang="en-GB" sz="1200" kern="1200" dirty="0" smtClean="0">
                <a:solidFill>
                  <a:schemeClr val="tx1"/>
                </a:solidFill>
                <a:effectLst/>
                <a:latin typeface="Gill Sans" charset="0"/>
                <a:ea typeface="+mn-ea"/>
                <a:cs typeface="+mn-cs"/>
              </a:rPr>
              <a:t> published </a:t>
            </a:r>
            <a:r>
              <a:rPr lang="en-GB" sz="1200" kern="1200" baseline="0" dirty="0" smtClean="0">
                <a:solidFill>
                  <a:schemeClr val="tx1"/>
                </a:solidFill>
                <a:effectLst/>
                <a:latin typeface="Gill Sans" charset="0"/>
                <a:ea typeface="+mn-ea"/>
                <a:cs typeface="+mn-cs"/>
              </a:rPr>
              <a:t>at the end of January 2014</a:t>
            </a:r>
            <a:r>
              <a:rPr lang="en-GB" sz="1200" kern="1200" dirty="0" smtClean="0">
                <a:solidFill>
                  <a:schemeClr val="tx1"/>
                </a:solidFill>
                <a:effectLst/>
                <a:latin typeface="Gill Sans" charset="0"/>
                <a:ea typeface="+mn-ea"/>
                <a:cs typeface="+mn-cs"/>
              </a:rPr>
              <a:t>. The survey builds on a long history in the countries around the UK though, so for example in England we have robust time series going back a decade. </a:t>
            </a:r>
          </a:p>
          <a:p>
            <a:pPr eaLnBrk="1" hangingPunct="1"/>
            <a:endParaRPr lang="en-US" b="1" baseline="0" dirty="0" smtClean="0">
              <a:solidFill>
                <a:srgbClr val="000000"/>
              </a:solidFill>
              <a:latin typeface="Lucida Grande" charset="0"/>
              <a:ea typeface="Lucida Grande" charset="0"/>
              <a:cs typeface="Lucida Grande" charset="0"/>
              <a:sym typeface="Lucida Grande" charset="0"/>
            </a:endParaRPr>
          </a:p>
          <a:p>
            <a:pPr eaLnBrk="1" hangingPunct="1"/>
            <a:endParaRPr lang="en-US" b="1" baseline="0" dirty="0" smtClean="0">
              <a:solidFill>
                <a:srgbClr val="000000"/>
              </a:solidFill>
              <a:latin typeface="Lucida Grande" charset="0"/>
              <a:ea typeface="Lucida Grande" charset="0"/>
              <a:cs typeface="Lucida Grande" charset="0"/>
              <a:sym typeface="Lucida Grande" charset="0"/>
            </a:endParaRPr>
          </a:p>
          <a:p>
            <a:pPr eaLnBrk="1" hangingPunct="1"/>
            <a:r>
              <a:rPr lang="en-US" b="1" baseline="0" dirty="0" smtClean="0">
                <a:solidFill>
                  <a:srgbClr val="000000"/>
                </a:solidFill>
                <a:latin typeface="Lucida Grande" charset="0"/>
                <a:ea typeface="Lucida Grande" charset="0"/>
                <a:cs typeface="Lucida Grande" charset="0"/>
                <a:sym typeface="Lucida Grande" charset="0"/>
              </a:rPr>
              <a:t>Working Futures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Gill Sans" charset="0"/>
                <a:ea typeface="+mn-ea"/>
                <a:cs typeface="+mn-cs"/>
              </a:rPr>
              <a:t>Working Futures </a:t>
            </a:r>
            <a:r>
              <a:rPr lang="en-GB" sz="1200" kern="1200" dirty="0" smtClean="0">
                <a:solidFill>
                  <a:schemeClr val="tx1"/>
                </a:solidFill>
                <a:effectLst/>
                <a:latin typeface="Gill Sans" charset="0"/>
                <a:ea typeface="+mn-ea"/>
                <a:cs typeface="+mn-cs"/>
              </a:rPr>
              <a:t>is a set of labour market projections that help us understand labour market prospects for next ten years. It can be used for example to: input to careers and skills advice, inform policymakers at national &amp; local levels, and, inform curriculum  strategies. The latest</a:t>
            </a:r>
            <a:r>
              <a:rPr lang="en-GB" sz="1200" kern="1200" baseline="0" dirty="0" smtClean="0">
                <a:solidFill>
                  <a:schemeClr val="tx1"/>
                </a:solidFill>
                <a:effectLst/>
                <a:latin typeface="Gill Sans" charset="0"/>
                <a:ea typeface="+mn-ea"/>
                <a:cs typeface="+mn-cs"/>
              </a:rPr>
              <a:t> update, giving projections for the years 2012-2022 is being published next week, 3</a:t>
            </a:r>
            <a:r>
              <a:rPr lang="en-GB" sz="1200" kern="1200" baseline="30000" dirty="0" smtClean="0">
                <a:solidFill>
                  <a:schemeClr val="tx1"/>
                </a:solidFill>
                <a:effectLst/>
                <a:latin typeface="Gill Sans" charset="0"/>
                <a:ea typeface="+mn-ea"/>
                <a:cs typeface="+mn-cs"/>
              </a:rPr>
              <a:t>rd</a:t>
            </a:r>
            <a:r>
              <a:rPr lang="en-GB" sz="1200" kern="1200" baseline="0" dirty="0" smtClean="0">
                <a:solidFill>
                  <a:schemeClr val="tx1"/>
                </a:solidFill>
                <a:effectLst/>
                <a:latin typeface="Gill Sans" charset="0"/>
                <a:ea typeface="+mn-ea"/>
                <a:cs typeface="+mn-cs"/>
              </a:rPr>
              <a:t> March 2014.</a:t>
            </a:r>
            <a:endParaRPr lang="en-GB" sz="1200" kern="1200" dirty="0" smtClean="0">
              <a:solidFill>
                <a:schemeClr val="tx1"/>
              </a:solidFill>
              <a:effectLst/>
              <a:latin typeface="Gill Sans" charset="0"/>
              <a:ea typeface="+mn-ea"/>
              <a:cs typeface="+mn-cs"/>
            </a:endParaRPr>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dirty="0" smtClean="0"/>
              <a:t>Making</a:t>
            </a:r>
            <a:r>
              <a:rPr lang="en-GB" b="1" baseline="0" dirty="0" smtClean="0"/>
              <a:t> the data accessible for all – LMI for ALL pilot</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The UK Commission has recently made progress in developing a pilot initiative that is expected to have a major impact on the way that LMI is used for careers information and advice purposes, including in a college setting.</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LMI for All is a data portal designed to improve the accessibility of national sources of LMI, with the primary aim of informing individual careers decisions.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It brings together, collates and organises the key datasets that have previously been under-utilised in this field due to a lack of awareness and lack of technical knowledge among potential users.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It</a:t>
            </a:r>
            <a:r>
              <a:rPr lang="en-GB" baseline="0" dirty="0" smtClean="0"/>
              <a:t> seeks to answer the questions people want answers to when thinking about careers and learning such as: where are the vacancies?; how much would I get paid?; what hours will I work?; where are the jobs located?; what skills do I need?; what jobs would suit my interests? </a:t>
            </a:r>
          </a:p>
          <a:p>
            <a:pPr eaLnBrk="1" fontAlgn="auto" hangingPunct="1">
              <a:spcBef>
                <a:spcPts val="0"/>
              </a:spcBef>
              <a:spcAft>
                <a:spcPts val="0"/>
              </a:spcAft>
              <a:defRPr/>
            </a:pPr>
            <a:endParaRPr lang="en-GB" baseline="0" dirty="0" smtClean="0"/>
          </a:p>
          <a:p>
            <a:pPr eaLnBrk="1" fontAlgn="auto" hangingPunct="1">
              <a:spcBef>
                <a:spcPts val="0"/>
              </a:spcBef>
              <a:spcAft>
                <a:spcPts val="0"/>
              </a:spcAft>
              <a:defRPr/>
            </a:pPr>
            <a:r>
              <a:rPr lang="en-GB" baseline="0" dirty="0" smtClean="0"/>
              <a:t>Some data on skills shortage vacancies has been incorporated into the tool, drawing on the UKCES’ Employer Skills Survey. </a:t>
            </a:r>
            <a:r>
              <a:rPr lang="en-GB" b="1" i="1" baseline="0" dirty="0" smtClean="0"/>
              <a:t>We are seeking to incorporate wider vacancy data from the Universal Jobs Match and are currently in discussions with Monster about this. </a:t>
            </a:r>
            <a:endParaRPr lang="en-GB" b="1" i="1"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&gt;&gt;NEXT SLIDE – Let’s look  more closely at EPS,</a:t>
            </a:r>
            <a:r>
              <a:rPr lang="en-GB" baseline="0" dirty="0" smtClean="0"/>
              <a:t> our latest survey to be produced</a:t>
            </a:r>
            <a:endParaRPr lang="en-GB" dirty="0" smtClean="0"/>
          </a:p>
          <a:p>
            <a:pPr eaLnBrk="1" hangingPunct="1"/>
            <a:endParaRPr lang="en-US" dirty="0" smtClean="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58803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sz="1200" b="1" kern="1200" dirty="0" smtClean="0">
                <a:solidFill>
                  <a:schemeClr val="tx1"/>
                </a:solidFill>
                <a:effectLst/>
                <a:latin typeface="Gill Sans" charset="0"/>
                <a:ea typeface="+mn-ea"/>
                <a:cs typeface="+mn-cs"/>
              </a:rPr>
              <a:t>Our large-scale employer surveys provide robust</a:t>
            </a:r>
            <a:r>
              <a:rPr lang="en-GB" sz="1200" b="1" kern="1200" baseline="0" dirty="0" smtClean="0">
                <a:solidFill>
                  <a:schemeClr val="tx1"/>
                </a:solidFill>
                <a:effectLst/>
                <a:latin typeface="Gill Sans" charset="0"/>
                <a:ea typeface="+mn-ea"/>
                <a:cs typeface="+mn-cs"/>
              </a:rPr>
              <a:t> intelligence to help us understand how employers fulfil their skills needs, including their recruitment and training decisions. </a:t>
            </a:r>
          </a:p>
          <a:p>
            <a:pPr marL="0" marR="0" indent="0" algn="l" defTabSz="914400" rtl="0" eaLnBrk="0" fontAlgn="base" latinLnBrk="0" hangingPunct="0">
              <a:lnSpc>
                <a:spcPct val="100000"/>
              </a:lnSpc>
              <a:spcBef>
                <a:spcPct val="0"/>
              </a:spcBef>
              <a:spcAft>
                <a:spcPct val="0"/>
              </a:spcAft>
              <a:buClrTx/>
              <a:buSzTx/>
              <a:buFontTx/>
              <a:buNone/>
              <a:tabLst/>
              <a:defRPr/>
            </a:pPr>
            <a:endParaRPr lang="en-GB" sz="1200" b="1" kern="1200" baseline="0" dirty="0" smtClean="0">
              <a:solidFill>
                <a:schemeClr val="tx1"/>
              </a:solidFill>
              <a:effectLst/>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200" b="1" kern="1200" dirty="0" smtClean="0">
                <a:solidFill>
                  <a:schemeClr val="tx1"/>
                </a:solidFill>
                <a:effectLst/>
                <a:latin typeface="Gill Sans" charset="0"/>
                <a:ea typeface="+mn-ea"/>
                <a:cs typeface="+mn-cs"/>
              </a:rPr>
              <a:t>The latest Employer Perspective Survey of</a:t>
            </a:r>
            <a:r>
              <a:rPr lang="en-GB" sz="1200" b="1" kern="1200" baseline="0" dirty="0" smtClean="0">
                <a:solidFill>
                  <a:schemeClr val="tx1"/>
                </a:solidFill>
                <a:effectLst/>
                <a:latin typeface="Gill Sans" charset="0"/>
                <a:ea typeface="+mn-ea"/>
                <a:cs typeface="+mn-cs"/>
              </a:rPr>
              <a:t> 18,000 businesses </a:t>
            </a:r>
            <a:r>
              <a:rPr lang="en-GB" sz="1200" b="1" kern="1200" dirty="0" smtClean="0">
                <a:solidFill>
                  <a:schemeClr val="tx1"/>
                </a:solidFill>
                <a:effectLst/>
                <a:latin typeface="Gill Sans" charset="0"/>
                <a:ea typeface="+mn-ea"/>
                <a:cs typeface="+mn-cs"/>
              </a:rPr>
              <a:t>was published</a:t>
            </a:r>
            <a:r>
              <a:rPr lang="en-GB" sz="1200" b="1" kern="1200" baseline="0" dirty="0" smtClean="0">
                <a:solidFill>
                  <a:schemeClr val="tx1"/>
                </a:solidFill>
                <a:effectLst/>
                <a:latin typeface="Gill Sans" charset="0"/>
                <a:ea typeface="+mn-ea"/>
                <a:cs typeface="+mn-cs"/>
              </a:rPr>
              <a:t> on 13</a:t>
            </a:r>
            <a:r>
              <a:rPr lang="en-GB" sz="1200" b="1" kern="1200" baseline="30000" dirty="0" smtClean="0">
                <a:solidFill>
                  <a:schemeClr val="tx1"/>
                </a:solidFill>
                <a:effectLst/>
                <a:latin typeface="Gill Sans" charset="0"/>
                <a:ea typeface="+mn-ea"/>
                <a:cs typeface="+mn-cs"/>
              </a:rPr>
              <a:t>th</a:t>
            </a:r>
            <a:r>
              <a:rPr lang="en-GB" sz="1200" b="1" kern="1200" baseline="0" dirty="0" smtClean="0">
                <a:solidFill>
                  <a:schemeClr val="tx1"/>
                </a:solidFill>
                <a:effectLst/>
                <a:latin typeface="Gill Sans" charset="0"/>
                <a:ea typeface="+mn-ea"/>
                <a:cs typeface="+mn-cs"/>
              </a:rPr>
              <a:t> November. I’ll be using this today to look at what employers are looking for in terms of employability of new recruits, and when training and up-skilling their staff.</a:t>
            </a:r>
          </a:p>
          <a:p>
            <a:endParaRPr lang="en-GB" sz="1200" b="1" kern="1200" baseline="0" dirty="0" smtClean="0">
              <a:solidFill>
                <a:schemeClr val="tx1"/>
              </a:solidFill>
              <a:effectLst/>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chemeClr val="tx1"/>
                </a:solidFill>
                <a:effectLst/>
                <a:latin typeface="Gill Sans" charset="0"/>
                <a:ea typeface="+mn-ea"/>
                <a:cs typeface="+mn-cs"/>
              </a:rPr>
              <a:t>EPS is produced</a:t>
            </a:r>
            <a:r>
              <a:rPr lang="en-GB" sz="1200" kern="1200" baseline="0" dirty="0" smtClean="0">
                <a:solidFill>
                  <a:schemeClr val="tx1"/>
                </a:solidFill>
                <a:effectLst/>
                <a:latin typeface="Gill Sans" charset="0"/>
                <a:ea typeface="+mn-ea"/>
                <a:cs typeface="+mn-cs"/>
              </a:rPr>
              <a:t> every two years, and </a:t>
            </a:r>
            <a:r>
              <a:rPr lang="en-GB" sz="1200" kern="1200" dirty="0" smtClean="0">
                <a:solidFill>
                  <a:schemeClr val="tx1"/>
                </a:solidFill>
                <a:effectLst/>
                <a:latin typeface="Gill Sans" charset="0"/>
                <a:ea typeface="+mn-ea"/>
                <a:cs typeface="+mn-cs"/>
              </a:rPr>
              <a:t>provides a representative, UK-wide picture of </a:t>
            </a:r>
            <a:r>
              <a:rPr lang="en-GB" sz="1200" b="1" kern="1200" dirty="0" smtClean="0">
                <a:solidFill>
                  <a:schemeClr val="tx1"/>
                </a:solidFill>
                <a:effectLst/>
                <a:latin typeface="Gill Sans" charset="0"/>
                <a:ea typeface="+mn-ea"/>
                <a:cs typeface="+mn-cs"/>
              </a:rPr>
              <a:t>vacancies, recruitment activity, work experience placements and internships, apprenticeships, training activity and use of National Occupational Standards and Vocational Qualifications. </a:t>
            </a:r>
            <a:r>
              <a:rPr lang="en-GB" sz="1200" kern="1200" dirty="0" smtClean="0">
                <a:solidFill>
                  <a:schemeClr val="tx1"/>
                </a:solidFill>
                <a:effectLst/>
                <a:latin typeface="Gill Sans" charset="0"/>
                <a:ea typeface="+mn-ea"/>
                <a:cs typeface="+mn-cs"/>
              </a:rPr>
              <a:t>Over 18,000 employers were interviewed between July and August 2014, and they were representative of all UK workplaces of more than two employees, making it possible to analyse the results by size, sector, region and LEP area. The survey is an establishment based survey, meaning we interview at the workplace, branch or site level rather than headquarters. This is to ensure that we get an accurate picture of what is actually happening on the ground.</a:t>
            </a:r>
          </a:p>
          <a:p>
            <a:pPr marL="0" marR="0" indent="0" algn="l" defTabSz="914400" rtl="0" eaLnBrk="0" fontAlgn="base" latinLnBrk="0" hangingPunct="0">
              <a:lnSpc>
                <a:spcPct val="100000"/>
              </a:lnSpc>
              <a:spcBef>
                <a:spcPct val="0"/>
              </a:spcBef>
              <a:spcAft>
                <a:spcPct val="0"/>
              </a:spcAft>
              <a:buClrTx/>
              <a:buSzTx/>
              <a:buFontTx/>
              <a:buNone/>
              <a:tabLst/>
              <a:defRPr/>
            </a:pPr>
            <a:endParaRPr lang="en-GB" sz="1200" b="1" kern="1200" baseline="0" dirty="0" smtClean="0">
              <a:solidFill>
                <a:schemeClr val="tx1"/>
              </a:solidFill>
              <a:effectLst/>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200" b="1" kern="1200" baseline="0" dirty="0" smtClean="0">
                <a:solidFill>
                  <a:schemeClr val="tx1"/>
                </a:solidFill>
                <a:effectLst/>
                <a:latin typeface="Gill Sans" charset="0"/>
                <a:ea typeface="+mn-ea"/>
                <a:cs typeface="+mn-cs"/>
              </a:rPr>
              <a:t>W</a:t>
            </a:r>
            <a:r>
              <a:rPr lang="en-GB" sz="1200" b="1" i="0" kern="1200" dirty="0" smtClean="0">
                <a:solidFill>
                  <a:schemeClr val="tx1"/>
                </a:solidFill>
                <a:effectLst/>
                <a:latin typeface="Gill Sans" charset="0"/>
                <a:ea typeface="+mn-ea"/>
                <a:cs typeface="+mn-cs"/>
              </a:rPr>
              <a:t>e have a Report and data tables available on the gov.uk website focusing on the UK findings, and how they breakdown by sector, nation and size of employer.</a:t>
            </a:r>
            <a:r>
              <a:rPr lang="en-GB" sz="1200" b="0" i="0" kern="1200" dirty="0" smtClean="0">
                <a:solidFill>
                  <a:schemeClr val="tx1"/>
                </a:solidFill>
                <a:effectLst/>
                <a:latin typeface="Gill Sans" charset="0"/>
                <a:ea typeface="+mn-ea"/>
                <a:cs typeface="+mn-cs"/>
              </a:rPr>
              <a:t> We’ll also be releasing much more local information in the New Year including comprehensive LEP tables and regional slide packs.</a:t>
            </a:r>
          </a:p>
          <a:p>
            <a:pPr marL="0" marR="0" indent="0" algn="l" defTabSz="914400" rtl="0" eaLnBrk="0" fontAlgn="base" latinLnBrk="0" hangingPunct="0">
              <a:lnSpc>
                <a:spcPct val="100000"/>
              </a:lnSpc>
              <a:spcBef>
                <a:spcPct val="0"/>
              </a:spcBef>
              <a:spcAft>
                <a:spcPct val="0"/>
              </a:spcAft>
              <a:buClrTx/>
              <a:buSzTx/>
              <a:buFontTx/>
              <a:buNone/>
              <a:tabLst/>
              <a:defRPr/>
            </a:pPr>
            <a:endParaRPr lang="en-GB" sz="1200" b="1" kern="1200" baseline="0" dirty="0" smtClean="0">
              <a:solidFill>
                <a:schemeClr val="tx1"/>
              </a:solidFill>
              <a:effectLst/>
              <a:latin typeface="Gill Sans"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endParaRPr lang="en-GB" sz="1200" kern="1200" dirty="0" smtClean="0">
              <a:solidFill>
                <a:schemeClr val="tx1"/>
              </a:solidFill>
              <a:effectLst/>
              <a:latin typeface="Gill Sans" charset="0"/>
              <a:ea typeface="+mn-ea"/>
              <a:cs typeface="+mn-cs"/>
            </a:endParaRPr>
          </a:p>
          <a:p>
            <a:endParaRPr lang="en-GB" b="1" i="1" dirty="0"/>
          </a:p>
        </p:txBody>
      </p:sp>
    </p:spTree>
    <p:extLst>
      <p:ext uri="{BB962C8B-B14F-4D97-AF65-F5344CB8AC3E}">
        <p14:creationId xmlns:p14="http://schemas.microsoft.com/office/powerpoint/2010/main" val="428183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is essentially</a:t>
            </a:r>
            <a:r>
              <a:rPr lang="en-GB" b="1" baseline="0" dirty="0" smtClean="0"/>
              <a:t> an R&amp;D programme.  Very small investments to test and apply skills solutions.  Not paying for training</a:t>
            </a:r>
            <a:endParaRPr lang="en-GB" b="1" dirty="0"/>
          </a:p>
        </p:txBody>
      </p:sp>
    </p:spTree>
    <p:extLst>
      <p:ext uri="{BB962C8B-B14F-4D97-AF65-F5344CB8AC3E}">
        <p14:creationId xmlns:p14="http://schemas.microsoft.com/office/powerpoint/2010/main" val="249687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b="1" dirty="0" smtClean="0">
                <a:solidFill>
                  <a:srgbClr val="7030A0"/>
                </a:solidFill>
              </a:rPr>
              <a:t>What are NOS ? </a:t>
            </a:r>
            <a:r>
              <a:rPr lang="en-GB" sz="1200" dirty="0" smtClean="0">
                <a:solidFill>
                  <a:srgbClr val="7030A0"/>
                </a:solidFill>
              </a:rPr>
              <a:t>A National Occupational Standard is a statement that describes what an individual needs to do, know, and understand in order to carry out a particular job or function to an acceptable standard.  </a:t>
            </a:r>
            <a:r>
              <a:rPr lang="en-US" dirty="0" smtClean="0"/>
              <a:t>In other words it pulls together all of the aspects of occupational competence</a:t>
            </a:r>
          </a:p>
          <a:p>
            <a:pPr eaLnBrk="1" hangingPunct="1"/>
            <a:endParaRPr lang="en-US" dirty="0" smtClean="0"/>
          </a:p>
          <a:p>
            <a:r>
              <a:rPr lang="en-GB" dirty="0" smtClean="0"/>
              <a:t>NOS are not:</a:t>
            </a:r>
          </a:p>
          <a:p>
            <a:r>
              <a:rPr lang="en-GB" dirty="0" smtClean="0"/>
              <a:t>courses</a:t>
            </a:r>
          </a:p>
          <a:p>
            <a:r>
              <a:rPr lang="en-GB" dirty="0" smtClean="0"/>
              <a:t>training programmes</a:t>
            </a:r>
            <a:r>
              <a:rPr lang="en-GB" baseline="0" dirty="0" smtClean="0"/>
              <a:t> or</a:t>
            </a:r>
            <a:endParaRPr lang="en-GB" dirty="0" smtClean="0"/>
          </a:p>
          <a:p>
            <a:r>
              <a:rPr lang="en-GB" dirty="0" smtClean="0"/>
              <a:t>qualifications</a:t>
            </a:r>
          </a:p>
          <a:p>
            <a:pPr eaLnBrk="1" hangingPunct="1"/>
            <a:endParaRPr lang="en-US" dirty="0" smtClean="0"/>
          </a:p>
          <a:p>
            <a:pPr>
              <a:lnSpc>
                <a:spcPct val="90000"/>
              </a:lnSpc>
            </a:pPr>
            <a:r>
              <a:rPr lang="en-US" dirty="0" smtClean="0"/>
              <a:t>The following are examples of NOS uses from recent NOS Evaluation Framework Paper (Jan 11)</a:t>
            </a:r>
          </a:p>
          <a:p>
            <a:pPr>
              <a:lnSpc>
                <a:spcPct val="90000"/>
              </a:lnSpc>
            </a:pPr>
            <a:endParaRPr lang="en-US" dirty="0" smtClean="0"/>
          </a:p>
          <a:p>
            <a:pPr>
              <a:lnSpc>
                <a:spcPct val="90000"/>
              </a:lnSpc>
              <a:buFontTx/>
              <a:buChar char="•"/>
            </a:pPr>
            <a:r>
              <a:rPr lang="en-GB" dirty="0" smtClean="0"/>
              <a:t> Measuring staff competence</a:t>
            </a:r>
          </a:p>
          <a:p>
            <a:pPr>
              <a:lnSpc>
                <a:spcPct val="90000"/>
              </a:lnSpc>
              <a:buFontTx/>
              <a:buChar char="•"/>
            </a:pPr>
            <a:r>
              <a:rPr lang="en-GB" dirty="0" smtClean="0"/>
              <a:t> Development of competence frameworks</a:t>
            </a:r>
          </a:p>
          <a:p>
            <a:pPr>
              <a:lnSpc>
                <a:spcPct val="90000"/>
              </a:lnSpc>
              <a:buFontTx/>
              <a:buChar char="•"/>
            </a:pPr>
            <a:r>
              <a:rPr lang="en-GB" dirty="0" smtClean="0"/>
              <a:t> Reviewing working practices and/or service delivery</a:t>
            </a:r>
          </a:p>
          <a:p>
            <a:pPr>
              <a:lnSpc>
                <a:spcPct val="90000"/>
              </a:lnSpc>
              <a:buFontTx/>
              <a:buChar char="•"/>
            </a:pPr>
            <a:r>
              <a:rPr lang="en-GB" dirty="0" smtClean="0"/>
              <a:t> Reviewing and revising roles </a:t>
            </a:r>
          </a:p>
          <a:p>
            <a:pPr>
              <a:lnSpc>
                <a:spcPct val="90000"/>
              </a:lnSpc>
              <a:buFontTx/>
              <a:buChar char="•"/>
            </a:pPr>
            <a:r>
              <a:rPr lang="en-GB" dirty="0" smtClean="0"/>
              <a:t> Encouraging good practice </a:t>
            </a:r>
          </a:p>
          <a:p>
            <a:pPr>
              <a:lnSpc>
                <a:spcPct val="90000"/>
              </a:lnSpc>
              <a:buFontTx/>
              <a:buChar char="•"/>
            </a:pPr>
            <a:r>
              <a:rPr lang="en-GB" dirty="0" smtClean="0"/>
              <a:t> Supporting staff supervision processes</a:t>
            </a:r>
          </a:p>
          <a:p>
            <a:pPr>
              <a:lnSpc>
                <a:spcPct val="90000"/>
              </a:lnSpc>
            </a:pPr>
            <a:endParaRPr lang="en-US" dirty="0" smtClean="0"/>
          </a:p>
          <a:p>
            <a:endParaRPr lang="en-GB" dirty="0"/>
          </a:p>
        </p:txBody>
      </p:sp>
    </p:spTree>
    <p:extLst>
      <p:ext uri="{BB962C8B-B14F-4D97-AF65-F5344CB8AC3E}">
        <p14:creationId xmlns:p14="http://schemas.microsoft.com/office/powerpoint/2010/main" val="239635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b="1" u="sng" dirty="0" smtClean="0"/>
              <a:t>Overview of UKCES investment journey: </a:t>
            </a:r>
          </a:p>
          <a:p>
            <a:pPr>
              <a:defRPr/>
            </a:pPr>
            <a:endParaRPr lang="en-GB" b="1" u="sng"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In February 2011, UKCES was set a new remit to work with Government to raise skill levels to help drive enterprise, economic growth and create more and better jobs. </a:t>
            </a:r>
            <a:r>
              <a:rPr lang="en-GB" b="1" dirty="0" smtClean="0"/>
              <a:t>Over the last 3 years, the Commission has responded to this revised remit by moving from a ‘grant funding’ model for Sector Skills Councils to a competitive investment approach available to a wider number of employer organisations and by developing  and latterly, supporting the delivery of the Employer Ownership Pilots. </a:t>
            </a:r>
          </a:p>
          <a:p>
            <a:pPr>
              <a:defRPr/>
            </a:pPr>
            <a:endParaRPr lang="en-GB" dirty="0" smtClean="0"/>
          </a:p>
          <a:p>
            <a:pPr>
              <a:defRPr/>
            </a:pPr>
            <a:r>
              <a:rPr lang="en-GB" dirty="0" smtClean="0"/>
              <a:t>One of the ways we have met this remit is by </a:t>
            </a:r>
            <a:r>
              <a:rPr lang="en-GB" b="1" dirty="0" smtClean="0"/>
              <a:t>encouraging greater employer ownership of skills through our co-investment capability; the Department for Business, Innovation and Skills allocates public money to UKCES so that we can co-invest alongside employers (and other organisations) in projects that address market failures which are currently acting as barriers to business performance, and also to create interventions that raise productivity and support economic growth. </a:t>
            </a:r>
          </a:p>
          <a:p>
            <a:pPr>
              <a:defRPr/>
            </a:pPr>
            <a:endParaRPr lang="en-GB" dirty="0" smtClean="0"/>
          </a:p>
          <a:p>
            <a:pPr>
              <a:defRPr/>
            </a:pPr>
            <a:r>
              <a:rPr lang="en-GB" b="1" u="sng" dirty="0" smtClean="0"/>
              <a:t>The impact of UKCES investment activity: </a:t>
            </a:r>
          </a:p>
          <a:p>
            <a:pPr>
              <a:defRPr/>
            </a:pPr>
            <a:endParaRPr lang="en-GB" dirty="0" smtClean="0"/>
          </a:p>
          <a:p>
            <a:pPr>
              <a:defRPr/>
            </a:pPr>
            <a:endParaRPr lang="en-GB" dirty="0" smtClean="0"/>
          </a:p>
          <a:p>
            <a:pPr>
              <a:defRPr/>
            </a:pPr>
            <a:r>
              <a:rPr lang="en-GB" dirty="0" smtClean="0"/>
              <a:t>We have developed </a:t>
            </a:r>
            <a:r>
              <a:rPr lang="en-GB" b="1" dirty="0" smtClean="0"/>
              <a:t>a balanced portfolio across scales of project, types of project and closeness to market, and have an expanding range of delivery partners.</a:t>
            </a:r>
            <a:r>
              <a:rPr lang="en-GB" dirty="0" smtClean="0"/>
              <a:t> There are some very innovative and exciting projects across the portfolio. We are certainly seeing a major shift in the way we and SSCs are working better with industries and employers, there is better alignment between investment in skills and wider growth strategies, and there is </a:t>
            </a:r>
            <a:r>
              <a:rPr lang="en-GB" b="1" dirty="0" smtClean="0"/>
              <a:t>clear progress towards greater employer leadership</a:t>
            </a:r>
            <a:r>
              <a:rPr lang="en-GB" dirty="0" smtClean="0"/>
              <a:t>. </a:t>
            </a:r>
          </a:p>
          <a:p>
            <a:pPr>
              <a:defRPr/>
            </a:pPr>
            <a:endParaRPr lang="en-GB" dirty="0" smtClean="0"/>
          </a:p>
          <a:p>
            <a:pPr>
              <a:defRPr/>
            </a:pPr>
            <a:r>
              <a:rPr lang="en-GB" b="1" dirty="0" smtClean="0"/>
              <a:t>The different types of project we have co-invested in to date include: </a:t>
            </a:r>
          </a:p>
          <a:p>
            <a:pPr>
              <a:defRPr/>
            </a:pPr>
            <a:endParaRPr lang="en-GB" dirty="0" smtClean="0"/>
          </a:p>
          <a:p>
            <a:pPr marL="171450" indent="-171450">
              <a:buFont typeface="Arial" panose="020B0604020202020204" pitchFamily="34" charset="0"/>
              <a:buChar char="•"/>
              <a:defRPr/>
            </a:pPr>
            <a:r>
              <a:rPr lang="en-GB" dirty="0" smtClean="0"/>
              <a:t>Establishing employer networks (both spatial and </a:t>
            </a:r>
            <a:r>
              <a:rPr lang="en-GB" dirty="0" err="1" smtClean="0"/>
              <a:t>sectoral</a:t>
            </a:r>
            <a:r>
              <a:rPr lang="en-GB" dirty="0" smtClean="0"/>
              <a:t>)</a:t>
            </a:r>
          </a:p>
          <a:p>
            <a:pPr marL="171450" indent="-171450">
              <a:buFont typeface="Arial" panose="020B0604020202020204" pitchFamily="34" charset="0"/>
              <a:buChar char="•"/>
              <a:defRPr/>
            </a:pPr>
            <a:r>
              <a:rPr lang="en-GB" dirty="0" smtClean="0"/>
              <a:t>Helping businesses to measure their investments in human capital development</a:t>
            </a:r>
          </a:p>
          <a:p>
            <a:pPr marL="171450" indent="-171450">
              <a:buFont typeface="Arial" panose="020B0604020202020204" pitchFamily="34" charset="0"/>
              <a:buChar char="•"/>
              <a:defRPr/>
            </a:pPr>
            <a:r>
              <a:rPr lang="en-GB" dirty="0" smtClean="0"/>
              <a:t>Creating training levies </a:t>
            </a:r>
          </a:p>
          <a:p>
            <a:pPr marL="171450" indent="-171450">
              <a:buFont typeface="Arial" panose="020B0604020202020204" pitchFamily="34" charset="0"/>
              <a:buChar char="•"/>
              <a:defRPr/>
            </a:pPr>
            <a:r>
              <a:rPr lang="en-GB" dirty="0" smtClean="0"/>
              <a:t>Creation of bespoke apprenticeship, work experience and traineeship programmes</a:t>
            </a:r>
          </a:p>
          <a:p>
            <a:pPr>
              <a:defRPr/>
            </a:pPr>
            <a:endParaRPr lang="en-GB" dirty="0" smtClean="0"/>
          </a:p>
        </p:txBody>
      </p:sp>
    </p:spTree>
    <p:extLst>
      <p:ext uri="{BB962C8B-B14F-4D97-AF65-F5344CB8AC3E}">
        <p14:creationId xmlns:p14="http://schemas.microsoft.com/office/powerpoint/2010/main" val="131013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1"/>
          <p:cNvSpPr>
            <a:spLocks/>
          </p:cNvSpPr>
          <p:nvPr userDrawn="1"/>
        </p:nvSpPr>
        <p:spPr bwMode="auto">
          <a:xfrm>
            <a:off x="-12909" y="0"/>
            <a:ext cx="9169400" cy="5397500"/>
          </a:xfrm>
          <a:prstGeom prst="rect">
            <a:avLst/>
          </a:prstGeom>
          <a:solidFill>
            <a:schemeClr val="tx2"/>
          </a:solidFill>
          <a:ln>
            <a:noFill/>
          </a:ln>
          <a:extLst/>
        </p:spPr>
        <p:txBody>
          <a:bodyPr lIns="0" tIns="0" rIns="0" bIns="0"/>
          <a:lstStyle/>
          <a:p>
            <a:endParaRPr lang="en-GB"/>
          </a:p>
        </p:txBody>
      </p:sp>
      <p:sp>
        <p:nvSpPr>
          <p:cNvPr id="2" name="Title 1"/>
          <p:cNvSpPr>
            <a:spLocks noGrp="1"/>
          </p:cNvSpPr>
          <p:nvPr>
            <p:ph type="ctrTitle"/>
          </p:nvPr>
        </p:nvSpPr>
        <p:spPr>
          <a:xfrm>
            <a:off x="251520" y="1268761"/>
            <a:ext cx="8640960" cy="2331690"/>
          </a:xfrm>
        </p:spPr>
        <p:txBody>
          <a:bodyPr anchor="t">
            <a:normAutofit/>
          </a:bodyPr>
          <a:lstStyle>
            <a:lvl1pPr algn="l">
              <a:defRPr sz="5400">
                <a:solidFill>
                  <a:schemeClr val="bg1"/>
                </a:solidFill>
                <a:latin typeface="+mj-lt"/>
              </a:defRPr>
            </a:lvl1pPr>
          </a:lstStyle>
          <a:p>
            <a:r>
              <a:rPr lang="en-US" smtClean="0"/>
              <a:t>Click to edit Master title style</a:t>
            </a:r>
            <a:endParaRPr lang="en-GB" dirty="0"/>
          </a:p>
        </p:txBody>
      </p:sp>
      <p:sp>
        <p:nvSpPr>
          <p:cNvPr id="3" name="Subtitle 2"/>
          <p:cNvSpPr>
            <a:spLocks noGrp="1"/>
          </p:cNvSpPr>
          <p:nvPr>
            <p:ph type="subTitle" idx="1"/>
          </p:nvPr>
        </p:nvSpPr>
        <p:spPr>
          <a:xfrm>
            <a:off x="251520" y="4005064"/>
            <a:ext cx="8640960" cy="1296144"/>
          </a:xfrm>
        </p:spPr>
        <p:txBody>
          <a:bodyPr>
            <a:normAutofit/>
          </a:bodyPr>
          <a:lstStyle>
            <a:lvl1pPr marL="0" indent="0" algn="l">
              <a:buNone/>
              <a:defRPr sz="4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5661248"/>
            <a:ext cx="2158410" cy="996946"/>
          </a:xfrm>
          <a:prstGeom prst="rect">
            <a:avLst/>
          </a:prstGeom>
        </p:spPr>
      </p:pic>
    </p:spTree>
    <p:extLst>
      <p:ext uri="{BB962C8B-B14F-4D97-AF65-F5344CB8AC3E}">
        <p14:creationId xmlns:p14="http://schemas.microsoft.com/office/powerpoint/2010/main" val="331005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subtitle and C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goes here (size 34)</a:t>
            </a:r>
            <a:endParaRPr lang="en-GB" dirty="0"/>
          </a:p>
        </p:txBody>
      </p:sp>
      <p:sp>
        <p:nvSpPr>
          <p:cNvPr id="3" name="Content Placeholder 2"/>
          <p:cNvSpPr>
            <a:spLocks noGrp="1"/>
          </p:cNvSpPr>
          <p:nvPr>
            <p:ph idx="1" hasCustomPrompt="1"/>
          </p:nvPr>
        </p:nvSpPr>
        <p:spPr>
          <a:xfrm>
            <a:off x="251520" y="2204864"/>
            <a:ext cx="8640960" cy="2952328"/>
          </a:xfrm>
        </p:spPr>
        <p:txBody>
          <a:bodyPr/>
          <a:lstStyle>
            <a:lvl1pPr>
              <a:defRPr sz="2400"/>
            </a:lvl1pPr>
            <a:lvl2pPr>
              <a:defRPr sz="2100"/>
            </a:lvl2pPr>
            <a:lvl3pPr>
              <a:defRPr sz="2100"/>
            </a:lvl3pPr>
            <a:lvl4pPr>
              <a:defRPr sz="2100"/>
            </a:lvl4pPr>
            <a:lvl5pPr>
              <a:defRPr sz="2100"/>
            </a:lvl5pPr>
          </a:lstStyle>
          <a:p>
            <a:pPr lvl="0"/>
            <a:r>
              <a:rPr lang="en-US" dirty="0" smtClean="0"/>
              <a:t>Body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2"/>
          <p:cNvSpPr>
            <a:spLocks noGrp="1"/>
          </p:cNvSpPr>
          <p:nvPr>
            <p:ph type="body" idx="13" hasCustomPrompt="1"/>
          </p:nvPr>
        </p:nvSpPr>
        <p:spPr>
          <a:xfrm>
            <a:off x="251520" y="1340768"/>
            <a:ext cx="864096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 Title goes here</a:t>
            </a:r>
          </a:p>
        </p:txBody>
      </p:sp>
      <p:sp>
        <p:nvSpPr>
          <p:cNvPr id="7" name="Content Placeholder 2"/>
          <p:cNvSpPr>
            <a:spLocks noGrp="1"/>
          </p:cNvSpPr>
          <p:nvPr>
            <p:ph idx="14" hasCustomPrompt="1"/>
          </p:nvPr>
        </p:nvSpPr>
        <p:spPr>
          <a:xfrm>
            <a:off x="251520" y="5229200"/>
            <a:ext cx="864096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smtClean="0"/>
              <a:t>Call to action text goes here</a:t>
            </a:r>
          </a:p>
          <a:p>
            <a:pPr lvl="1"/>
            <a:r>
              <a:rPr lang="en-US" dirty="0" smtClean="0"/>
              <a:t>Second level</a:t>
            </a:r>
          </a:p>
          <a:p>
            <a:pPr lvl="2"/>
            <a:r>
              <a:rPr lang="en-US" dirty="0" smtClean="0"/>
              <a:t>Third level</a:t>
            </a:r>
            <a:endParaRPr lang="en-GB" dirty="0"/>
          </a:p>
        </p:txBody>
      </p:sp>
    </p:spTree>
    <p:extLst>
      <p:ext uri="{BB962C8B-B14F-4D97-AF65-F5344CB8AC3E}">
        <p14:creationId xmlns:p14="http://schemas.microsoft.com/office/powerpoint/2010/main" val="46169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1520" y="1340768"/>
            <a:ext cx="424428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340768"/>
            <a:ext cx="4244280" cy="5328592"/>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71155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Columns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51520" y="1340768"/>
            <a:ext cx="4245868"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2174874"/>
            <a:ext cx="4245868"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340768"/>
            <a:ext cx="4247455"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247455" cy="4350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2399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627784" y="1340768"/>
            <a:ext cx="6264696" cy="5328592"/>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250825" y="1341438"/>
            <a:ext cx="2305050" cy="4032250"/>
          </a:xfrm>
        </p:spPr>
        <p:txBody>
          <a:bodyPr/>
          <a:lstStyle/>
          <a:p>
            <a:r>
              <a:rPr lang="en-US" smtClean="0"/>
              <a:t>Click icon to add picture</a:t>
            </a:r>
            <a:endParaRPr lang="en-GB"/>
          </a:p>
        </p:txBody>
      </p:sp>
      <p:sp>
        <p:nvSpPr>
          <p:cNvPr id="7" name="Text Placeholder 6"/>
          <p:cNvSpPr>
            <a:spLocks noGrp="1"/>
          </p:cNvSpPr>
          <p:nvPr>
            <p:ph type="body" sz="quarter" idx="11" hasCustomPrompt="1"/>
          </p:nvPr>
        </p:nvSpPr>
        <p:spPr>
          <a:xfrm>
            <a:off x="250825" y="5445125"/>
            <a:ext cx="230505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smtClean="0"/>
              <a:t>Picture details go here</a:t>
            </a:r>
          </a:p>
        </p:txBody>
      </p:sp>
    </p:spTree>
    <p:extLst>
      <p:ext uri="{BB962C8B-B14F-4D97-AF65-F5344CB8AC3E}">
        <p14:creationId xmlns:p14="http://schemas.microsoft.com/office/powerpoint/2010/main" val="457679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sub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627784" y="2276872"/>
            <a:ext cx="6264696" cy="4392488"/>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250825" y="1341438"/>
            <a:ext cx="2305050" cy="4032250"/>
          </a:xfrm>
        </p:spPr>
        <p:txBody>
          <a:bodyPr/>
          <a:lstStyle/>
          <a:p>
            <a:r>
              <a:rPr lang="en-US" smtClean="0"/>
              <a:t>Click icon to add picture</a:t>
            </a:r>
            <a:endParaRPr lang="en-GB"/>
          </a:p>
        </p:txBody>
      </p:sp>
      <p:sp>
        <p:nvSpPr>
          <p:cNvPr id="7" name="Text Placeholder 6"/>
          <p:cNvSpPr>
            <a:spLocks noGrp="1"/>
          </p:cNvSpPr>
          <p:nvPr>
            <p:ph type="body" sz="quarter" idx="11" hasCustomPrompt="1"/>
          </p:nvPr>
        </p:nvSpPr>
        <p:spPr>
          <a:xfrm>
            <a:off x="250825" y="5445125"/>
            <a:ext cx="230505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smtClean="0"/>
              <a:t>Picture details go here</a:t>
            </a:r>
          </a:p>
        </p:txBody>
      </p:sp>
      <p:sp>
        <p:nvSpPr>
          <p:cNvPr id="6" name="Text Placeholder 4"/>
          <p:cNvSpPr>
            <a:spLocks noGrp="1"/>
          </p:cNvSpPr>
          <p:nvPr>
            <p:ph type="body" sz="quarter" idx="3"/>
          </p:nvPr>
        </p:nvSpPr>
        <p:spPr>
          <a:xfrm>
            <a:off x="2627785" y="1340768"/>
            <a:ext cx="6264696"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1864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627784" y="1340768"/>
            <a:ext cx="6264696" cy="5328592"/>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250825" y="1341438"/>
            <a:ext cx="2305050" cy="1223466"/>
          </a:xfrm>
        </p:spPr>
        <p:txBody>
          <a:bodyPr/>
          <a:lstStyle/>
          <a:p>
            <a:r>
              <a:rPr lang="en-US" smtClean="0"/>
              <a:t>Click icon to add picture</a:t>
            </a:r>
            <a:endParaRPr lang="en-GB"/>
          </a:p>
        </p:txBody>
      </p:sp>
      <p:sp>
        <p:nvSpPr>
          <p:cNvPr id="6" name="Picture Placeholder 4"/>
          <p:cNvSpPr>
            <a:spLocks noGrp="1"/>
          </p:cNvSpPr>
          <p:nvPr>
            <p:ph type="pic" sz="quarter" idx="11"/>
          </p:nvPr>
        </p:nvSpPr>
        <p:spPr>
          <a:xfrm>
            <a:off x="251520" y="2709367"/>
            <a:ext cx="2305050" cy="1223466"/>
          </a:xfrm>
        </p:spPr>
        <p:txBody>
          <a:bodyPr/>
          <a:lstStyle/>
          <a:p>
            <a:r>
              <a:rPr lang="en-US" smtClean="0"/>
              <a:t>Click icon to add picture</a:t>
            </a:r>
            <a:endParaRPr lang="en-GB"/>
          </a:p>
        </p:txBody>
      </p:sp>
      <p:sp>
        <p:nvSpPr>
          <p:cNvPr id="8" name="Picture Placeholder 4"/>
          <p:cNvSpPr>
            <a:spLocks noGrp="1"/>
          </p:cNvSpPr>
          <p:nvPr>
            <p:ph type="pic" sz="quarter" idx="12"/>
          </p:nvPr>
        </p:nvSpPr>
        <p:spPr>
          <a:xfrm>
            <a:off x="251520" y="4077296"/>
            <a:ext cx="2305050" cy="1223466"/>
          </a:xfrm>
        </p:spPr>
        <p:txBody>
          <a:bodyPr/>
          <a:lstStyle/>
          <a:p>
            <a:r>
              <a:rPr lang="en-US" smtClean="0"/>
              <a:t>Click icon to add picture</a:t>
            </a:r>
            <a:endParaRPr lang="en-GB"/>
          </a:p>
        </p:txBody>
      </p:sp>
      <p:sp>
        <p:nvSpPr>
          <p:cNvPr id="9" name="Picture Placeholder 4"/>
          <p:cNvSpPr>
            <a:spLocks noGrp="1"/>
          </p:cNvSpPr>
          <p:nvPr>
            <p:ph type="pic" sz="quarter" idx="13"/>
          </p:nvPr>
        </p:nvSpPr>
        <p:spPr>
          <a:xfrm>
            <a:off x="251520" y="5445224"/>
            <a:ext cx="2305050" cy="1223466"/>
          </a:xfrm>
        </p:spPr>
        <p:txBody>
          <a:bodyPr/>
          <a:lstStyle/>
          <a:p>
            <a:r>
              <a:rPr lang="en-US" smtClean="0"/>
              <a:t>Click icon to add picture</a:t>
            </a:r>
            <a:endParaRPr lang="en-GB"/>
          </a:p>
        </p:txBody>
      </p:sp>
    </p:spTree>
    <p:extLst>
      <p:ext uri="{BB962C8B-B14F-4D97-AF65-F5344CB8AC3E}">
        <p14:creationId xmlns:p14="http://schemas.microsoft.com/office/powerpoint/2010/main" val="269311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7" name="Rectangle 1"/>
          <p:cNvSpPr>
            <a:spLocks/>
          </p:cNvSpPr>
          <p:nvPr userDrawn="1"/>
        </p:nvSpPr>
        <p:spPr bwMode="auto">
          <a:xfrm>
            <a:off x="-12909" y="0"/>
            <a:ext cx="9169400" cy="5397500"/>
          </a:xfrm>
          <a:prstGeom prst="rect">
            <a:avLst/>
          </a:prstGeom>
          <a:solidFill>
            <a:schemeClr val="tx2"/>
          </a:solidFill>
          <a:ln>
            <a:noFill/>
          </a:ln>
          <a:extLst/>
        </p:spPr>
        <p:txBody>
          <a:bodyPr lIns="0" tIns="0" rIns="0" bIns="0"/>
          <a:lstStyle/>
          <a:p>
            <a:endParaRPr lang="en-GB"/>
          </a:p>
        </p:txBody>
      </p:sp>
      <p:sp>
        <p:nvSpPr>
          <p:cNvPr id="2" name="Title 1"/>
          <p:cNvSpPr>
            <a:spLocks noGrp="1"/>
          </p:cNvSpPr>
          <p:nvPr>
            <p:ph type="ctrTitle"/>
          </p:nvPr>
        </p:nvSpPr>
        <p:spPr>
          <a:xfrm>
            <a:off x="249690" y="171648"/>
            <a:ext cx="8640960" cy="1828452"/>
          </a:xfrm>
        </p:spPr>
        <p:txBody>
          <a:bodyPr anchor="ctr">
            <a:normAutofit/>
          </a:bodyPr>
          <a:lstStyle>
            <a:lvl1pPr algn="l">
              <a:defRPr sz="3600">
                <a:solidFill>
                  <a:schemeClr val="bg1"/>
                </a:solidFill>
                <a:latin typeface="+mj-lt"/>
              </a:defRPr>
            </a:lvl1pPr>
          </a:lstStyle>
          <a:p>
            <a:r>
              <a:rPr lang="en-US" smtClean="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5661248"/>
            <a:ext cx="2158410" cy="996946"/>
          </a:xfrm>
          <a:prstGeom prst="rect">
            <a:avLst/>
          </a:prstGeom>
        </p:spPr>
      </p:pic>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8000" y="4396961"/>
            <a:ext cx="7747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6100" y="3379374"/>
            <a:ext cx="7112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 Placeholder 4"/>
          <p:cNvSpPr>
            <a:spLocks noGrp="1"/>
          </p:cNvSpPr>
          <p:nvPr>
            <p:ph type="body" sz="quarter" idx="10"/>
          </p:nvPr>
        </p:nvSpPr>
        <p:spPr>
          <a:xfrm>
            <a:off x="1547664" y="3379374"/>
            <a:ext cx="7272338"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4" name="Text Placeholder 4"/>
          <p:cNvSpPr>
            <a:spLocks noGrp="1"/>
          </p:cNvSpPr>
          <p:nvPr>
            <p:ph type="body" sz="quarter" idx="11"/>
          </p:nvPr>
        </p:nvSpPr>
        <p:spPr>
          <a:xfrm>
            <a:off x="1547664" y="2353054"/>
            <a:ext cx="7272338"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5" name="Text Placeholder 4"/>
          <p:cNvSpPr>
            <a:spLocks noGrp="1"/>
          </p:cNvSpPr>
          <p:nvPr>
            <p:ph type="body" sz="quarter" idx="12"/>
          </p:nvPr>
        </p:nvSpPr>
        <p:spPr>
          <a:xfrm>
            <a:off x="1547664" y="4492212"/>
            <a:ext cx="7272338" cy="5349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grpSp>
        <p:nvGrpSpPr>
          <p:cNvPr id="3" name="Group 5"/>
          <p:cNvGrpSpPr>
            <a:grpSpLocks noChangeAspect="1"/>
          </p:cNvGrpSpPr>
          <p:nvPr userDrawn="1"/>
        </p:nvGrpSpPr>
        <p:grpSpPr bwMode="auto">
          <a:xfrm>
            <a:off x="432446" y="2204864"/>
            <a:ext cx="938507" cy="930274"/>
            <a:chOff x="2310" y="1595"/>
            <a:chExt cx="1140" cy="1130"/>
          </a:xfrm>
        </p:grpSpPr>
        <p:sp>
          <p:nvSpPr>
            <p:cNvPr id="4" name="AutoShape 4"/>
            <p:cNvSpPr>
              <a:spLocks noChangeAspect="1" noChangeArrowheads="1" noTextEdit="1"/>
            </p:cNvSpPr>
            <p:nvPr userDrawn="1"/>
          </p:nvSpPr>
          <p:spPr bwMode="auto">
            <a:xfrm>
              <a:off x="2310" y="1595"/>
              <a:ext cx="114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2310" y="1595"/>
              <a:ext cx="778" cy="777"/>
            </a:xfrm>
            <a:custGeom>
              <a:avLst/>
              <a:gdLst>
                <a:gd name="T0" fmla="*/ 859 w 1556"/>
                <a:gd name="T1" fmla="*/ 1551 h 1554"/>
                <a:gd name="T2" fmla="*/ 974 w 1556"/>
                <a:gd name="T3" fmla="*/ 1530 h 1554"/>
                <a:gd name="T4" fmla="*/ 1082 w 1556"/>
                <a:gd name="T5" fmla="*/ 1493 h 1554"/>
                <a:gd name="T6" fmla="*/ 1183 w 1556"/>
                <a:gd name="T7" fmla="*/ 1441 h 1554"/>
                <a:gd name="T8" fmla="*/ 1274 w 1556"/>
                <a:gd name="T9" fmla="*/ 1377 h 1554"/>
                <a:gd name="T10" fmla="*/ 1354 w 1556"/>
                <a:gd name="T11" fmla="*/ 1300 h 1554"/>
                <a:gd name="T12" fmla="*/ 1424 w 1556"/>
                <a:gd name="T13" fmla="*/ 1212 h 1554"/>
                <a:gd name="T14" fmla="*/ 1480 w 1556"/>
                <a:gd name="T15" fmla="*/ 1114 h 1554"/>
                <a:gd name="T16" fmla="*/ 1522 w 1556"/>
                <a:gd name="T17" fmla="*/ 1009 h 1554"/>
                <a:gd name="T18" fmla="*/ 1547 w 1556"/>
                <a:gd name="T19" fmla="*/ 897 h 1554"/>
                <a:gd name="T20" fmla="*/ 1556 w 1556"/>
                <a:gd name="T21" fmla="*/ 778 h 1554"/>
                <a:gd name="T22" fmla="*/ 1547 w 1556"/>
                <a:gd name="T23" fmla="*/ 660 h 1554"/>
                <a:gd name="T24" fmla="*/ 1522 w 1556"/>
                <a:gd name="T25" fmla="*/ 547 h 1554"/>
                <a:gd name="T26" fmla="*/ 1480 w 1556"/>
                <a:gd name="T27" fmla="*/ 441 h 1554"/>
                <a:gd name="T28" fmla="*/ 1424 w 1556"/>
                <a:gd name="T29" fmla="*/ 343 h 1554"/>
                <a:gd name="T30" fmla="*/ 1354 w 1556"/>
                <a:gd name="T31" fmla="*/ 256 h 1554"/>
                <a:gd name="T32" fmla="*/ 1274 w 1556"/>
                <a:gd name="T33" fmla="*/ 177 h 1554"/>
                <a:gd name="T34" fmla="*/ 1183 w 1556"/>
                <a:gd name="T35" fmla="*/ 113 h 1554"/>
                <a:gd name="T36" fmla="*/ 1082 w 1556"/>
                <a:gd name="T37" fmla="*/ 61 h 1554"/>
                <a:gd name="T38" fmla="*/ 974 w 1556"/>
                <a:gd name="T39" fmla="*/ 24 h 1554"/>
                <a:gd name="T40" fmla="*/ 859 w 1556"/>
                <a:gd name="T41" fmla="*/ 3 h 1554"/>
                <a:gd name="T42" fmla="*/ 739 w 1556"/>
                <a:gd name="T43" fmla="*/ 1 h 1554"/>
                <a:gd name="T44" fmla="*/ 622 w 1556"/>
                <a:gd name="T45" fmla="*/ 16 h 1554"/>
                <a:gd name="T46" fmla="*/ 511 w 1556"/>
                <a:gd name="T47" fmla="*/ 47 h 1554"/>
                <a:gd name="T48" fmla="*/ 407 w 1556"/>
                <a:gd name="T49" fmla="*/ 94 h 1554"/>
                <a:gd name="T50" fmla="*/ 312 w 1556"/>
                <a:gd name="T51" fmla="*/ 154 h 1554"/>
                <a:gd name="T52" fmla="*/ 228 w 1556"/>
                <a:gd name="T53" fmla="*/ 228 h 1554"/>
                <a:gd name="T54" fmla="*/ 154 w 1556"/>
                <a:gd name="T55" fmla="*/ 313 h 1554"/>
                <a:gd name="T56" fmla="*/ 93 w 1556"/>
                <a:gd name="T57" fmla="*/ 408 h 1554"/>
                <a:gd name="T58" fmla="*/ 47 w 1556"/>
                <a:gd name="T59" fmla="*/ 511 h 1554"/>
                <a:gd name="T60" fmla="*/ 16 w 1556"/>
                <a:gd name="T61" fmla="*/ 622 h 1554"/>
                <a:gd name="T62" fmla="*/ 1 w 1556"/>
                <a:gd name="T63" fmla="*/ 738 h 1554"/>
                <a:gd name="T64" fmla="*/ 3 w 1556"/>
                <a:gd name="T65" fmla="*/ 858 h 1554"/>
                <a:gd name="T66" fmla="*/ 24 w 1556"/>
                <a:gd name="T67" fmla="*/ 972 h 1554"/>
                <a:gd name="T68" fmla="*/ 61 w 1556"/>
                <a:gd name="T69" fmla="*/ 1080 h 1554"/>
                <a:gd name="T70" fmla="*/ 113 w 1556"/>
                <a:gd name="T71" fmla="*/ 1180 h 1554"/>
                <a:gd name="T72" fmla="*/ 178 w 1556"/>
                <a:gd name="T73" fmla="*/ 1272 h 1554"/>
                <a:gd name="T74" fmla="*/ 255 w 1556"/>
                <a:gd name="T75" fmla="*/ 1353 h 1554"/>
                <a:gd name="T76" fmla="*/ 343 w 1556"/>
                <a:gd name="T77" fmla="*/ 1422 h 1554"/>
                <a:gd name="T78" fmla="*/ 441 w 1556"/>
                <a:gd name="T79" fmla="*/ 1477 h 1554"/>
                <a:gd name="T80" fmla="*/ 548 w 1556"/>
                <a:gd name="T81" fmla="*/ 1520 h 1554"/>
                <a:gd name="T82" fmla="*/ 660 w 1556"/>
                <a:gd name="T83" fmla="*/ 1545 h 1554"/>
                <a:gd name="T84" fmla="*/ 779 w 1556"/>
                <a:gd name="T85"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6" h="1554">
                  <a:moveTo>
                    <a:pt x="779" y="1554"/>
                  </a:moveTo>
                  <a:lnTo>
                    <a:pt x="820" y="1553"/>
                  </a:lnTo>
                  <a:lnTo>
                    <a:pt x="859" y="1551"/>
                  </a:lnTo>
                  <a:lnTo>
                    <a:pt x="898" y="1545"/>
                  </a:lnTo>
                  <a:lnTo>
                    <a:pt x="936" y="1538"/>
                  </a:lnTo>
                  <a:lnTo>
                    <a:pt x="974" y="1530"/>
                  </a:lnTo>
                  <a:lnTo>
                    <a:pt x="1011" y="1520"/>
                  </a:lnTo>
                  <a:lnTo>
                    <a:pt x="1047" y="1507"/>
                  </a:lnTo>
                  <a:lnTo>
                    <a:pt x="1082" y="1493"/>
                  </a:lnTo>
                  <a:lnTo>
                    <a:pt x="1117" y="1477"/>
                  </a:lnTo>
                  <a:lnTo>
                    <a:pt x="1150" y="1461"/>
                  </a:lnTo>
                  <a:lnTo>
                    <a:pt x="1183" y="1441"/>
                  </a:lnTo>
                  <a:lnTo>
                    <a:pt x="1214" y="1422"/>
                  </a:lnTo>
                  <a:lnTo>
                    <a:pt x="1245" y="1400"/>
                  </a:lnTo>
                  <a:lnTo>
                    <a:pt x="1274" y="1377"/>
                  </a:lnTo>
                  <a:lnTo>
                    <a:pt x="1301" y="1353"/>
                  </a:lnTo>
                  <a:lnTo>
                    <a:pt x="1329" y="1326"/>
                  </a:lnTo>
                  <a:lnTo>
                    <a:pt x="1354" y="1300"/>
                  </a:lnTo>
                  <a:lnTo>
                    <a:pt x="1379" y="1272"/>
                  </a:lnTo>
                  <a:lnTo>
                    <a:pt x="1402" y="1242"/>
                  </a:lnTo>
                  <a:lnTo>
                    <a:pt x="1424" y="1212"/>
                  </a:lnTo>
                  <a:lnTo>
                    <a:pt x="1444" y="1180"/>
                  </a:lnTo>
                  <a:lnTo>
                    <a:pt x="1463" y="1148"/>
                  </a:lnTo>
                  <a:lnTo>
                    <a:pt x="1480" y="1114"/>
                  </a:lnTo>
                  <a:lnTo>
                    <a:pt x="1495" y="1080"/>
                  </a:lnTo>
                  <a:lnTo>
                    <a:pt x="1509" y="1045"/>
                  </a:lnTo>
                  <a:lnTo>
                    <a:pt x="1522" y="1009"/>
                  </a:lnTo>
                  <a:lnTo>
                    <a:pt x="1532" y="972"/>
                  </a:lnTo>
                  <a:lnTo>
                    <a:pt x="1540" y="935"/>
                  </a:lnTo>
                  <a:lnTo>
                    <a:pt x="1547" y="897"/>
                  </a:lnTo>
                  <a:lnTo>
                    <a:pt x="1553" y="858"/>
                  </a:lnTo>
                  <a:lnTo>
                    <a:pt x="1555" y="819"/>
                  </a:lnTo>
                  <a:lnTo>
                    <a:pt x="1556" y="778"/>
                  </a:lnTo>
                  <a:lnTo>
                    <a:pt x="1555" y="738"/>
                  </a:lnTo>
                  <a:lnTo>
                    <a:pt x="1553" y="699"/>
                  </a:lnTo>
                  <a:lnTo>
                    <a:pt x="1547" y="660"/>
                  </a:lnTo>
                  <a:lnTo>
                    <a:pt x="1540" y="622"/>
                  </a:lnTo>
                  <a:lnTo>
                    <a:pt x="1532" y="584"/>
                  </a:lnTo>
                  <a:lnTo>
                    <a:pt x="1522" y="547"/>
                  </a:lnTo>
                  <a:lnTo>
                    <a:pt x="1509" y="511"/>
                  </a:lnTo>
                  <a:lnTo>
                    <a:pt x="1495" y="475"/>
                  </a:lnTo>
                  <a:lnTo>
                    <a:pt x="1480" y="441"/>
                  </a:lnTo>
                  <a:lnTo>
                    <a:pt x="1463" y="408"/>
                  </a:lnTo>
                  <a:lnTo>
                    <a:pt x="1444" y="375"/>
                  </a:lnTo>
                  <a:lnTo>
                    <a:pt x="1424" y="343"/>
                  </a:lnTo>
                  <a:lnTo>
                    <a:pt x="1402" y="313"/>
                  </a:lnTo>
                  <a:lnTo>
                    <a:pt x="1379" y="283"/>
                  </a:lnTo>
                  <a:lnTo>
                    <a:pt x="1354" y="256"/>
                  </a:lnTo>
                  <a:lnTo>
                    <a:pt x="1329" y="228"/>
                  </a:lnTo>
                  <a:lnTo>
                    <a:pt x="1301" y="203"/>
                  </a:lnTo>
                  <a:lnTo>
                    <a:pt x="1274" y="177"/>
                  </a:lnTo>
                  <a:lnTo>
                    <a:pt x="1245" y="154"/>
                  </a:lnTo>
                  <a:lnTo>
                    <a:pt x="1214" y="134"/>
                  </a:lnTo>
                  <a:lnTo>
                    <a:pt x="1183" y="113"/>
                  </a:lnTo>
                  <a:lnTo>
                    <a:pt x="1150" y="94"/>
                  </a:lnTo>
                  <a:lnTo>
                    <a:pt x="1117" y="77"/>
                  </a:lnTo>
                  <a:lnTo>
                    <a:pt x="1082" y="61"/>
                  </a:lnTo>
                  <a:lnTo>
                    <a:pt x="1047" y="47"/>
                  </a:lnTo>
                  <a:lnTo>
                    <a:pt x="1011" y="35"/>
                  </a:lnTo>
                  <a:lnTo>
                    <a:pt x="974" y="24"/>
                  </a:lnTo>
                  <a:lnTo>
                    <a:pt x="936" y="16"/>
                  </a:lnTo>
                  <a:lnTo>
                    <a:pt x="898" y="9"/>
                  </a:lnTo>
                  <a:lnTo>
                    <a:pt x="859" y="3"/>
                  </a:lnTo>
                  <a:lnTo>
                    <a:pt x="820" y="1"/>
                  </a:lnTo>
                  <a:lnTo>
                    <a:pt x="779" y="0"/>
                  </a:lnTo>
                  <a:lnTo>
                    <a:pt x="739" y="1"/>
                  </a:lnTo>
                  <a:lnTo>
                    <a:pt x="700" y="3"/>
                  </a:lnTo>
                  <a:lnTo>
                    <a:pt x="660" y="9"/>
                  </a:lnTo>
                  <a:lnTo>
                    <a:pt x="622" y="16"/>
                  </a:lnTo>
                  <a:lnTo>
                    <a:pt x="584" y="24"/>
                  </a:lnTo>
                  <a:lnTo>
                    <a:pt x="548" y="35"/>
                  </a:lnTo>
                  <a:lnTo>
                    <a:pt x="511" y="47"/>
                  </a:lnTo>
                  <a:lnTo>
                    <a:pt x="476" y="61"/>
                  </a:lnTo>
                  <a:lnTo>
                    <a:pt x="441" y="77"/>
                  </a:lnTo>
                  <a:lnTo>
                    <a:pt x="407" y="94"/>
                  </a:lnTo>
                  <a:lnTo>
                    <a:pt x="375" y="113"/>
                  </a:lnTo>
                  <a:lnTo>
                    <a:pt x="343" y="134"/>
                  </a:lnTo>
                  <a:lnTo>
                    <a:pt x="312" y="154"/>
                  </a:lnTo>
                  <a:lnTo>
                    <a:pt x="284" y="177"/>
                  </a:lnTo>
                  <a:lnTo>
                    <a:pt x="255" y="203"/>
                  </a:lnTo>
                  <a:lnTo>
                    <a:pt x="228" y="228"/>
                  </a:lnTo>
                  <a:lnTo>
                    <a:pt x="202" y="256"/>
                  </a:lnTo>
                  <a:lnTo>
                    <a:pt x="178" y="283"/>
                  </a:lnTo>
                  <a:lnTo>
                    <a:pt x="154" y="313"/>
                  </a:lnTo>
                  <a:lnTo>
                    <a:pt x="133" y="343"/>
                  </a:lnTo>
                  <a:lnTo>
                    <a:pt x="113" y="375"/>
                  </a:lnTo>
                  <a:lnTo>
                    <a:pt x="93" y="408"/>
                  </a:lnTo>
                  <a:lnTo>
                    <a:pt x="77" y="441"/>
                  </a:lnTo>
                  <a:lnTo>
                    <a:pt x="61" y="475"/>
                  </a:lnTo>
                  <a:lnTo>
                    <a:pt x="47" y="511"/>
                  </a:lnTo>
                  <a:lnTo>
                    <a:pt x="35" y="547"/>
                  </a:lnTo>
                  <a:lnTo>
                    <a:pt x="24" y="584"/>
                  </a:lnTo>
                  <a:lnTo>
                    <a:pt x="16" y="622"/>
                  </a:lnTo>
                  <a:lnTo>
                    <a:pt x="9" y="660"/>
                  </a:lnTo>
                  <a:lnTo>
                    <a:pt x="3" y="699"/>
                  </a:lnTo>
                  <a:lnTo>
                    <a:pt x="1" y="738"/>
                  </a:lnTo>
                  <a:lnTo>
                    <a:pt x="0" y="778"/>
                  </a:lnTo>
                  <a:lnTo>
                    <a:pt x="1" y="819"/>
                  </a:lnTo>
                  <a:lnTo>
                    <a:pt x="3" y="858"/>
                  </a:lnTo>
                  <a:lnTo>
                    <a:pt x="9" y="897"/>
                  </a:lnTo>
                  <a:lnTo>
                    <a:pt x="16" y="935"/>
                  </a:lnTo>
                  <a:lnTo>
                    <a:pt x="24" y="972"/>
                  </a:lnTo>
                  <a:lnTo>
                    <a:pt x="35" y="1009"/>
                  </a:lnTo>
                  <a:lnTo>
                    <a:pt x="47" y="1045"/>
                  </a:lnTo>
                  <a:lnTo>
                    <a:pt x="61" y="1080"/>
                  </a:lnTo>
                  <a:lnTo>
                    <a:pt x="77" y="1114"/>
                  </a:lnTo>
                  <a:lnTo>
                    <a:pt x="93" y="1148"/>
                  </a:lnTo>
                  <a:lnTo>
                    <a:pt x="113" y="1180"/>
                  </a:lnTo>
                  <a:lnTo>
                    <a:pt x="133" y="1212"/>
                  </a:lnTo>
                  <a:lnTo>
                    <a:pt x="154" y="1242"/>
                  </a:lnTo>
                  <a:lnTo>
                    <a:pt x="178" y="1272"/>
                  </a:lnTo>
                  <a:lnTo>
                    <a:pt x="202" y="1300"/>
                  </a:lnTo>
                  <a:lnTo>
                    <a:pt x="228" y="1326"/>
                  </a:lnTo>
                  <a:lnTo>
                    <a:pt x="255" y="1353"/>
                  </a:lnTo>
                  <a:lnTo>
                    <a:pt x="284" y="1377"/>
                  </a:lnTo>
                  <a:lnTo>
                    <a:pt x="312" y="1400"/>
                  </a:lnTo>
                  <a:lnTo>
                    <a:pt x="343" y="1422"/>
                  </a:lnTo>
                  <a:lnTo>
                    <a:pt x="375" y="1441"/>
                  </a:lnTo>
                  <a:lnTo>
                    <a:pt x="407" y="1461"/>
                  </a:lnTo>
                  <a:lnTo>
                    <a:pt x="441" y="1477"/>
                  </a:lnTo>
                  <a:lnTo>
                    <a:pt x="476" y="1493"/>
                  </a:lnTo>
                  <a:lnTo>
                    <a:pt x="511" y="1507"/>
                  </a:lnTo>
                  <a:lnTo>
                    <a:pt x="548" y="1520"/>
                  </a:lnTo>
                  <a:lnTo>
                    <a:pt x="584" y="1530"/>
                  </a:lnTo>
                  <a:lnTo>
                    <a:pt x="622" y="1538"/>
                  </a:lnTo>
                  <a:lnTo>
                    <a:pt x="660" y="1545"/>
                  </a:lnTo>
                  <a:lnTo>
                    <a:pt x="700" y="1551"/>
                  </a:lnTo>
                  <a:lnTo>
                    <a:pt x="739" y="1553"/>
                  </a:lnTo>
                  <a:lnTo>
                    <a:pt x="779" y="15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2582" y="2157"/>
              <a:ext cx="154" cy="173"/>
            </a:xfrm>
            <a:custGeom>
              <a:avLst/>
              <a:gdLst>
                <a:gd name="T0" fmla="*/ 223 w 309"/>
                <a:gd name="T1" fmla="*/ 316 h 344"/>
                <a:gd name="T2" fmla="*/ 206 w 309"/>
                <a:gd name="T3" fmla="*/ 305 h 344"/>
                <a:gd name="T4" fmla="*/ 191 w 309"/>
                <a:gd name="T5" fmla="*/ 292 h 344"/>
                <a:gd name="T6" fmla="*/ 176 w 309"/>
                <a:gd name="T7" fmla="*/ 277 h 344"/>
                <a:gd name="T8" fmla="*/ 160 w 309"/>
                <a:gd name="T9" fmla="*/ 262 h 344"/>
                <a:gd name="T10" fmla="*/ 145 w 309"/>
                <a:gd name="T11" fmla="*/ 246 h 344"/>
                <a:gd name="T12" fmla="*/ 131 w 309"/>
                <a:gd name="T13" fmla="*/ 228 h 344"/>
                <a:gd name="T14" fmla="*/ 116 w 309"/>
                <a:gd name="T15" fmla="*/ 209 h 344"/>
                <a:gd name="T16" fmla="*/ 103 w 309"/>
                <a:gd name="T17" fmla="*/ 190 h 344"/>
                <a:gd name="T18" fmla="*/ 89 w 309"/>
                <a:gd name="T19" fmla="*/ 169 h 344"/>
                <a:gd name="T20" fmla="*/ 75 w 309"/>
                <a:gd name="T21" fmla="*/ 147 h 344"/>
                <a:gd name="T22" fmla="*/ 61 w 309"/>
                <a:gd name="T23" fmla="*/ 124 h 344"/>
                <a:gd name="T24" fmla="*/ 48 w 309"/>
                <a:gd name="T25" fmla="*/ 101 h 344"/>
                <a:gd name="T26" fmla="*/ 36 w 309"/>
                <a:gd name="T27" fmla="*/ 77 h 344"/>
                <a:gd name="T28" fmla="*/ 23 w 309"/>
                <a:gd name="T29" fmla="*/ 52 h 344"/>
                <a:gd name="T30" fmla="*/ 12 w 309"/>
                <a:gd name="T31" fmla="*/ 26 h 344"/>
                <a:gd name="T32" fmla="*/ 0 w 309"/>
                <a:gd name="T33" fmla="*/ 0 h 344"/>
                <a:gd name="T34" fmla="*/ 16 w 309"/>
                <a:gd name="T35" fmla="*/ 9 h 344"/>
                <a:gd name="T36" fmla="*/ 33 w 309"/>
                <a:gd name="T37" fmla="*/ 18 h 344"/>
                <a:gd name="T38" fmla="*/ 51 w 309"/>
                <a:gd name="T39" fmla="*/ 26 h 344"/>
                <a:gd name="T40" fmla="*/ 69 w 309"/>
                <a:gd name="T41" fmla="*/ 33 h 344"/>
                <a:gd name="T42" fmla="*/ 89 w 309"/>
                <a:gd name="T43" fmla="*/ 40 h 344"/>
                <a:gd name="T44" fmla="*/ 108 w 309"/>
                <a:gd name="T45" fmla="*/ 46 h 344"/>
                <a:gd name="T46" fmla="*/ 129 w 309"/>
                <a:gd name="T47" fmla="*/ 49 h 344"/>
                <a:gd name="T48" fmla="*/ 151 w 309"/>
                <a:gd name="T49" fmla="*/ 53 h 344"/>
                <a:gd name="T50" fmla="*/ 165 w 309"/>
                <a:gd name="T51" fmla="*/ 54 h 344"/>
                <a:gd name="T52" fmla="*/ 179 w 309"/>
                <a:gd name="T53" fmla="*/ 56 h 344"/>
                <a:gd name="T54" fmla="*/ 191 w 309"/>
                <a:gd name="T55" fmla="*/ 57 h 344"/>
                <a:gd name="T56" fmla="*/ 205 w 309"/>
                <a:gd name="T57" fmla="*/ 57 h 344"/>
                <a:gd name="T58" fmla="*/ 218 w 309"/>
                <a:gd name="T59" fmla="*/ 59 h 344"/>
                <a:gd name="T60" fmla="*/ 231 w 309"/>
                <a:gd name="T61" fmla="*/ 60 h 344"/>
                <a:gd name="T62" fmla="*/ 243 w 309"/>
                <a:gd name="T63" fmla="*/ 60 h 344"/>
                <a:gd name="T64" fmla="*/ 256 w 309"/>
                <a:gd name="T65" fmla="*/ 60 h 344"/>
                <a:gd name="T66" fmla="*/ 309 w 309"/>
                <a:gd name="T67" fmla="*/ 343 h 344"/>
                <a:gd name="T68" fmla="*/ 299 w 309"/>
                <a:gd name="T69" fmla="*/ 344 h 344"/>
                <a:gd name="T70" fmla="*/ 287 w 309"/>
                <a:gd name="T71" fmla="*/ 343 h 344"/>
                <a:gd name="T72" fmla="*/ 277 w 309"/>
                <a:gd name="T73" fmla="*/ 342 h 344"/>
                <a:gd name="T74" fmla="*/ 266 w 309"/>
                <a:gd name="T75" fmla="*/ 338 h 344"/>
                <a:gd name="T76" fmla="*/ 256 w 309"/>
                <a:gd name="T77" fmla="*/ 335 h 344"/>
                <a:gd name="T78" fmla="*/ 244 w 309"/>
                <a:gd name="T79" fmla="*/ 329 h 344"/>
                <a:gd name="T80" fmla="*/ 234 w 309"/>
                <a:gd name="T81" fmla="*/ 323 h 344"/>
                <a:gd name="T82" fmla="*/ 223 w 309"/>
                <a:gd name="T83" fmla="*/ 31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223" y="316"/>
                  </a:moveTo>
                  <a:lnTo>
                    <a:pt x="206" y="305"/>
                  </a:lnTo>
                  <a:lnTo>
                    <a:pt x="191" y="292"/>
                  </a:lnTo>
                  <a:lnTo>
                    <a:pt x="176" y="277"/>
                  </a:lnTo>
                  <a:lnTo>
                    <a:pt x="160" y="262"/>
                  </a:lnTo>
                  <a:lnTo>
                    <a:pt x="145" y="246"/>
                  </a:lnTo>
                  <a:lnTo>
                    <a:pt x="131" y="228"/>
                  </a:lnTo>
                  <a:lnTo>
                    <a:pt x="116" y="209"/>
                  </a:lnTo>
                  <a:lnTo>
                    <a:pt x="103" y="190"/>
                  </a:lnTo>
                  <a:lnTo>
                    <a:pt x="89" y="169"/>
                  </a:lnTo>
                  <a:lnTo>
                    <a:pt x="75" y="147"/>
                  </a:lnTo>
                  <a:lnTo>
                    <a:pt x="61" y="124"/>
                  </a:lnTo>
                  <a:lnTo>
                    <a:pt x="48" y="101"/>
                  </a:lnTo>
                  <a:lnTo>
                    <a:pt x="36" y="77"/>
                  </a:lnTo>
                  <a:lnTo>
                    <a:pt x="23" y="52"/>
                  </a:lnTo>
                  <a:lnTo>
                    <a:pt x="12" y="26"/>
                  </a:lnTo>
                  <a:lnTo>
                    <a:pt x="0" y="0"/>
                  </a:lnTo>
                  <a:lnTo>
                    <a:pt x="16" y="9"/>
                  </a:lnTo>
                  <a:lnTo>
                    <a:pt x="33" y="18"/>
                  </a:lnTo>
                  <a:lnTo>
                    <a:pt x="51" y="26"/>
                  </a:lnTo>
                  <a:lnTo>
                    <a:pt x="69" y="33"/>
                  </a:lnTo>
                  <a:lnTo>
                    <a:pt x="89" y="40"/>
                  </a:lnTo>
                  <a:lnTo>
                    <a:pt x="108" y="46"/>
                  </a:lnTo>
                  <a:lnTo>
                    <a:pt x="129" y="49"/>
                  </a:lnTo>
                  <a:lnTo>
                    <a:pt x="151" y="53"/>
                  </a:lnTo>
                  <a:lnTo>
                    <a:pt x="165" y="54"/>
                  </a:lnTo>
                  <a:lnTo>
                    <a:pt x="179" y="56"/>
                  </a:lnTo>
                  <a:lnTo>
                    <a:pt x="191" y="57"/>
                  </a:lnTo>
                  <a:lnTo>
                    <a:pt x="205" y="57"/>
                  </a:lnTo>
                  <a:lnTo>
                    <a:pt x="218" y="59"/>
                  </a:lnTo>
                  <a:lnTo>
                    <a:pt x="231" y="60"/>
                  </a:lnTo>
                  <a:lnTo>
                    <a:pt x="243" y="60"/>
                  </a:lnTo>
                  <a:lnTo>
                    <a:pt x="256" y="60"/>
                  </a:lnTo>
                  <a:lnTo>
                    <a:pt x="309" y="343"/>
                  </a:lnTo>
                  <a:lnTo>
                    <a:pt x="299" y="344"/>
                  </a:lnTo>
                  <a:lnTo>
                    <a:pt x="287" y="343"/>
                  </a:lnTo>
                  <a:lnTo>
                    <a:pt x="277" y="342"/>
                  </a:lnTo>
                  <a:lnTo>
                    <a:pt x="266" y="338"/>
                  </a:lnTo>
                  <a:lnTo>
                    <a:pt x="256" y="335"/>
                  </a:lnTo>
                  <a:lnTo>
                    <a:pt x="244" y="329"/>
                  </a:lnTo>
                  <a:lnTo>
                    <a:pt x="234" y="323"/>
                  </a:lnTo>
                  <a:lnTo>
                    <a:pt x="223"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p:cNvSpPr>
            <p:nvPr userDrawn="1"/>
          </p:nvSpPr>
          <p:spPr bwMode="auto">
            <a:xfrm>
              <a:off x="2766" y="2146"/>
              <a:ext cx="116" cy="173"/>
            </a:xfrm>
            <a:custGeom>
              <a:avLst/>
              <a:gdLst>
                <a:gd name="T0" fmla="*/ 105 w 232"/>
                <a:gd name="T1" fmla="*/ 328 h 345"/>
                <a:gd name="T2" fmla="*/ 98 w 232"/>
                <a:gd name="T3" fmla="*/ 330 h 345"/>
                <a:gd name="T4" fmla="*/ 92 w 232"/>
                <a:gd name="T5" fmla="*/ 333 h 345"/>
                <a:gd name="T6" fmla="*/ 85 w 232"/>
                <a:gd name="T7" fmla="*/ 335 h 345"/>
                <a:gd name="T8" fmla="*/ 78 w 232"/>
                <a:gd name="T9" fmla="*/ 337 h 345"/>
                <a:gd name="T10" fmla="*/ 71 w 232"/>
                <a:gd name="T11" fmla="*/ 339 h 345"/>
                <a:gd name="T12" fmla="*/ 64 w 232"/>
                <a:gd name="T13" fmla="*/ 342 h 345"/>
                <a:gd name="T14" fmla="*/ 58 w 232"/>
                <a:gd name="T15" fmla="*/ 343 h 345"/>
                <a:gd name="T16" fmla="*/ 51 w 232"/>
                <a:gd name="T17" fmla="*/ 345 h 345"/>
                <a:gd name="T18" fmla="*/ 0 w 232"/>
                <a:gd name="T19" fmla="*/ 77 h 345"/>
                <a:gd name="T20" fmla="*/ 17 w 232"/>
                <a:gd name="T21" fmla="*/ 75 h 345"/>
                <a:gd name="T22" fmla="*/ 35 w 232"/>
                <a:gd name="T23" fmla="*/ 72 h 345"/>
                <a:gd name="T24" fmla="*/ 51 w 232"/>
                <a:gd name="T25" fmla="*/ 69 h 345"/>
                <a:gd name="T26" fmla="*/ 67 w 232"/>
                <a:gd name="T27" fmla="*/ 65 h 345"/>
                <a:gd name="T28" fmla="*/ 82 w 232"/>
                <a:gd name="T29" fmla="*/ 61 h 345"/>
                <a:gd name="T30" fmla="*/ 98 w 232"/>
                <a:gd name="T31" fmla="*/ 57 h 345"/>
                <a:gd name="T32" fmla="*/ 113 w 232"/>
                <a:gd name="T33" fmla="*/ 53 h 345"/>
                <a:gd name="T34" fmla="*/ 127 w 232"/>
                <a:gd name="T35" fmla="*/ 47 h 345"/>
                <a:gd name="T36" fmla="*/ 142 w 232"/>
                <a:gd name="T37" fmla="*/ 42 h 345"/>
                <a:gd name="T38" fmla="*/ 156 w 232"/>
                <a:gd name="T39" fmla="*/ 37 h 345"/>
                <a:gd name="T40" fmla="*/ 168 w 232"/>
                <a:gd name="T41" fmla="*/ 31 h 345"/>
                <a:gd name="T42" fmla="*/ 182 w 232"/>
                <a:gd name="T43" fmla="*/ 25 h 345"/>
                <a:gd name="T44" fmla="*/ 195 w 232"/>
                <a:gd name="T45" fmla="*/ 19 h 345"/>
                <a:gd name="T46" fmla="*/ 207 w 232"/>
                <a:gd name="T47" fmla="*/ 12 h 345"/>
                <a:gd name="T48" fmla="*/ 220 w 232"/>
                <a:gd name="T49" fmla="*/ 7 h 345"/>
                <a:gd name="T50" fmla="*/ 232 w 232"/>
                <a:gd name="T51" fmla="*/ 0 h 345"/>
                <a:gd name="T52" fmla="*/ 225 w 232"/>
                <a:gd name="T53" fmla="*/ 56 h 345"/>
                <a:gd name="T54" fmla="*/ 214 w 232"/>
                <a:gd name="T55" fmla="*/ 109 h 345"/>
                <a:gd name="T56" fmla="*/ 202 w 232"/>
                <a:gd name="T57" fmla="*/ 158 h 345"/>
                <a:gd name="T58" fmla="*/ 186 w 232"/>
                <a:gd name="T59" fmla="*/ 201 h 345"/>
                <a:gd name="T60" fmla="*/ 168 w 232"/>
                <a:gd name="T61" fmla="*/ 240 h 345"/>
                <a:gd name="T62" fmla="*/ 149 w 232"/>
                <a:gd name="T63" fmla="*/ 275 h 345"/>
                <a:gd name="T64" fmla="*/ 128 w 232"/>
                <a:gd name="T65" fmla="*/ 305 h 345"/>
                <a:gd name="T66" fmla="*/ 105 w 232"/>
                <a:gd name="T67" fmla="*/ 32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105" y="328"/>
                  </a:moveTo>
                  <a:lnTo>
                    <a:pt x="98" y="330"/>
                  </a:lnTo>
                  <a:lnTo>
                    <a:pt x="92" y="333"/>
                  </a:lnTo>
                  <a:lnTo>
                    <a:pt x="85" y="335"/>
                  </a:lnTo>
                  <a:lnTo>
                    <a:pt x="78" y="337"/>
                  </a:lnTo>
                  <a:lnTo>
                    <a:pt x="71" y="339"/>
                  </a:lnTo>
                  <a:lnTo>
                    <a:pt x="64" y="342"/>
                  </a:lnTo>
                  <a:lnTo>
                    <a:pt x="58" y="343"/>
                  </a:lnTo>
                  <a:lnTo>
                    <a:pt x="51" y="345"/>
                  </a:lnTo>
                  <a:lnTo>
                    <a:pt x="0" y="77"/>
                  </a:lnTo>
                  <a:lnTo>
                    <a:pt x="17" y="75"/>
                  </a:lnTo>
                  <a:lnTo>
                    <a:pt x="35" y="72"/>
                  </a:lnTo>
                  <a:lnTo>
                    <a:pt x="51" y="69"/>
                  </a:lnTo>
                  <a:lnTo>
                    <a:pt x="67" y="65"/>
                  </a:lnTo>
                  <a:lnTo>
                    <a:pt x="82" y="61"/>
                  </a:lnTo>
                  <a:lnTo>
                    <a:pt x="98" y="57"/>
                  </a:lnTo>
                  <a:lnTo>
                    <a:pt x="113" y="53"/>
                  </a:lnTo>
                  <a:lnTo>
                    <a:pt x="127" y="47"/>
                  </a:lnTo>
                  <a:lnTo>
                    <a:pt x="142" y="42"/>
                  </a:lnTo>
                  <a:lnTo>
                    <a:pt x="156" y="37"/>
                  </a:lnTo>
                  <a:lnTo>
                    <a:pt x="168" y="31"/>
                  </a:lnTo>
                  <a:lnTo>
                    <a:pt x="182" y="25"/>
                  </a:lnTo>
                  <a:lnTo>
                    <a:pt x="195" y="19"/>
                  </a:lnTo>
                  <a:lnTo>
                    <a:pt x="207" y="12"/>
                  </a:lnTo>
                  <a:lnTo>
                    <a:pt x="220" y="7"/>
                  </a:lnTo>
                  <a:lnTo>
                    <a:pt x="232" y="0"/>
                  </a:lnTo>
                  <a:lnTo>
                    <a:pt x="225" y="56"/>
                  </a:lnTo>
                  <a:lnTo>
                    <a:pt x="214" y="109"/>
                  </a:lnTo>
                  <a:lnTo>
                    <a:pt x="202" y="158"/>
                  </a:lnTo>
                  <a:lnTo>
                    <a:pt x="186" y="201"/>
                  </a:lnTo>
                  <a:lnTo>
                    <a:pt x="168" y="240"/>
                  </a:lnTo>
                  <a:lnTo>
                    <a:pt x="149" y="275"/>
                  </a:lnTo>
                  <a:lnTo>
                    <a:pt x="128" y="305"/>
                  </a:lnTo>
                  <a:lnTo>
                    <a:pt x="105"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2732" y="1974"/>
              <a:ext cx="153" cy="167"/>
            </a:xfrm>
            <a:custGeom>
              <a:avLst/>
              <a:gdLst>
                <a:gd name="T0" fmla="*/ 53 w 306"/>
                <a:gd name="T1" fmla="*/ 333 h 333"/>
                <a:gd name="T2" fmla="*/ 0 w 306"/>
                <a:gd name="T3" fmla="*/ 54 h 333"/>
                <a:gd name="T4" fmla="*/ 287 w 306"/>
                <a:gd name="T5" fmla="*/ 0 h 333"/>
                <a:gd name="T6" fmla="*/ 296 w 306"/>
                <a:gd name="T7" fmla="*/ 62 h 333"/>
                <a:gd name="T8" fmla="*/ 302 w 306"/>
                <a:gd name="T9" fmla="*/ 122 h 333"/>
                <a:gd name="T10" fmla="*/ 305 w 306"/>
                <a:gd name="T11" fmla="*/ 179 h 333"/>
                <a:gd name="T12" fmla="*/ 306 w 306"/>
                <a:gd name="T13" fmla="*/ 236 h 333"/>
                <a:gd name="T14" fmla="*/ 294 w 306"/>
                <a:gd name="T15" fmla="*/ 244 h 333"/>
                <a:gd name="T16" fmla="*/ 280 w 306"/>
                <a:gd name="T17" fmla="*/ 252 h 333"/>
                <a:gd name="T18" fmla="*/ 266 w 306"/>
                <a:gd name="T19" fmla="*/ 260 h 333"/>
                <a:gd name="T20" fmla="*/ 252 w 306"/>
                <a:gd name="T21" fmla="*/ 268 h 333"/>
                <a:gd name="T22" fmla="*/ 238 w 306"/>
                <a:gd name="T23" fmla="*/ 276 h 333"/>
                <a:gd name="T24" fmla="*/ 223 w 306"/>
                <a:gd name="T25" fmla="*/ 283 h 333"/>
                <a:gd name="T26" fmla="*/ 208 w 306"/>
                <a:gd name="T27" fmla="*/ 290 h 333"/>
                <a:gd name="T28" fmla="*/ 193 w 306"/>
                <a:gd name="T29" fmla="*/ 297 h 333"/>
                <a:gd name="T30" fmla="*/ 177 w 306"/>
                <a:gd name="T31" fmla="*/ 302 h 333"/>
                <a:gd name="T32" fmla="*/ 161 w 306"/>
                <a:gd name="T33" fmla="*/ 308 h 333"/>
                <a:gd name="T34" fmla="*/ 145 w 306"/>
                <a:gd name="T35" fmla="*/ 314 h 333"/>
                <a:gd name="T36" fmla="*/ 128 w 306"/>
                <a:gd name="T37" fmla="*/ 318 h 333"/>
                <a:gd name="T38" fmla="*/ 109 w 306"/>
                <a:gd name="T39" fmla="*/ 323 h 333"/>
                <a:gd name="T40" fmla="*/ 91 w 306"/>
                <a:gd name="T41" fmla="*/ 328 h 333"/>
                <a:gd name="T42" fmla="*/ 72 w 306"/>
                <a:gd name="T43" fmla="*/ 330 h 333"/>
                <a:gd name="T44" fmla="*/ 53 w 306"/>
                <a:gd name="T4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53" y="333"/>
                  </a:moveTo>
                  <a:lnTo>
                    <a:pt x="0" y="54"/>
                  </a:lnTo>
                  <a:lnTo>
                    <a:pt x="287" y="0"/>
                  </a:lnTo>
                  <a:lnTo>
                    <a:pt x="296" y="62"/>
                  </a:lnTo>
                  <a:lnTo>
                    <a:pt x="302" y="122"/>
                  </a:lnTo>
                  <a:lnTo>
                    <a:pt x="305" y="179"/>
                  </a:lnTo>
                  <a:lnTo>
                    <a:pt x="306" y="236"/>
                  </a:lnTo>
                  <a:lnTo>
                    <a:pt x="294" y="244"/>
                  </a:lnTo>
                  <a:lnTo>
                    <a:pt x="280" y="252"/>
                  </a:lnTo>
                  <a:lnTo>
                    <a:pt x="266" y="260"/>
                  </a:lnTo>
                  <a:lnTo>
                    <a:pt x="252" y="268"/>
                  </a:lnTo>
                  <a:lnTo>
                    <a:pt x="238" y="276"/>
                  </a:lnTo>
                  <a:lnTo>
                    <a:pt x="223" y="283"/>
                  </a:lnTo>
                  <a:lnTo>
                    <a:pt x="208" y="290"/>
                  </a:lnTo>
                  <a:lnTo>
                    <a:pt x="193" y="297"/>
                  </a:lnTo>
                  <a:lnTo>
                    <a:pt x="177" y="302"/>
                  </a:lnTo>
                  <a:lnTo>
                    <a:pt x="161" y="308"/>
                  </a:lnTo>
                  <a:lnTo>
                    <a:pt x="145" y="314"/>
                  </a:lnTo>
                  <a:lnTo>
                    <a:pt x="128" y="318"/>
                  </a:lnTo>
                  <a:lnTo>
                    <a:pt x="109" y="323"/>
                  </a:lnTo>
                  <a:lnTo>
                    <a:pt x="91" y="328"/>
                  </a:lnTo>
                  <a:lnTo>
                    <a:pt x="72" y="330"/>
                  </a:lnTo>
                  <a:lnTo>
                    <a:pt x="53"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2917" y="2045"/>
              <a:ext cx="124" cy="210"/>
            </a:xfrm>
            <a:custGeom>
              <a:avLst/>
              <a:gdLst>
                <a:gd name="T0" fmla="*/ 0 w 249"/>
                <a:gd name="T1" fmla="*/ 421 h 421"/>
                <a:gd name="T2" fmla="*/ 10 w 249"/>
                <a:gd name="T3" fmla="*/ 388 h 421"/>
                <a:gd name="T4" fmla="*/ 19 w 249"/>
                <a:gd name="T5" fmla="*/ 354 h 421"/>
                <a:gd name="T6" fmla="*/ 27 w 249"/>
                <a:gd name="T7" fmla="*/ 318 h 421"/>
                <a:gd name="T8" fmla="*/ 34 w 249"/>
                <a:gd name="T9" fmla="*/ 282 h 421"/>
                <a:gd name="T10" fmla="*/ 40 w 249"/>
                <a:gd name="T11" fmla="*/ 244 h 421"/>
                <a:gd name="T12" fmla="*/ 44 w 249"/>
                <a:gd name="T13" fmla="*/ 205 h 421"/>
                <a:gd name="T14" fmla="*/ 47 w 249"/>
                <a:gd name="T15" fmla="*/ 166 h 421"/>
                <a:gd name="T16" fmla="*/ 48 w 249"/>
                <a:gd name="T17" fmla="*/ 125 h 421"/>
                <a:gd name="T18" fmla="*/ 56 w 249"/>
                <a:gd name="T19" fmla="*/ 119 h 421"/>
                <a:gd name="T20" fmla="*/ 64 w 249"/>
                <a:gd name="T21" fmla="*/ 113 h 421"/>
                <a:gd name="T22" fmla="*/ 71 w 249"/>
                <a:gd name="T23" fmla="*/ 107 h 421"/>
                <a:gd name="T24" fmla="*/ 79 w 249"/>
                <a:gd name="T25" fmla="*/ 102 h 421"/>
                <a:gd name="T26" fmla="*/ 101 w 249"/>
                <a:gd name="T27" fmla="*/ 86 h 421"/>
                <a:gd name="T28" fmla="*/ 123 w 249"/>
                <a:gd name="T29" fmla="*/ 69 h 421"/>
                <a:gd name="T30" fmla="*/ 144 w 249"/>
                <a:gd name="T31" fmla="*/ 54 h 421"/>
                <a:gd name="T32" fmla="*/ 165 w 249"/>
                <a:gd name="T33" fmla="*/ 41 h 421"/>
                <a:gd name="T34" fmla="*/ 185 w 249"/>
                <a:gd name="T35" fmla="*/ 28 h 421"/>
                <a:gd name="T36" fmla="*/ 206 w 249"/>
                <a:gd name="T37" fmla="*/ 18 h 421"/>
                <a:gd name="T38" fmla="*/ 227 w 249"/>
                <a:gd name="T39" fmla="*/ 7 h 421"/>
                <a:gd name="T40" fmla="*/ 249 w 249"/>
                <a:gd name="T41" fmla="*/ 0 h 421"/>
                <a:gd name="T42" fmla="*/ 243 w 249"/>
                <a:gd name="T43" fmla="*/ 31 h 421"/>
                <a:gd name="T44" fmla="*/ 235 w 249"/>
                <a:gd name="T45" fmla="*/ 62 h 421"/>
                <a:gd name="T46" fmla="*/ 226 w 249"/>
                <a:gd name="T47" fmla="*/ 92 h 421"/>
                <a:gd name="T48" fmla="*/ 215 w 249"/>
                <a:gd name="T49" fmla="*/ 121 h 421"/>
                <a:gd name="T50" fmla="*/ 204 w 249"/>
                <a:gd name="T51" fmla="*/ 151 h 421"/>
                <a:gd name="T52" fmla="*/ 191 w 249"/>
                <a:gd name="T53" fmla="*/ 179 h 421"/>
                <a:gd name="T54" fmla="*/ 177 w 249"/>
                <a:gd name="T55" fmla="*/ 206 h 421"/>
                <a:gd name="T56" fmla="*/ 162 w 249"/>
                <a:gd name="T57" fmla="*/ 234 h 421"/>
                <a:gd name="T58" fmla="*/ 146 w 249"/>
                <a:gd name="T59" fmla="*/ 261 h 421"/>
                <a:gd name="T60" fmla="*/ 129 w 249"/>
                <a:gd name="T61" fmla="*/ 286 h 421"/>
                <a:gd name="T62" fmla="*/ 109 w 249"/>
                <a:gd name="T63" fmla="*/ 310 h 421"/>
                <a:gd name="T64" fmla="*/ 90 w 249"/>
                <a:gd name="T65" fmla="*/ 334 h 421"/>
                <a:gd name="T66" fmla="*/ 69 w 249"/>
                <a:gd name="T67" fmla="*/ 357 h 421"/>
                <a:gd name="T68" fmla="*/ 47 w 249"/>
                <a:gd name="T69" fmla="*/ 379 h 421"/>
                <a:gd name="T70" fmla="*/ 24 w 249"/>
                <a:gd name="T71" fmla="*/ 400 h 421"/>
                <a:gd name="T72" fmla="*/ 0 w 249"/>
                <a:gd name="T73"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0" y="421"/>
                  </a:moveTo>
                  <a:lnTo>
                    <a:pt x="10" y="388"/>
                  </a:lnTo>
                  <a:lnTo>
                    <a:pt x="19" y="354"/>
                  </a:lnTo>
                  <a:lnTo>
                    <a:pt x="27" y="318"/>
                  </a:lnTo>
                  <a:lnTo>
                    <a:pt x="34" y="282"/>
                  </a:lnTo>
                  <a:lnTo>
                    <a:pt x="40" y="244"/>
                  </a:lnTo>
                  <a:lnTo>
                    <a:pt x="44" y="205"/>
                  </a:lnTo>
                  <a:lnTo>
                    <a:pt x="47" y="166"/>
                  </a:lnTo>
                  <a:lnTo>
                    <a:pt x="48" y="125"/>
                  </a:lnTo>
                  <a:lnTo>
                    <a:pt x="56" y="119"/>
                  </a:lnTo>
                  <a:lnTo>
                    <a:pt x="64" y="113"/>
                  </a:lnTo>
                  <a:lnTo>
                    <a:pt x="71" y="107"/>
                  </a:lnTo>
                  <a:lnTo>
                    <a:pt x="79" y="102"/>
                  </a:lnTo>
                  <a:lnTo>
                    <a:pt x="101" y="86"/>
                  </a:lnTo>
                  <a:lnTo>
                    <a:pt x="123" y="69"/>
                  </a:lnTo>
                  <a:lnTo>
                    <a:pt x="144" y="54"/>
                  </a:lnTo>
                  <a:lnTo>
                    <a:pt x="165" y="41"/>
                  </a:lnTo>
                  <a:lnTo>
                    <a:pt x="185" y="28"/>
                  </a:lnTo>
                  <a:lnTo>
                    <a:pt x="206" y="18"/>
                  </a:lnTo>
                  <a:lnTo>
                    <a:pt x="227" y="7"/>
                  </a:lnTo>
                  <a:lnTo>
                    <a:pt x="249" y="0"/>
                  </a:lnTo>
                  <a:lnTo>
                    <a:pt x="243" y="31"/>
                  </a:lnTo>
                  <a:lnTo>
                    <a:pt x="235" y="62"/>
                  </a:lnTo>
                  <a:lnTo>
                    <a:pt x="226" y="92"/>
                  </a:lnTo>
                  <a:lnTo>
                    <a:pt x="215" y="121"/>
                  </a:lnTo>
                  <a:lnTo>
                    <a:pt x="204" y="151"/>
                  </a:lnTo>
                  <a:lnTo>
                    <a:pt x="191" y="179"/>
                  </a:lnTo>
                  <a:lnTo>
                    <a:pt x="177" y="206"/>
                  </a:lnTo>
                  <a:lnTo>
                    <a:pt x="162" y="234"/>
                  </a:lnTo>
                  <a:lnTo>
                    <a:pt x="146" y="261"/>
                  </a:lnTo>
                  <a:lnTo>
                    <a:pt x="129" y="286"/>
                  </a:lnTo>
                  <a:lnTo>
                    <a:pt x="109" y="310"/>
                  </a:lnTo>
                  <a:lnTo>
                    <a:pt x="90" y="334"/>
                  </a:lnTo>
                  <a:lnTo>
                    <a:pt x="69" y="357"/>
                  </a:lnTo>
                  <a:lnTo>
                    <a:pt x="47" y="379"/>
                  </a:lnTo>
                  <a:lnTo>
                    <a:pt x="24" y="400"/>
                  </a:lnTo>
                  <a:lnTo>
                    <a:pt x="0" y="4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2931" y="1942"/>
              <a:ext cx="115" cy="109"/>
            </a:xfrm>
            <a:custGeom>
              <a:avLst/>
              <a:gdLst>
                <a:gd name="T0" fmla="*/ 231 w 231"/>
                <a:gd name="T1" fmla="*/ 111 h 219"/>
                <a:gd name="T2" fmla="*/ 216 w 231"/>
                <a:gd name="T3" fmla="*/ 114 h 219"/>
                <a:gd name="T4" fmla="*/ 201 w 231"/>
                <a:gd name="T5" fmla="*/ 118 h 219"/>
                <a:gd name="T6" fmla="*/ 187 w 231"/>
                <a:gd name="T7" fmla="*/ 122 h 219"/>
                <a:gd name="T8" fmla="*/ 173 w 231"/>
                <a:gd name="T9" fmla="*/ 127 h 219"/>
                <a:gd name="T10" fmla="*/ 160 w 231"/>
                <a:gd name="T11" fmla="*/ 133 h 219"/>
                <a:gd name="T12" fmla="*/ 146 w 231"/>
                <a:gd name="T13" fmla="*/ 138 h 219"/>
                <a:gd name="T14" fmla="*/ 133 w 231"/>
                <a:gd name="T15" fmla="*/ 145 h 219"/>
                <a:gd name="T16" fmla="*/ 120 w 231"/>
                <a:gd name="T17" fmla="*/ 152 h 219"/>
                <a:gd name="T18" fmla="*/ 106 w 231"/>
                <a:gd name="T19" fmla="*/ 159 h 219"/>
                <a:gd name="T20" fmla="*/ 94 w 231"/>
                <a:gd name="T21" fmla="*/ 167 h 219"/>
                <a:gd name="T22" fmla="*/ 82 w 231"/>
                <a:gd name="T23" fmla="*/ 175 h 219"/>
                <a:gd name="T24" fmla="*/ 70 w 231"/>
                <a:gd name="T25" fmla="*/ 183 h 219"/>
                <a:gd name="T26" fmla="*/ 57 w 231"/>
                <a:gd name="T27" fmla="*/ 191 h 219"/>
                <a:gd name="T28" fmla="*/ 44 w 231"/>
                <a:gd name="T29" fmla="*/ 201 h 219"/>
                <a:gd name="T30" fmla="*/ 33 w 231"/>
                <a:gd name="T31" fmla="*/ 210 h 219"/>
                <a:gd name="T32" fmla="*/ 20 w 231"/>
                <a:gd name="T33" fmla="*/ 219 h 219"/>
                <a:gd name="T34" fmla="*/ 17 w 231"/>
                <a:gd name="T35" fmla="*/ 175 h 219"/>
                <a:gd name="T36" fmla="*/ 13 w 231"/>
                <a:gd name="T37" fmla="*/ 131 h 219"/>
                <a:gd name="T38" fmla="*/ 7 w 231"/>
                <a:gd name="T39" fmla="*/ 88 h 219"/>
                <a:gd name="T40" fmla="*/ 0 w 231"/>
                <a:gd name="T41" fmla="*/ 43 h 219"/>
                <a:gd name="T42" fmla="*/ 226 w 231"/>
                <a:gd name="T43" fmla="*/ 0 h 219"/>
                <a:gd name="T44" fmla="*/ 229 w 231"/>
                <a:gd name="T45" fmla="*/ 28 h 219"/>
                <a:gd name="T46" fmla="*/ 231 w 231"/>
                <a:gd name="T47" fmla="*/ 55 h 219"/>
                <a:gd name="T48" fmla="*/ 231 w 231"/>
                <a:gd name="T49" fmla="*/ 83 h 219"/>
                <a:gd name="T50" fmla="*/ 231 w 231"/>
                <a:gd name="T51" fmla="*/ 11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231" y="111"/>
                  </a:moveTo>
                  <a:lnTo>
                    <a:pt x="216" y="114"/>
                  </a:lnTo>
                  <a:lnTo>
                    <a:pt x="201" y="118"/>
                  </a:lnTo>
                  <a:lnTo>
                    <a:pt x="187" y="122"/>
                  </a:lnTo>
                  <a:lnTo>
                    <a:pt x="173" y="127"/>
                  </a:lnTo>
                  <a:lnTo>
                    <a:pt x="160" y="133"/>
                  </a:lnTo>
                  <a:lnTo>
                    <a:pt x="146" y="138"/>
                  </a:lnTo>
                  <a:lnTo>
                    <a:pt x="133" y="145"/>
                  </a:lnTo>
                  <a:lnTo>
                    <a:pt x="120" y="152"/>
                  </a:lnTo>
                  <a:lnTo>
                    <a:pt x="106" y="159"/>
                  </a:lnTo>
                  <a:lnTo>
                    <a:pt x="94" y="167"/>
                  </a:lnTo>
                  <a:lnTo>
                    <a:pt x="82" y="175"/>
                  </a:lnTo>
                  <a:lnTo>
                    <a:pt x="70" y="183"/>
                  </a:lnTo>
                  <a:lnTo>
                    <a:pt x="57" y="191"/>
                  </a:lnTo>
                  <a:lnTo>
                    <a:pt x="44" y="201"/>
                  </a:lnTo>
                  <a:lnTo>
                    <a:pt x="33" y="210"/>
                  </a:lnTo>
                  <a:lnTo>
                    <a:pt x="20" y="219"/>
                  </a:lnTo>
                  <a:lnTo>
                    <a:pt x="17" y="175"/>
                  </a:lnTo>
                  <a:lnTo>
                    <a:pt x="13" y="131"/>
                  </a:lnTo>
                  <a:lnTo>
                    <a:pt x="7" y="88"/>
                  </a:lnTo>
                  <a:lnTo>
                    <a:pt x="0" y="43"/>
                  </a:lnTo>
                  <a:lnTo>
                    <a:pt x="226" y="0"/>
                  </a:lnTo>
                  <a:lnTo>
                    <a:pt x="229" y="28"/>
                  </a:lnTo>
                  <a:lnTo>
                    <a:pt x="231" y="55"/>
                  </a:lnTo>
                  <a:lnTo>
                    <a:pt x="231" y="83"/>
                  </a:lnTo>
                  <a:lnTo>
                    <a:pt x="2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userDrawn="1"/>
          </p:nvSpPr>
          <p:spPr bwMode="auto">
            <a:xfrm>
              <a:off x="2766" y="2146"/>
              <a:ext cx="116" cy="173"/>
            </a:xfrm>
            <a:custGeom>
              <a:avLst/>
              <a:gdLst>
                <a:gd name="T0" fmla="*/ 51 w 232"/>
                <a:gd name="T1" fmla="*/ 345 h 345"/>
                <a:gd name="T2" fmla="*/ 58 w 232"/>
                <a:gd name="T3" fmla="*/ 343 h 345"/>
                <a:gd name="T4" fmla="*/ 64 w 232"/>
                <a:gd name="T5" fmla="*/ 342 h 345"/>
                <a:gd name="T6" fmla="*/ 71 w 232"/>
                <a:gd name="T7" fmla="*/ 339 h 345"/>
                <a:gd name="T8" fmla="*/ 78 w 232"/>
                <a:gd name="T9" fmla="*/ 337 h 345"/>
                <a:gd name="T10" fmla="*/ 85 w 232"/>
                <a:gd name="T11" fmla="*/ 335 h 345"/>
                <a:gd name="T12" fmla="*/ 92 w 232"/>
                <a:gd name="T13" fmla="*/ 333 h 345"/>
                <a:gd name="T14" fmla="*/ 98 w 232"/>
                <a:gd name="T15" fmla="*/ 330 h 345"/>
                <a:gd name="T16" fmla="*/ 105 w 232"/>
                <a:gd name="T17" fmla="*/ 328 h 345"/>
                <a:gd name="T18" fmla="*/ 128 w 232"/>
                <a:gd name="T19" fmla="*/ 305 h 345"/>
                <a:gd name="T20" fmla="*/ 149 w 232"/>
                <a:gd name="T21" fmla="*/ 275 h 345"/>
                <a:gd name="T22" fmla="*/ 168 w 232"/>
                <a:gd name="T23" fmla="*/ 240 h 345"/>
                <a:gd name="T24" fmla="*/ 186 w 232"/>
                <a:gd name="T25" fmla="*/ 201 h 345"/>
                <a:gd name="T26" fmla="*/ 202 w 232"/>
                <a:gd name="T27" fmla="*/ 158 h 345"/>
                <a:gd name="T28" fmla="*/ 214 w 232"/>
                <a:gd name="T29" fmla="*/ 109 h 345"/>
                <a:gd name="T30" fmla="*/ 225 w 232"/>
                <a:gd name="T31" fmla="*/ 56 h 345"/>
                <a:gd name="T32" fmla="*/ 232 w 232"/>
                <a:gd name="T33" fmla="*/ 0 h 345"/>
                <a:gd name="T34" fmla="*/ 220 w 232"/>
                <a:gd name="T35" fmla="*/ 7 h 345"/>
                <a:gd name="T36" fmla="*/ 207 w 232"/>
                <a:gd name="T37" fmla="*/ 12 h 345"/>
                <a:gd name="T38" fmla="*/ 195 w 232"/>
                <a:gd name="T39" fmla="*/ 19 h 345"/>
                <a:gd name="T40" fmla="*/ 182 w 232"/>
                <a:gd name="T41" fmla="*/ 25 h 345"/>
                <a:gd name="T42" fmla="*/ 168 w 232"/>
                <a:gd name="T43" fmla="*/ 31 h 345"/>
                <a:gd name="T44" fmla="*/ 156 w 232"/>
                <a:gd name="T45" fmla="*/ 37 h 345"/>
                <a:gd name="T46" fmla="*/ 142 w 232"/>
                <a:gd name="T47" fmla="*/ 42 h 345"/>
                <a:gd name="T48" fmla="*/ 127 w 232"/>
                <a:gd name="T49" fmla="*/ 47 h 345"/>
                <a:gd name="T50" fmla="*/ 113 w 232"/>
                <a:gd name="T51" fmla="*/ 53 h 345"/>
                <a:gd name="T52" fmla="*/ 98 w 232"/>
                <a:gd name="T53" fmla="*/ 57 h 345"/>
                <a:gd name="T54" fmla="*/ 82 w 232"/>
                <a:gd name="T55" fmla="*/ 61 h 345"/>
                <a:gd name="T56" fmla="*/ 67 w 232"/>
                <a:gd name="T57" fmla="*/ 65 h 345"/>
                <a:gd name="T58" fmla="*/ 51 w 232"/>
                <a:gd name="T59" fmla="*/ 69 h 345"/>
                <a:gd name="T60" fmla="*/ 35 w 232"/>
                <a:gd name="T61" fmla="*/ 72 h 345"/>
                <a:gd name="T62" fmla="*/ 17 w 232"/>
                <a:gd name="T63" fmla="*/ 75 h 345"/>
                <a:gd name="T64" fmla="*/ 0 w 232"/>
                <a:gd name="T65" fmla="*/ 77 h 345"/>
                <a:gd name="T66" fmla="*/ 51 w 232"/>
                <a:gd name="T67"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45">
                  <a:moveTo>
                    <a:pt x="51" y="345"/>
                  </a:moveTo>
                  <a:lnTo>
                    <a:pt x="58" y="343"/>
                  </a:lnTo>
                  <a:lnTo>
                    <a:pt x="64" y="342"/>
                  </a:lnTo>
                  <a:lnTo>
                    <a:pt x="71" y="339"/>
                  </a:lnTo>
                  <a:lnTo>
                    <a:pt x="78" y="337"/>
                  </a:lnTo>
                  <a:lnTo>
                    <a:pt x="85" y="335"/>
                  </a:lnTo>
                  <a:lnTo>
                    <a:pt x="92" y="333"/>
                  </a:lnTo>
                  <a:lnTo>
                    <a:pt x="98" y="330"/>
                  </a:lnTo>
                  <a:lnTo>
                    <a:pt x="105" y="328"/>
                  </a:lnTo>
                  <a:lnTo>
                    <a:pt x="128" y="305"/>
                  </a:lnTo>
                  <a:lnTo>
                    <a:pt x="149" y="275"/>
                  </a:lnTo>
                  <a:lnTo>
                    <a:pt x="168" y="240"/>
                  </a:lnTo>
                  <a:lnTo>
                    <a:pt x="186" y="201"/>
                  </a:lnTo>
                  <a:lnTo>
                    <a:pt x="202" y="158"/>
                  </a:lnTo>
                  <a:lnTo>
                    <a:pt x="214" y="109"/>
                  </a:lnTo>
                  <a:lnTo>
                    <a:pt x="225" y="56"/>
                  </a:lnTo>
                  <a:lnTo>
                    <a:pt x="232" y="0"/>
                  </a:lnTo>
                  <a:lnTo>
                    <a:pt x="220" y="7"/>
                  </a:lnTo>
                  <a:lnTo>
                    <a:pt x="207" y="12"/>
                  </a:lnTo>
                  <a:lnTo>
                    <a:pt x="195" y="19"/>
                  </a:lnTo>
                  <a:lnTo>
                    <a:pt x="182" y="25"/>
                  </a:lnTo>
                  <a:lnTo>
                    <a:pt x="168" y="31"/>
                  </a:lnTo>
                  <a:lnTo>
                    <a:pt x="156" y="37"/>
                  </a:lnTo>
                  <a:lnTo>
                    <a:pt x="142" y="42"/>
                  </a:lnTo>
                  <a:lnTo>
                    <a:pt x="127" y="47"/>
                  </a:lnTo>
                  <a:lnTo>
                    <a:pt x="113" y="53"/>
                  </a:lnTo>
                  <a:lnTo>
                    <a:pt x="98" y="57"/>
                  </a:lnTo>
                  <a:lnTo>
                    <a:pt x="82" y="61"/>
                  </a:lnTo>
                  <a:lnTo>
                    <a:pt x="67" y="65"/>
                  </a:lnTo>
                  <a:lnTo>
                    <a:pt x="51" y="69"/>
                  </a:lnTo>
                  <a:lnTo>
                    <a:pt x="35" y="72"/>
                  </a:lnTo>
                  <a:lnTo>
                    <a:pt x="17" y="75"/>
                  </a:lnTo>
                  <a:lnTo>
                    <a:pt x="0" y="77"/>
                  </a:lnTo>
                  <a:lnTo>
                    <a:pt x="51" y="3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p:cNvSpPr>
            <p:nvPr userDrawn="1"/>
          </p:nvSpPr>
          <p:spPr bwMode="auto">
            <a:xfrm>
              <a:off x="2732" y="1974"/>
              <a:ext cx="153" cy="167"/>
            </a:xfrm>
            <a:custGeom>
              <a:avLst/>
              <a:gdLst>
                <a:gd name="T0" fmla="*/ 0 w 306"/>
                <a:gd name="T1" fmla="*/ 54 h 333"/>
                <a:gd name="T2" fmla="*/ 53 w 306"/>
                <a:gd name="T3" fmla="*/ 333 h 333"/>
                <a:gd name="T4" fmla="*/ 72 w 306"/>
                <a:gd name="T5" fmla="*/ 330 h 333"/>
                <a:gd name="T6" fmla="*/ 91 w 306"/>
                <a:gd name="T7" fmla="*/ 328 h 333"/>
                <a:gd name="T8" fmla="*/ 109 w 306"/>
                <a:gd name="T9" fmla="*/ 323 h 333"/>
                <a:gd name="T10" fmla="*/ 128 w 306"/>
                <a:gd name="T11" fmla="*/ 318 h 333"/>
                <a:gd name="T12" fmla="*/ 145 w 306"/>
                <a:gd name="T13" fmla="*/ 314 h 333"/>
                <a:gd name="T14" fmla="*/ 161 w 306"/>
                <a:gd name="T15" fmla="*/ 308 h 333"/>
                <a:gd name="T16" fmla="*/ 177 w 306"/>
                <a:gd name="T17" fmla="*/ 302 h 333"/>
                <a:gd name="T18" fmla="*/ 193 w 306"/>
                <a:gd name="T19" fmla="*/ 297 h 333"/>
                <a:gd name="T20" fmla="*/ 208 w 306"/>
                <a:gd name="T21" fmla="*/ 290 h 333"/>
                <a:gd name="T22" fmla="*/ 223 w 306"/>
                <a:gd name="T23" fmla="*/ 283 h 333"/>
                <a:gd name="T24" fmla="*/ 238 w 306"/>
                <a:gd name="T25" fmla="*/ 276 h 333"/>
                <a:gd name="T26" fmla="*/ 252 w 306"/>
                <a:gd name="T27" fmla="*/ 268 h 333"/>
                <a:gd name="T28" fmla="*/ 266 w 306"/>
                <a:gd name="T29" fmla="*/ 260 h 333"/>
                <a:gd name="T30" fmla="*/ 280 w 306"/>
                <a:gd name="T31" fmla="*/ 252 h 333"/>
                <a:gd name="T32" fmla="*/ 294 w 306"/>
                <a:gd name="T33" fmla="*/ 244 h 333"/>
                <a:gd name="T34" fmla="*/ 306 w 306"/>
                <a:gd name="T35" fmla="*/ 236 h 333"/>
                <a:gd name="T36" fmla="*/ 305 w 306"/>
                <a:gd name="T37" fmla="*/ 179 h 333"/>
                <a:gd name="T38" fmla="*/ 302 w 306"/>
                <a:gd name="T39" fmla="*/ 122 h 333"/>
                <a:gd name="T40" fmla="*/ 296 w 306"/>
                <a:gd name="T41" fmla="*/ 62 h 333"/>
                <a:gd name="T42" fmla="*/ 287 w 306"/>
                <a:gd name="T43" fmla="*/ 0 h 333"/>
                <a:gd name="T44" fmla="*/ 0 w 306"/>
                <a:gd name="T45" fmla="*/ 5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333">
                  <a:moveTo>
                    <a:pt x="0" y="54"/>
                  </a:moveTo>
                  <a:lnTo>
                    <a:pt x="53" y="333"/>
                  </a:lnTo>
                  <a:lnTo>
                    <a:pt x="72" y="330"/>
                  </a:lnTo>
                  <a:lnTo>
                    <a:pt x="91" y="328"/>
                  </a:lnTo>
                  <a:lnTo>
                    <a:pt x="109" y="323"/>
                  </a:lnTo>
                  <a:lnTo>
                    <a:pt x="128" y="318"/>
                  </a:lnTo>
                  <a:lnTo>
                    <a:pt x="145" y="314"/>
                  </a:lnTo>
                  <a:lnTo>
                    <a:pt x="161" y="308"/>
                  </a:lnTo>
                  <a:lnTo>
                    <a:pt x="177" y="302"/>
                  </a:lnTo>
                  <a:lnTo>
                    <a:pt x="193" y="297"/>
                  </a:lnTo>
                  <a:lnTo>
                    <a:pt x="208" y="290"/>
                  </a:lnTo>
                  <a:lnTo>
                    <a:pt x="223" y="283"/>
                  </a:lnTo>
                  <a:lnTo>
                    <a:pt x="238" y="276"/>
                  </a:lnTo>
                  <a:lnTo>
                    <a:pt x="252" y="268"/>
                  </a:lnTo>
                  <a:lnTo>
                    <a:pt x="266" y="260"/>
                  </a:lnTo>
                  <a:lnTo>
                    <a:pt x="280" y="252"/>
                  </a:lnTo>
                  <a:lnTo>
                    <a:pt x="294" y="244"/>
                  </a:lnTo>
                  <a:lnTo>
                    <a:pt x="306" y="236"/>
                  </a:lnTo>
                  <a:lnTo>
                    <a:pt x="305" y="179"/>
                  </a:lnTo>
                  <a:lnTo>
                    <a:pt x="302" y="122"/>
                  </a:lnTo>
                  <a:lnTo>
                    <a:pt x="296" y="62"/>
                  </a:lnTo>
                  <a:lnTo>
                    <a:pt x="287" y="0"/>
                  </a:lnTo>
                  <a:lnTo>
                    <a:pt x="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2582" y="2157"/>
              <a:ext cx="154" cy="173"/>
            </a:xfrm>
            <a:custGeom>
              <a:avLst/>
              <a:gdLst>
                <a:gd name="T0" fmla="*/ 151 w 309"/>
                <a:gd name="T1" fmla="*/ 53 h 344"/>
                <a:gd name="T2" fmla="*/ 129 w 309"/>
                <a:gd name="T3" fmla="*/ 49 h 344"/>
                <a:gd name="T4" fmla="*/ 108 w 309"/>
                <a:gd name="T5" fmla="*/ 46 h 344"/>
                <a:gd name="T6" fmla="*/ 89 w 309"/>
                <a:gd name="T7" fmla="*/ 40 h 344"/>
                <a:gd name="T8" fmla="*/ 69 w 309"/>
                <a:gd name="T9" fmla="*/ 33 h 344"/>
                <a:gd name="T10" fmla="*/ 51 w 309"/>
                <a:gd name="T11" fmla="*/ 26 h 344"/>
                <a:gd name="T12" fmla="*/ 33 w 309"/>
                <a:gd name="T13" fmla="*/ 18 h 344"/>
                <a:gd name="T14" fmla="*/ 16 w 309"/>
                <a:gd name="T15" fmla="*/ 9 h 344"/>
                <a:gd name="T16" fmla="*/ 0 w 309"/>
                <a:gd name="T17" fmla="*/ 0 h 344"/>
                <a:gd name="T18" fmla="*/ 12 w 309"/>
                <a:gd name="T19" fmla="*/ 26 h 344"/>
                <a:gd name="T20" fmla="*/ 23 w 309"/>
                <a:gd name="T21" fmla="*/ 52 h 344"/>
                <a:gd name="T22" fmla="*/ 36 w 309"/>
                <a:gd name="T23" fmla="*/ 77 h 344"/>
                <a:gd name="T24" fmla="*/ 48 w 309"/>
                <a:gd name="T25" fmla="*/ 101 h 344"/>
                <a:gd name="T26" fmla="*/ 61 w 309"/>
                <a:gd name="T27" fmla="*/ 124 h 344"/>
                <a:gd name="T28" fmla="*/ 75 w 309"/>
                <a:gd name="T29" fmla="*/ 147 h 344"/>
                <a:gd name="T30" fmla="*/ 89 w 309"/>
                <a:gd name="T31" fmla="*/ 169 h 344"/>
                <a:gd name="T32" fmla="*/ 103 w 309"/>
                <a:gd name="T33" fmla="*/ 190 h 344"/>
                <a:gd name="T34" fmla="*/ 116 w 309"/>
                <a:gd name="T35" fmla="*/ 209 h 344"/>
                <a:gd name="T36" fmla="*/ 131 w 309"/>
                <a:gd name="T37" fmla="*/ 228 h 344"/>
                <a:gd name="T38" fmla="*/ 145 w 309"/>
                <a:gd name="T39" fmla="*/ 246 h 344"/>
                <a:gd name="T40" fmla="*/ 160 w 309"/>
                <a:gd name="T41" fmla="*/ 262 h 344"/>
                <a:gd name="T42" fmla="*/ 176 w 309"/>
                <a:gd name="T43" fmla="*/ 277 h 344"/>
                <a:gd name="T44" fmla="*/ 191 w 309"/>
                <a:gd name="T45" fmla="*/ 292 h 344"/>
                <a:gd name="T46" fmla="*/ 206 w 309"/>
                <a:gd name="T47" fmla="*/ 305 h 344"/>
                <a:gd name="T48" fmla="*/ 223 w 309"/>
                <a:gd name="T49" fmla="*/ 316 h 344"/>
                <a:gd name="T50" fmla="*/ 234 w 309"/>
                <a:gd name="T51" fmla="*/ 323 h 344"/>
                <a:gd name="T52" fmla="*/ 244 w 309"/>
                <a:gd name="T53" fmla="*/ 329 h 344"/>
                <a:gd name="T54" fmla="*/ 256 w 309"/>
                <a:gd name="T55" fmla="*/ 335 h 344"/>
                <a:gd name="T56" fmla="*/ 266 w 309"/>
                <a:gd name="T57" fmla="*/ 338 h 344"/>
                <a:gd name="T58" fmla="*/ 277 w 309"/>
                <a:gd name="T59" fmla="*/ 342 h 344"/>
                <a:gd name="T60" fmla="*/ 287 w 309"/>
                <a:gd name="T61" fmla="*/ 343 h 344"/>
                <a:gd name="T62" fmla="*/ 299 w 309"/>
                <a:gd name="T63" fmla="*/ 344 h 344"/>
                <a:gd name="T64" fmla="*/ 309 w 309"/>
                <a:gd name="T65" fmla="*/ 343 h 344"/>
                <a:gd name="T66" fmla="*/ 256 w 309"/>
                <a:gd name="T67" fmla="*/ 60 h 344"/>
                <a:gd name="T68" fmla="*/ 243 w 309"/>
                <a:gd name="T69" fmla="*/ 60 h 344"/>
                <a:gd name="T70" fmla="*/ 231 w 309"/>
                <a:gd name="T71" fmla="*/ 60 h 344"/>
                <a:gd name="T72" fmla="*/ 218 w 309"/>
                <a:gd name="T73" fmla="*/ 59 h 344"/>
                <a:gd name="T74" fmla="*/ 205 w 309"/>
                <a:gd name="T75" fmla="*/ 57 h 344"/>
                <a:gd name="T76" fmla="*/ 191 w 309"/>
                <a:gd name="T77" fmla="*/ 57 h 344"/>
                <a:gd name="T78" fmla="*/ 179 w 309"/>
                <a:gd name="T79" fmla="*/ 56 h 344"/>
                <a:gd name="T80" fmla="*/ 165 w 309"/>
                <a:gd name="T81" fmla="*/ 54 h 344"/>
                <a:gd name="T82" fmla="*/ 151 w 309"/>
                <a:gd name="T83" fmla="*/ 5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9" h="344">
                  <a:moveTo>
                    <a:pt x="151" y="53"/>
                  </a:moveTo>
                  <a:lnTo>
                    <a:pt x="129" y="49"/>
                  </a:lnTo>
                  <a:lnTo>
                    <a:pt x="108" y="46"/>
                  </a:lnTo>
                  <a:lnTo>
                    <a:pt x="89" y="40"/>
                  </a:lnTo>
                  <a:lnTo>
                    <a:pt x="69" y="33"/>
                  </a:lnTo>
                  <a:lnTo>
                    <a:pt x="51" y="26"/>
                  </a:lnTo>
                  <a:lnTo>
                    <a:pt x="33" y="18"/>
                  </a:lnTo>
                  <a:lnTo>
                    <a:pt x="16" y="9"/>
                  </a:lnTo>
                  <a:lnTo>
                    <a:pt x="0" y="0"/>
                  </a:lnTo>
                  <a:lnTo>
                    <a:pt x="12" y="26"/>
                  </a:lnTo>
                  <a:lnTo>
                    <a:pt x="23" y="52"/>
                  </a:lnTo>
                  <a:lnTo>
                    <a:pt x="36" y="77"/>
                  </a:lnTo>
                  <a:lnTo>
                    <a:pt x="48" y="101"/>
                  </a:lnTo>
                  <a:lnTo>
                    <a:pt x="61" y="124"/>
                  </a:lnTo>
                  <a:lnTo>
                    <a:pt x="75" y="147"/>
                  </a:lnTo>
                  <a:lnTo>
                    <a:pt x="89" y="169"/>
                  </a:lnTo>
                  <a:lnTo>
                    <a:pt x="103" y="190"/>
                  </a:lnTo>
                  <a:lnTo>
                    <a:pt x="116" y="209"/>
                  </a:lnTo>
                  <a:lnTo>
                    <a:pt x="131" y="228"/>
                  </a:lnTo>
                  <a:lnTo>
                    <a:pt x="145" y="246"/>
                  </a:lnTo>
                  <a:lnTo>
                    <a:pt x="160" y="262"/>
                  </a:lnTo>
                  <a:lnTo>
                    <a:pt x="176" y="277"/>
                  </a:lnTo>
                  <a:lnTo>
                    <a:pt x="191" y="292"/>
                  </a:lnTo>
                  <a:lnTo>
                    <a:pt x="206" y="305"/>
                  </a:lnTo>
                  <a:lnTo>
                    <a:pt x="223" y="316"/>
                  </a:lnTo>
                  <a:lnTo>
                    <a:pt x="234" y="323"/>
                  </a:lnTo>
                  <a:lnTo>
                    <a:pt x="244" y="329"/>
                  </a:lnTo>
                  <a:lnTo>
                    <a:pt x="256" y="335"/>
                  </a:lnTo>
                  <a:lnTo>
                    <a:pt x="266" y="338"/>
                  </a:lnTo>
                  <a:lnTo>
                    <a:pt x="277" y="342"/>
                  </a:lnTo>
                  <a:lnTo>
                    <a:pt x="287" y="343"/>
                  </a:lnTo>
                  <a:lnTo>
                    <a:pt x="299" y="344"/>
                  </a:lnTo>
                  <a:lnTo>
                    <a:pt x="309" y="343"/>
                  </a:lnTo>
                  <a:lnTo>
                    <a:pt x="256" y="60"/>
                  </a:lnTo>
                  <a:lnTo>
                    <a:pt x="243" y="60"/>
                  </a:lnTo>
                  <a:lnTo>
                    <a:pt x="231" y="60"/>
                  </a:lnTo>
                  <a:lnTo>
                    <a:pt x="218" y="59"/>
                  </a:lnTo>
                  <a:lnTo>
                    <a:pt x="205" y="57"/>
                  </a:lnTo>
                  <a:lnTo>
                    <a:pt x="191" y="57"/>
                  </a:lnTo>
                  <a:lnTo>
                    <a:pt x="179" y="56"/>
                  </a:lnTo>
                  <a:lnTo>
                    <a:pt x="165" y="54"/>
                  </a:lnTo>
                  <a:lnTo>
                    <a:pt x="151" y="5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p:cNvSpPr>
            <p:nvPr userDrawn="1"/>
          </p:nvSpPr>
          <p:spPr bwMode="auto">
            <a:xfrm>
              <a:off x="2546" y="2011"/>
              <a:ext cx="155" cy="131"/>
            </a:xfrm>
            <a:custGeom>
              <a:avLst/>
              <a:gdLst>
                <a:gd name="T0" fmla="*/ 262 w 312"/>
                <a:gd name="T1" fmla="*/ 0 h 263"/>
                <a:gd name="T2" fmla="*/ 82 w 312"/>
                <a:gd name="T3" fmla="*/ 35 h 263"/>
                <a:gd name="T4" fmla="*/ 0 w 312"/>
                <a:gd name="T5" fmla="*/ 50 h 263"/>
                <a:gd name="T6" fmla="*/ 0 w 312"/>
                <a:gd name="T7" fmla="*/ 50 h 263"/>
                <a:gd name="T8" fmla="*/ 0 w 312"/>
                <a:gd name="T9" fmla="*/ 50 h 263"/>
                <a:gd name="T10" fmla="*/ 0 w 312"/>
                <a:gd name="T11" fmla="*/ 51 h 263"/>
                <a:gd name="T12" fmla="*/ 0 w 312"/>
                <a:gd name="T13" fmla="*/ 51 h 263"/>
                <a:gd name="T14" fmla="*/ 6 w 312"/>
                <a:gd name="T15" fmla="*/ 65 h 263"/>
                <a:gd name="T16" fmla="*/ 12 w 312"/>
                <a:gd name="T17" fmla="*/ 79 h 263"/>
                <a:gd name="T18" fmla="*/ 18 w 312"/>
                <a:gd name="T19" fmla="*/ 91 h 263"/>
                <a:gd name="T20" fmla="*/ 25 w 312"/>
                <a:gd name="T21" fmla="*/ 105 h 263"/>
                <a:gd name="T22" fmla="*/ 32 w 312"/>
                <a:gd name="T23" fmla="*/ 118 h 263"/>
                <a:gd name="T24" fmla="*/ 40 w 312"/>
                <a:gd name="T25" fmla="*/ 130 h 263"/>
                <a:gd name="T26" fmla="*/ 48 w 312"/>
                <a:gd name="T27" fmla="*/ 143 h 263"/>
                <a:gd name="T28" fmla="*/ 57 w 312"/>
                <a:gd name="T29" fmla="*/ 155 h 263"/>
                <a:gd name="T30" fmla="*/ 73 w 312"/>
                <a:gd name="T31" fmla="*/ 174 h 263"/>
                <a:gd name="T32" fmla="*/ 90 w 312"/>
                <a:gd name="T33" fmla="*/ 192 h 263"/>
                <a:gd name="T34" fmla="*/ 110 w 312"/>
                <a:gd name="T35" fmla="*/ 208 h 263"/>
                <a:gd name="T36" fmla="*/ 131 w 312"/>
                <a:gd name="T37" fmla="*/ 221 h 263"/>
                <a:gd name="T38" fmla="*/ 154 w 312"/>
                <a:gd name="T39" fmla="*/ 234 h 263"/>
                <a:gd name="T40" fmla="*/ 179 w 312"/>
                <a:gd name="T41" fmla="*/ 244 h 263"/>
                <a:gd name="T42" fmla="*/ 207 w 312"/>
                <a:gd name="T43" fmla="*/ 251 h 263"/>
                <a:gd name="T44" fmla="*/ 236 w 312"/>
                <a:gd name="T45" fmla="*/ 257 h 263"/>
                <a:gd name="T46" fmla="*/ 246 w 312"/>
                <a:gd name="T47" fmla="*/ 258 h 263"/>
                <a:gd name="T48" fmla="*/ 255 w 312"/>
                <a:gd name="T49" fmla="*/ 259 h 263"/>
                <a:gd name="T50" fmla="*/ 264 w 312"/>
                <a:gd name="T51" fmla="*/ 261 h 263"/>
                <a:gd name="T52" fmla="*/ 275 w 312"/>
                <a:gd name="T53" fmla="*/ 261 h 263"/>
                <a:gd name="T54" fmla="*/ 284 w 312"/>
                <a:gd name="T55" fmla="*/ 262 h 263"/>
                <a:gd name="T56" fmla="*/ 293 w 312"/>
                <a:gd name="T57" fmla="*/ 262 h 263"/>
                <a:gd name="T58" fmla="*/ 302 w 312"/>
                <a:gd name="T59" fmla="*/ 263 h 263"/>
                <a:gd name="T60" fmla="*/ 312 w 312"/>
                <a:gd name="T61" fmla="*/ 263 h 263"/>
                <a:gd name="T62" fmla="*/ 262 w 312"/>
                <a:gd name="T6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63">
                  <a:moveTo>
                    <a:pt x="262" y="0"/>
                  </a:moveTo>
                  <a:lnTo>
                    <a:pt x="82" y="35"/>
                  </a:lnTo>
                  <a:lnTo>
                    <a:pt x="0" y="50"/>
                  </a:lnTo>
                  <a:lnTo>
                    <a:pt x="0" y="50"/>
                  </a:lnTo>
                  <a:lnTo>
                    <a:pt x="0" y="50"/>
                  </a:lnTo>
                  <a:lnTo>
                    <a:pt x="0" y="51"/>
                  </a:lnTo>
                  <a:lnTo>
                    <a:pt x="0" y="51"/>
                  </a:lnTo>
                  <a:lnTo>
                    <a:pt x="6" y="65"/>
                  </a:lnTo>
                  <a:lnTo>
                    <a:pt x="12" y="79"/>
                  </a:lnTo>
                  <a:lnTo>
                    <a:pt x="18" y="91"/>
                  </a:lnTo>
                  <a:lnTo>
                    <a:pt x="25" y="105"/>
                  </a:lnTo>
                  <a:lnTo>
                    <a:pt x="32" y="118"/>
                  </a:lnTo>
                  <a:lnTo>
                    <a:pt x="40" y="130"/>
                  </a:lnTo>
                  <a:lnTo>
                    <a:pt x="48" y="143"/>
                  </a:lnTo>
                  <a:lnTo>
                    <a:pt x="57" y="155"/>
                  </a:lnTo>
                  <a:lnTo>
                    <a:pt x="73" y="174"/>
                  </a:lnTo>
                  <a:lnTo>
                    <a:pt x="90" y="192"/>
                  </a:lnTo>
                  <a:lnTo>
                    <a:pt x="110" y="208"/>
                  </a:lnTo>
                  <a:lnTo>
                    <a:pt x="131" y="221"/>
                  </a:lnTo>
                  <a:lnTo>
                    <a:pt x="154" y="234"/>
                  </a:lnTo>
                  <a:lnTo>
                    <a:pt x="179" y="244"/>
                  </a:lnTo>
                  <a:lnTo>
                    <a:pt x="207" y="251"/>
                  </a:lnTo>
                  <a:lnTo>
                    <a:pt x="236" y="257"/>
                  </a:lnTo>
                  <a:lnTo>
                    <a:pt x="246" y="258"/>
                  </a:lnTo>
                  <a:lnTo>
                    <a:pt x="255" y="259"/>
                  </a:lnTo>
                  <a:lnTo>
                    <a:pt x="264" y="261"/>
                  </a:lnTo>
                  <a:lnTo>
                    <a:pt x="275" y="261"/>
                  </a:lnTo>
                  <a:lnTo>
                    <a:pt x="284" y="262"/>
                  </a:lnTo>
                  <a:lnTo>
                    <a:pt x="293" y="262"/>
                  </a:lnTo>
                  <a:lnTo>
                    <a:pt x="302" y="263"/>
                  </a:lnTo>
                  <a:lnTo>
                    <a:pt x="312" y="263"/>
                  </a:lnTo>
                  <a:lnTo>
                    <a:pt x="2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p:cNvSpPr>
            <p:nvPr userDrawn="1"/>
          </p:nvSpPr>
          <p:spPr bwMode="auto">
            <a:xfrm>
              <a:off x="2931" y="1942"/>
              <a:ext cx="115" cy="109"/>
            </a:xfrm>
            <a:custGeom>
              <a:avLst/>
              <a:gdLst>
                <a:gd name="T0" fmla="*/ 0 w 231"/>
                <a:gd name="T1" fmla="*/ 43 h 219"/>
                <a:gd name="T2" fmla="*/ 7 w 231"/>
                <a:gd name="T3" fmla="*/ 88 h 219"/>
                <a:gd name="T4" fmla="*/ 13 w 231"/>
                <a:gd name="T5" fmla="*/ 131 h 219"/>
                <a:gd name="T6" fmla="*/ 17 w 231"/>
                <a:gd name="T7" fmla="*/ 175 h 219"/>
                <a:gd name="T8" fmla="*/ 20 w 231"/>
                <a:gd name="T9" fmla="*/ 219 h 219"/>
                <a:gd name="T10" fmla="*/ 33 w 231"/>
                <a:gd name="T11" fmla="*/ 210 h 219"/>
                <a:gd name="T12" fmla="*/ 44 w 231"/>
                <a:gd name="T13" fmla="*/ 201 h 219"/>
                <a:gd name="T14" fmla="*/ 57 w 231"/>
                <a:gd name="T15" fmla="*/ 191 h 219"/>
                <a:gd name="T16" fmla="*/ 70 w 231"/>
                <a:gd name="T17" fmla="*/ 183 h 219"/>
                <a:gd name="T18" fmla="*/ 82 w 231"/>
                <a:gd name="T19" fmla="*/ 175 h 219"/>
                <a:gd name="T20" fmla="*/ 94 w 231"/>
                <a:gd name="T21" fmla="*/ 167 h 219"/>
                <a:gd name="T22" fmla="*/ 106 w 231"/>
                <a:gd name="T23" fmla="*/ 159 h 219"/>
                <a:gd name="T24" fmla="*/ 120 w 231"/>
                <a:gd name="T25" fmla="*/ 152 h 219"/>
                <a:gd name="T26" fmla="*/ 133 w 231"/>
                <a:gd name="T27" fmla="*/ 145 h 219"/>
                <a:gd name="T28" fmla="*/ 146 w 231"/>
                <a:gd name="T29" fmla="*/ 138 h 219"/>
                <a:gd name="T30" fmla="*/ 160 w 231"/>
                <a:gd name="T31" fmla="*/ 133 h 219"/>
                <a:gd name="T32" fmla="*/ 173 w 231"/>
                <a:gd name="T33" fmla="*/ 127 h 219"/>
                <a:gd name="T34" fmla="*/ 187 w 231"/>
                <a:gd name="T35" fmla="*/ 122 h 219"/>
                <a:gd name="T36" fmla="*/ 201 w 231"/>
                <a:gd name="T37" fmla="*/ 118 h 219"/>
                <a:gd name="T38" fmla="*/ 216 w 231"/>
                <a:gd name="T39" fmla="*/ 114 h 219"/>
                <a:gd name="T40" fmla="*/ 231 w 231"/>
                <a:gd name="T41" fmla="*/ 111 h 219"/>
                <a:gd name="T42" fmla="*/ 231 w 231"/>
                <a:gd name="T43" fmla="*/ 83 h 219"/>
                <a:gd name="T44" fmla="*/ 231 w 231"/>
                <a:gd name="T45" fmla="*/ 55 h 219"/>
                <a:gd name="T46" fmla="*/ 229 w 231"/>
                <a:gd name="T47" fmla="*/ 28 h 219"/>
                <a:gd name="T48" fmla="*/ 226 w 231"/>
                <a:gd name="T49" fmla="*/ 0 h 219"/>
                <a:gd name="T50" fmla="*/ 0 w 231"/>
                <a:gd name="T51" fmla="*/ 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 h="219">
                  <a:moveTo>
                    <a:pt x="0" y="43"/>
                  </a:moveTo>
                  <a:lnTo>
                    <a:pt x="7" y="88"/>
                  </a:lnTo>
                  <a:lnTo>
                    <a:pt x="13" y="131"/>
                  </a:lnTo>
                  <a:lnTo>
                    <a:pt x="17" y="175"/>
                  </a:lnTo>
                  <a:lnTo>
                    <a:pt x="20" y="219"/>
                  </a:lnTo>
                  <a:lnTo>
                    <a:pt x="33" y="210"/>
                  </a:lnTo>
                  <a:lnTo>
                    <a:pt x="44" y="201"/>
                  </a:lnTo>
                  <a:lnTo>
                    <a:pt x="57" y="191"/>
                  </a:lnTo>
                  <a:lnTo>
                    <a:pt x="70" y="183"/>
                  </a:lnTo>
                  <a:lnTo>
                    <a:pt x="82" y="175"/>
                  </a:lnTo>
                  <a:lnTo>
                    <a:pt x="94" y="167"/>
                  </a:lnTo>
                  <a:lnTo>
                    <a:pt x="106" y="159"/>
                  </a:lnTo>
                  <a:lnTo>
                    <a:pt x="120" y="152"/>
                  </a:lnTo>
                  <a:lnTo>
                    <a:pt x="133" y="145"/>
                  </a:lnTo>
                  <a:lnTo>
                    <a:pt x="146" y="138"/>
                  </a:lnTo>
                  <a:lnTo>
                    <a:pt x="160" y="133"/>
                  </a:lnTo>
                  <a:lnTo>
                    <a:pt x="173" y="127"/>
                  </a:lnTo>
                  <a:lnTo>
                    <a:pt x="187" y="122"/>
                  </a:lnTo>
                  <a:lnTo>
                    <a:pt x="201" y="118"/>
                  </a:lnTo>
                  <a:lnTo>
                    <a:pt x="216" y="114"/>
                  </a:lnTo>
                  <a:lnTo>
                    <a:pt x="231" y="111"/>
                  </a:lnTo>
                  <a:lnTo>
                    <a:pt x="231" y="83"/>
                  </a:lnTo>
                  <a:lnTo>
                    <a:pt x="231" y="55"/>
                  </a:lnTo>
                  <a:lnTo>
                    <a:pt x="229" y="28"/>
                  </a:lnTo>
                  <a:lnTo>
                    <a:pt x="226" y="0"/>
                  </a:lnTo>
                  <a:lnTo>
                    <a:pt x="0" y="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7"/>
            <p:cNvSpPr>
              <a:spLocks/>
            </p:cNvSpPr>
            <p:nvPr userDrawn="1"/>
          </p:nvSpPr>
          <p:spPr bwMode="auto">
            <a:xfrm>
              <a:off x="2917" y="2045"/>
              <a:ext cx="124" cy="210"/>
            </a:xfrm>
            <a:custGeom>
              <a:avLst/>
              <a:gdLst>
                <a:gd name="T0" fmla="*/ 48 w 249"/>
                <a:gd name="T1" fmla="*/ 125 h 421"/>
                <a:gd name="T2" fmla="*/ 47 w 249"/>
                <a:gd name="T3" fmla="*/ 166 h 421"/>
                <a:gd name="T4" fmla="*/ 44 w 249"/>
                <a:gd name="T5" fmla="*/ 205 h 421"/>
                <a:gd name="T6" fmla="*/ 40 w 249"/>
                <a:gd name="T7" fmla="*/ 244 h 421"/>
                <a:gd name="T8" fmla="*/ 34 w 249"/>
                <a:gd name="T9" fmla="*/ 282 h 421"/>
                <a:gd name="T10" fmla="*/ 27 w 249"/>
                <a:gd name="T11" fmla="*/ 318 h 421"/>
                <a:gd name="T12" fmla="*/ 19 w 249"/>
                <a:gd name="T13" fmla="*/ 354 h 421"/>
                <a:gd name="T14" fmla="*/ 10 w 249"/>
                <a:gd name="T15" fmla="*/ 388 h 421"/>
                <a:gd name="T16" fmla="*/ 0 w 249"/>
                <a:gd name="T17" fmla="*/ 421 h 421"/>
                <a:gd name="T18" fmla="*/ 24 w 249"/>
                <a:gd name="T19" fmla="*/ 400 h 421"/>
                <a:gd name="T20" fmla="*/ 47 w 249"/>
                <a:gd name="T21" fmla="*/ 379 h 421"/>
                <a:gd name="T22" fmla="*/ 69 w 249"/>
                <a:gd name="T23" fmla="*/ 357 h 421"/>
                <a:gd name="T24" fmla="*/ 90 w 249"/>
                <a:gd name="T25" fmla="*/ 334 h 421"/>
                <a:gd name="T26" fmla="*/ 109 w 249"/>
                <a:gd name="T27" fmla="*/ 310 h 421"/>
                <a:gd name="T28" fmla="*/ 129 w 249"/>
                <a:gd name="T29" fmla="*/ 286 h 421"/>
                <a:gd name="T30" fmla="*/ 146 w 249"/>
                <a:gd name="T31" fmla="*/ 261 h 421"/>
                <a:gd name="T32" fmla="*/ 162 w 249"/>
                <a:gd name="T33" fmla="*/ 234 h 421"/>
                <a:gd name="T34" fmla="*/ 177 w 249"/>
                <a:gd name="T35" fmla="*/ 206 h 421"/>
                <a:gd name="T36" fmla="*/ 191 w 249"/>
                <a:gd name="T37" fmla="*/ 179 h 421"/>
                <a:gd name="T38" fmla="*/ 204 w 249"/>
                <a:gd name="T39" fmla="*/ 151 h 421"/>
                <a:gd name="T40" fmla="*/ 215 w 249"/>
                <a:gd name="T41" fmla="*/ 121 h 421"/>
                <a:gd name="T42" fmla="*/ 226 w 249"/>
                <a:gd name="T43" fmla="*/ 92 h 421"/>
                <a:gd name="T44" fmla="*/ 235 w 249"/>
                <a:gd name="T45" fmla="*/ 62 h 421"/>
                <a:gd name="T46" fmla="*/ 243 w 249"/>
                <a:gd name="T47" fmla="*/ 31 h 421"/>
                <a:gd name="T48" fmla="*/ 249 w 249"/>
                <a:gd name="T49" fmla="*/ 0 h 421"/>
                <a:gd name="T50" fmla="*/ 227 w 249"/>
                <a:gd name="T51" fmla="*/ 7 h 421"/>
                <a:gd name="T52" fmla="*/ 206 w 249"/>
                <a:gd name="T53" fmla="*/ 18 h 421"/>
                <a:gd name="T54" fmla="*/ 185 w 249"/>
                <a:gd name="T55" fmla="*/ 28 h 421"/>
                <a:gd name="T56" fmla="*/ 165 w 249"/>
                <a:gd name="T57" fmla="*/ 41 h 421"/>
                <a:gd name="T58" fmla="*/ 144 w 249"/>
                <a:gd name="T59" fmla="*/ 54 h 421"/>
                <a:gd name="T60" fmla="*/ 123 w 249"/>
                <a:gd name="T61" fmla="*/ 69 h 421"/>
                <a:gd name="T62" fmla="*/ 101 w 249"/>
                <a:gd name="T63" fmla="*/ 86 h 421"/>
                <a:gd name="T64" fmla="*/ 79 w 249"/>
                <a:gd name="T65" fmla="*/ 102 h 421"/>
                <a:gd name="T66" fmla="*/ 71 w 249"/>
                <a:gd name="T67" fmla="*/ 107 h 421"/>
                <a:gd name="T68" fmla="*/ 64 w 249"/>
                <a:gd name="T69" fmla="*/ 113 h 421"/>
                <a:gd name="T70" fmla="*/ 56 w 249"/>
                <a:gd name="T71" fmla="*/ 119 h 421"/>
                <a:gd name="T72" fmla="*/ 48 w 249"/>
                <a:gd name="T73" fmla="*/ 1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21">
                  <a:moveTo>
                    <a:pt x="48" y="125"/>
                  </a:moveTo>
                  <a:lnTo>
                    <a:pt x="47" y="166"/>
                  </a:lnTo>
                  <a:lnTo>
                    <a:pt x="44" y="205"/>
                  </a:lnTo>
                  <a:lnTo>
                    <a:pt x="40" y="244"/>
                  </a:lnTo>
                  <a:lnTo>
                    <a:pt x="34" y="282"/>
                  </a:lnTo>
                  <a:lnTo>
                    <a:pt x="27" y="318"/>
                  </a:lnTo>
                  <a:lnTo>
                    <a:pt x="19" y="354"/>
                  </a:lnTo>
                  <a:lnTo>
                    <a:pt x="10" y="388"/>
                  </a:lnTo>
                  <a:lnTo>
                    <a:pt x="0" y="421"/>
                  </a:lnTo>
                  <a:lnTo>
                    <a:pt x="24" y="400"/>
                  </a:lnTo>
                  <a:lnTo>
                    <a:pt x="47" y="379"/>
                  </a:lnTo>
                  <a:lnTo>
                    <a:pt x="69" y="357"/>
                  </a:lnTo>
                  <a:lnTo>
                    <a:pt x="90" y="334"/>
                  </a:lnTo>
                  <a:lnTo>
                    <a:pt x="109" y="310"/>
                  </a:lnTo>
                  <a:lnTo>
                    <a:pt x="129" y="286"/>
                  </a:lnTo>
                  <a:lnTo>
                    <a:pt x="146" y="261"/>
                  </a:lnTo>
                  <a:lnTo>
                    <a:pt x="162" y="234"/>
                  </a:lnTo>
                  <a:lnTo>
                    <a:pt x="177" y="206"/>
                  </a:lnTo>
                  <a:lnTo>
                    <a:pt x="191" y="179"/>
                  </a:lnTo>
                  <a:lnTo>
                    <a:pt x="204" y="151"/>
                  </a:lnTo>
                  <a:lnTo>
                    <a:pt x="215" y="121"/>
                  </a:lnTo>
                  <a:lnTo>
                    <a:pt x="226" y="92"/>
                  </a:lnTo>
                  <a:lnTo>
                    <a:pt x="235" y="62"/>
                  </a:lnTo>
                  <a:lnTo>
                    <a:pt x="243" y="31"/>
                  </a:lnTo>
                  <a:lnTo>
                    <a:pt x="249" y="0"/>
                  </a:lnTo>
                  <a:lnTo>
                    <a:pt x="227" y="7"/>
                  </a:lnTo>
                  <a:lnTo>
                    <a:pt x="206" y="18"/>
                  </a:lnTo>
                  <a:lnTo>
                    <a:pt x="185" y="28"/>
                  </a:lnTo>
                  <a:lnTo>
                    <a:pt x="165" y="41"/>
                  </a:lnTo>
                  <a:lnTo>
                    <a:pt x="144" y="54"/>
                  </a:lnTo>
                  <a:lnTo>
                    <a:pt x="123" y="69"/>
                  </a:lnTo>
                  <a:lnTo>
                    <a:pt x="101" y="86"/>
                  </a:lnTo>
                  <a:lnTo>
                    <a:pt x="79" y="102"/>
                  </a:lnTo>
                  <a:lnTo>
                    <a:pt x="71" y="107"/>
                  </a:lnTo>
                  <a:lnTo>
                    <a:pt x="64" y="113"/>
                  </a:lnTo>
                  <a:lnTo>
                    <a:pt x="56" y="119"/>
                  </a:lnTo>
                  <a:lnTo>
                    <a:pt x="48" y="1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p:cNvSpPr>
            <p:nvPr userDrawn="1"/>
          </p:nvSpPr>
          <p:spPr bwMode="auto">
            <a:xfrm>
              <a:off x="2792" y="1651"/>
              <a:ext cx="241" cy="257"/>
            </a:xfrm>
            <a:custGeom>
              <a:avLst/>
              <a:gdLst>
                <a:gd name="T0" fmla="*/ 481 w 481"/>
                <a:gd name="T1" fmla="*/ 472 h 514"/>
                <a:gd name="T2" fmla="*/ 254 w 481"/>
                <a:gd name="T3" fmla="*/ 514 h 514"/>
                <a:gd name="T4" fmla="*/ 244 w 481"/>
                <a:gd name="T5" fmla="*/ 474 h 514"/>
                <a:gd name="T6" fmla="*/ 234 w 481"/>
                <a:gd name="T7" fmla="*/ 435 h 514"/>
                <a:gd name="T8" fmla="*/ 221 w 481"/>
                <a:gd name="T9" fmla="*/ 397 h 514"/>
                <a:gd name="T10" fmla="*/ 208 w 481"/>
                <a:gd name="T11" fmla="*/ 359 h 514"/>
                <a:gd name="T12" fmla="*/ 194 w 481"/>
                <a:gd name="T13" fmla="*/ 323 h 514"/>
                <a:gd name="T14" fmla="*/ 181 w 481"/>
                <a:gd name="T15" fmla="*/ 288 h 514"/>
                <a:gd name="T16" fmla="*/ 164 w 481"/>
                <a:gd name="T17" fmla="*/ 253 h 514"/>
                <a:gd name="T18" fmla="*/ 149 w 481"/>
                <a:gd name="T19" fmla="*/ 220 h 514"/>
                <a:gd name="T20" fmla="*/ 132 w 481"/>
                <a:gd name="T21" fmla="*/ 187 h 514"/>
                <a:gd name="T22" fmla="*/ 115 w 481"/>
                <a:gd name="T23" fmla="*/ 156 h 514"/>
                <a:gd name="T24" fmla="*/ 98 w 481"/>
                <a:gd name="T25" fmla="*/ 126 h 514"/>
                <a:gd name="T26" fmla="*/ 79 w 481"/>
                <a:gd name="T27" fmla="*/ 99 h 514"/>
                <a:gd name="T28" fmla="*/ 60 w 481"/>
                <a:gd name="T29" fmla="*/ 71 h 514"/>
                <a:gd name="T30" fmla="*/ 40 w 481"/>
                <a:gd name="T31" fmla="*/ 46 h 514"/>
                <a:gd name="T32" fmla="*/ 20 w 481"/>
                <a:gd name="T33" fmla="*/ 22 h 514"/>
                <a:gd name="T34" fmla="*/ 0 w 481"/>
                <a:gd name="T35" fmla="*/ 0 h 514"/>
                <a:gd name="T36" fmla="*/ 13 w 481"/>
                <a:gd name="T37" fmla="*/ 3 h 514"/>
                <a:gd name="T38" fmla="*/ 27 w 481"/>
                <a:gd name="T39" fmla="*/ 8 h 514"/>
                <a:gd name="T40" fmla="*/ 41 w 481"/>
                <a:gd name="T41" fmla="*/ 12 h 514"/>
                <a:gd name="T42" fmla="*/ 54 w 481"/>
                <a:gd name="T43" fmla="*/ 17 h 514"/>
                <a:gd name="T44" fmla="*/ 68 w 481"/>
                <a:gd name="T45" fmla="*/ 23 h 514"/>
                <a:gd name="T46" fmla="*/ 81 w 481"/>
                <a:gd name="T47" fmla="*/ 27 h 514"/>
                <a:gd name="T48" fmla="*/ 94 w 481"/>
                <a:gd name="T49" fmla="*/ 33 h 514"/>
                <a:gd name="T50" fmla="*/ 108 w 481"/>
                <a:gd name="T51" fmla="*/ 39 h 514"/>
                <a:gd name="T52" fmla="*/ 121 w 481"/>
                <a:gd name="T53" fmla="*/ 45 h 514"/>
                <a:gd name="T54" fmla="*/ 133 w 481"/>
                <a:gd name="T55" fmla="*/ 51 h 514"/>
                <a:gd name="T56" fmla="*/ 146 w 481"/>
                <a:gd name="T57" fmla="*/ 58 h 514"/>
                <a:gd name="T58" fmla="*/ 159 w 481"/>
                <a:gd name="T59" fmla="*/ 65 h 514"/>
                <a:gd name="T60" fmla="*/ 171 w 481"/>
                <a:gd name="T61" fmla="*/ 72 h 514"/>
                <a:gd name="T62" fmla="*/ 184 w 481"/>
                <a:gd name="T63" fmla="*/ 80 h 514"/>
                <a:gd name="T64" fmla="*/ 196 w 481"/>
                <a:gd name="T65" fmla="*/ 88 h 514"/>
                <a:gd name="T66" fmla="*/ 208 w 481"/>
                <a:gd name="T67" fmla="*/ 96 h 514"/>
                <a:gd name="T68" fmla="*/ 232 w 481"/>
                <a:gd name="T69" fmla="*/ 114 h 514"/>
                <a:gd name="T70" fmla="*/ 257 w 481"/>
                <a:gd name="T71" fmla="*/ 132 h 514"/>
                <a:gd name="T72" fmla="*/ 280 w 481"/>
                <a:gd name="T73" fmla="*/ 152 h 514"/>
                <a:gd name="T74" fmla="*/ 300 w 481"/>
                <a:gd name="T75" fmla="*/ 172 h 514"/>
                <a:gd name="T76" fmla="*/ 322 w 481"/>
                <a:gd name="T77" fmla="*/ 193 h 514"/>
                <a:gd name="T78" fmla="*/ 342 w 481"/>
                <a:gd name="T79" fmla="*/ 215 h 514"/>
                <a:gd name="T80" fmla="*/ 360 w 481"/>
                <a:gd name="T81" fmla="*/ 237 h 514"/>
                <a:gd name="T82" fmla="*/ 378 w 481"/>
                <a:gd name="T83" fmla="*/ 261 h 514"/>
                <a:gd name="T84" fmla="*/ 395 w 481"/>
                <a:gd name="T85" fmla="*/ 285 h 514"/>
                <a:gd name="T86" fmla="*/ 410 w 481"/>
                <a:gd name="T87" fmla="*/ 309 h 514"/>
                <a:gd name="T88" fmla="*/ 425 w 481"/>
                <a:gd name="T89" fmla="*/ 335 h 514"/>
                <a:gd name="T90" fmla="*/ 439 w 481"/>
                <a:gd name="T91" fmla="*/ 361 h 514"/>
                <a:gd name="T92" fmla="*/ 451 w 481"/>
                <a:gd name="T93" fmla="*/ 388 h 514"/>
                <a:gd name="T94" fmla="*/ 462 w 481"/>
                <a:gd name="T95" fmla="*/ 415 h 514"/>
                <a:gd name="T96" fmla="*/ 472 w 481"/>
                <a:gd name="T97" fmla="*/ 443 h 514"/>
                <a:gd name="T98" fmla="*/ 481 w 481"/>
                <a:gd name="T99" fmla="*/ 47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514">
                  <a:moveTo>
                    <a:pt x="481" y="472"/>
                  </a:moveTo>
                  <a:lnTo>
                    <a:pt x="254" y="514"/>
                  </a:lnTo>
                  <a:lnTo>
                    <a:pt x="244" y="474"/>
                  </a:lnTo>
                  <a:lnTo>
                    <a:pt x="234" y="435"/>
                  </a:lnTo>
                  <a:lnTo>
                    <a:pt x="221" y="397"/>
                  </a:lnTo>
                  <a:lnTo>
                    <a:pt x="208" y="359"/>
                  </a:lnTo>
                  <a:lnTo>
                    <a:pt x="194" y="323"/>
                  </a:lnTo>
                  <a:lnTo>
                    <a:pt x="181" y="288"/>
                  </a:lnTo>
                  <a:lnTo>
                    <a:pt x="164" y="253"/>
                  </a:lnTo>
                  <a:lnTo>
                    <a:pt x="149" y="220"/>
                  </a:lnTo>
                  <a:lnTo>
                    <a:pt x="132" y="187"/>
                  </a:lnTo>
                  <a:lnTo>
                    <a:pt x="115" y="156"/>
                  </a:lnTo>
                  <a:lnTo>
                    <a:pt x="98" y="126"/>
                  </a:lnTo>
                  <a:lnTo>
                    <a:pt x="79" y="99"/>
                  </a:lnTo>
                  <a:lnTo>
                    <a:pt x="60" y="71"/>
                  </a:lnTo>
                  <a:lnTo>
                    <a:pt x="40" y="46"/>
                  </a:lnTo>
                  <a:lnTo>
                    <a:pt x="20" y="22"/>
                  </a:lnTo>
                  <a:lnTo>
                    <a:pt x="0" y="0"/>
                  </a:lnTo>
                  <a:lnTo>
                    <a:pt x="13" y="3"/>
                  </a:lnTo>
                  <a:lnTo>
                    <a:pt x="27" y="8"/>
                  </a:lnTo>
                  <a:lnTo>
                    <a:pt x="41" y="12"/>
                  </a:lnTo>
                  <a:lnTo>
                    <a:pt x="54" y="17"/>
                  </a:lnTo>
                  <a:lnTo>
                    <a:pt x="68" y="23"/>
                  </a:lnTo>
                  <a:lnTo>
                    <a:pt x="81" y="27"/>
                  </a:lnTo>
                  <a:lnTo>
                    <a:pt x="94" y="33"/>
                  </a:lnTo>
                  <a:lnTo>
                    <a:pt x="108" y="39"/>
                  </a:lnTo>
                  <a:lnTo>
                    <a:pt x="121" y="45"/>
                  </a:lnTo>
                  <a:lnTo>
                    <a:pt x="133" y="51"/>
                  </a:lnTo>
                  <a:lnTo>
                    <a:pt x="146" y="58"/>
                  </a:lnTo>
                  <a:lnTo>
                    <a:pt x="159" y="65"/>
                  </a:lnTo>
                  <a:lnTo>
                    <a:pt x="171" y="72"/>
                  </a:lnTo>
                  <a:lnTo>
                    <a:pt x="184" y="80"/>
                  </a:lnTo>
                  <a:lnTo>
                    <a:pt x="196" y="88"/>
                  </a:lnTo>
                  <a:lnTo>
                    <a:pt x="208" y="96"/>
                  </a:lnTo>
                  <a:lnTo>
                    <a:pt x="232" y="114"/>
                  </a:lnTo>
                  <a:lnTo>
                    <a:pt x="257" y="132"/>
                  </a:lnTo>
                  <a:lnTo>
                    <a:pt x="280" y="152"/>
                  </a:lnTo>
                  <a:lnTo>
                    <a:pt x="300" y="172"/>
                  </a:lnTo>
                  <a:lnTo>
                    <a:pt x="322" y="193"/>
                  </a:lnTo>
                  <a:lnTo>
                    <a:pt x="342" y="215"/>
                  </a:lnTo>
                  <a:lnTo>
                    <a:pt x="360" y="237"/>
                  </a:lnTo>
                  <a:lnTo>
                    <a:pt x="378" y="261"/>
                  </a:lnTo>
                  <a:lnTo>
                    <a:pt x="395" y="285"/>
                  </a:lnTo>
                  <a:lnTo>
                    <a:pt x="410" y="309"/>
                  </a:lnTo>
                  <a:lnTo>
                    <a:pt x="425" y="335"/>
                  </a:lnTo>
                  <a:lnTo>
                    <a:pt x="439" y="361"/>
                  </a:lnTo>
                  <a:lnTo>
                    <a:pt x="451" y="388"/>
                  </a:lnTo>
                  <a:lnTo>
                    <a:pt x="462" y="415"/>
                  </a:lnTo>
                  <a:lnTo>
                    <a:pt x="472" y="443"/>
                  </a:lnTo>
                  <a:lnTo>
                    <a:pt x="481" y="47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p:cNvSpPr>
            <p:nvPr userDrawn="1"/>
          </p:nvSpPr>
          <p:spPr bwMode="auto">
            <a:xfrm>
              <a:off x="2530" y="1659"/>
              <a:ext cx="136" cy="321"/>
            </a:xfrm>
            <a:custGeom>
              <a:avLst/>
              <a:gdLst>
                <a:gd name="T0" fmla="*/ 162 w 273"/>
                <a:gd name="T1" fmla="*/ 0 h 642"/>
                <a:gd name="T2" fmla="*/ 273 w 273"/>
                <a:gd name="T3" fmla="*/ 594 h 642"/>
                <a:gd name="T4" fmla="*/ 13 w 273"/>
                <a:gd name="T5" fmla="*/ 642 h 642"/>
                <a:gd name="T6" fmla="*/ 4 w 273"/>
                <a:gd name="T7" fmla="*/ 555 h 642"/>
                <a:gd name="T8" fmla="*/ 0 w 273"/>
                <a:gd name="T9" fmla="*/ 468 h 642"/>
                <a:gd name="T10" fmla="*/ 2 w 273"/>
                <a:gd name="T11" fmla="*/ 387 h 642"/>
                <a:gd name="T12" fmla="*/ 11 w 273"/>
                <a:gd name="T13" fmla="*/ 309 h 642"/>
                <a:gd name="T14" fmla="*/ 23 w 273"/>
                <a:gd name="T15" fmla="*/ 237 h 642"/>
                <a:gd name="T16" fmla="*/ 41 w 273"/>
                <a:gd name="T17" fmla="*/ 171 h 642"/>
                <a:gd name="T18" fmla="*/ 65 w 273"/>
                <a:gd name="T19" fmla="*/ 114 h 642"/>
                <a:gd name="T20" fmla="*/ 92 w 273"/>
                <a:gd name="T21" fmla="*/ 64 h 642"/>
                <a:gd name="T22" fmla="*/ 100 w 273"/>
                <a:gd name="T23" fmla="*/ 54 h 642"/>
                <a:gd name="T24" fmla="*/ 109 w 273"/>
                <a:gd name="T25" fmla="*/ 44 h 642"/>
                <a:gd name="T26" fmla="*/ 117 w 273"/>
                <a:gd name="T27" fmla="*/ 34 h 642"/>
                <a:gd name="T28" fmla="*/ 126 w 273"/>
                <a:gd name="T29" fmla="*/ 25 h 642"/>
                <a:gd name="T30" fmla="*/ 134 w 273"/>
                <a:gd name="T31" fmla="*/ 18 h 642"/>
                <a:gd name="T32" fmla="*/ 143 w 273"/>
                <a:gd name="T33" fmla="*/ 11 h 642"/>
                <a:gd name="T34" fmla="*/ 152 w 273"/>
                <a:gd name="T35" fmla="*/ 4 h 642"/>
                <a:gd name="T36" fmla="*/ 162 w 273"/>
                <a:gd name="T37"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642">
                  <a:moveTo>
                    <a:pt x="162" y="0"/>
                  </a:moveTo>
                  <a:lnTo>
                    <a:pt x="273" y="594"/>
                  </a:lnTo>
                  <a:lnTo>
                    <a:pt x="13" y="642"/>
                  </a:lnTo>
                  <a:lnTo>
                    <a:pt x="4" y="555"/>
                  </a:lnTo>
                  <a:lnTo>
                    <a:pt x="0" y="468"/>
                  </a:lnTo>
                  <a:lnTo>
                    <a:pt x="2" y="387"/>
                  </a:lnTo>
                  <a:lnTo>
                    <a:pt x="11" y="309"/>
                  </a:lnTo>
                  <a:lnTo>
                    <a:pt x="23" y="237"/>
                  </a:lnTo>
                  <a:lnTo>
                    <a:pt x="41" y="171"/>
                  </a:lnTo>
                  <a:lnTo>
                    <a:pt x="65" y="114"/>
                  </a:lnTo>
                  <a:lnTo>
                    <a:pt x="92" y="64"/>
                  </a:lnTo>
                  <a:lnTo>
                    <a:pt x="100" y="54"/>
                  </a:lnTo>
                  <a:lnTo>
                    <a:pt x="109" y="44"/>
                  </a:lnTo>
                  <a:lnTo>
                    <a:pt x="117" y="34"/>
                  </a:lnTo>
                  <a:lnTo>
                    <a:pt x="126" y="25"/>
                  </a:lnTo>
                  <a:lnTo>
                    <a:pt x="134" y="18"/>
                  </a:lnTo>
                  <a:lnTo>
                    <a:pt x="143" y="11"/>
                  </a:lnTo>
                  <a:lnTo>
                    <a:pt x="152" y="4"/>
                  </a:lnTo>
                  <a:lnTo>
                    <a:pt x="16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p:cNvSpPr>
            <p:nvPr userDrawn="1"/>
          </p:nvSpPr>
          <p:spPr bwMode="auto">
            <a:xfrm>
              <a:off x="2666" y="1646"/>
              <a:ext cx="198" cy="300"/>
            </a:xfrm>
            <a:custGeom>
              <a:avLst/>
              <a:gdLst>
                <a:gd name="T0" fmla="*/ 112 w 397"/>
                <a:gd name="T1" fmla="*/ 600 h 600"/>
                <a:gd name="T2" fmla="*/ 0 w 397"/>
                <a:gd name="T3" fmla="*/ 1 h 600"/>
                <a:gd name="T4" fmla="*/ 13 w 397"/>
                <a:gd name="T5" fmla="*/ 0 h 600"/>
                <a:gd name="T6" fmla="*/ 27 w 397"/>
                <a:gd name="T7" fmla="*/ 1 h 600"/>
                <a:gd name="T8" fmla="*/ 41 w 397"/>
                <a:gd name="T9" fmla="*/ 4 h 600"/>
                <a:gd name="T10" fmla="*/ 54 w 397"/>
                <a:gd name="T11" fmla="*/ 7 h 600"/>
                <a:gd name="T12" fmla="*/ 68 w 397"/>
                <a:gd name="T13" fmla="*/ 13 h 600"/>
                <a:gd name="T14" fmla="*/ 83 w 397"/>
                <a:gd name="T15" fmla="*/ 20 h 600"/>
                <a:gd name="T16" fmla="*/ 97 w 397"/>
                <a:gd name="T17" fmla="*/ 28 h 600"/>
                <a:gd name="T18" fmla="*/ 112 w 397"/>
                <a:gd name="T19" fmla="*/ 37 h 600"/>
                <a:gd name="T20" fmla="*/ 134 w 397"/>
                <a:gd name="T21" fmla="*/ 53 h 600"/>
                <a:gd name="T22" fmla="*/ 156 w 397"/>
                <a:gd name="T23" fmla="*/ 73 h 600"/>
                <a:gd name="T24" fmla="*/ 178 w 397"/>
                <a:gd name="T25" fmla="*/ 95 h 600"/>
                <a:gd name="T26" fmla="*/ 198 w 397"/>
                <a:gd name="T27" fmla="*/ 119 h 600"/>
                <a:gd name="T28" fmla="*/ 219 w 397"/>
                <a:gd name="T29" fmla="*/ 144 h 600"/>
                <a:gd name="T30" fmla="*/ 240 w 397"/>
                <a:gd name="T31" fmla="*/ 173 h 600"/>
                <a:gd name="T32" fmla="*/ 260 w 397"/>
                <a:gd name="T33" fmla="*/ 203 h 600"/>
                <a:gd name="T34" fmla="*/ 278 w 397"/>
                <a:gd name="T35" fmla="*/ 235 h 600"/>
                <a:gd name="T36" fmla="*/ 295 w 397"/>
                <a:gd name="T37" fmla="*/ 270 h 600"/>
                <a:gd name="T38" fmla="*/ 313 w 397"/>
                <a:gd name="T39" fmla="*/ 305 h 600"/>
                <a:gd name="T40" fmla="*/ 330 w 397"/>
                <a:gd name="T41" fmla="*/ 342 h 600"/>
                <a:gd name="T42" fmla="*/ 345 w 397"/>
                <a:gd name="T43" fmla="*/ 380 h 600"/>
                <a:gd name="T44" fmla="*/ 360 w 397"/>
                <a:gd name="T45" fmla="*/ 421 h 600"/>
                <a:gd name="T46" fmla="*/ 373 w 397"/>
                <a:gd name="T47" fmla="*/ 461 h 600"/>
                <a:gd name="T48" fmla="*/ 385 w 397"/>
                <a:gd name="T49" fmla="*/ 503 h 600"/>
                <a:gd name="T50" fmla="*/ 397 w 397"/>
                <a:gd name="T51" fmla="*/ 546 h 600"/>
                <a:gd name="T52" fmla="*/ 112 w 397"/>
                <a:gd name="T5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7" h="600">
                  <a:moveTo>
                    <a:pt x="112" y="600"/>
                  </a:moveTo>
                  <a:lnTo>
                    <a:pt x="0" y="1"/>
                  </a:lnTo>
                  <a:lnTo>
                    <a:pt x="13" y="0"/>
                  </a:lnTo>
                  <a:lnTo>
                    <a:pt x="27" y="1"/>
                  </a:lnTo>
                  <a:lnTo>
                    <a:pt x="41" y="4"/>
                  </a:lnTo>
                  <a:lnTo>
                    <a:pt x="54" y="7"/>
                  </a:lnTo>
                  <a:lnTo>
                    <a:pt x="68" y="13"/>
                  </a:lnTo>
                  <a:lnTo>
                    <a:pt x="83" y="20"/>
                  </a:lnTo>
                  <a:lnTo>
                    <a:pt x="97" y="28"/>
                  </a:lnTo>
                  <a:lnTo>
                    <a:pt x="112" y="37"/>
                  </a:lnTo>
                  <a:lnTo>
                    <a:pt x="134" y="53"/>
                  </a:lnTo>
                  <a:lnTo>
                    <a:pt x="156" y="73"/>
                  </a:lnTo>
                  <a:lnTo>
                    <a:pt x="178" y="95"/>
                  </a:lnTo>
                  <a:lnTo>
                    <a:pt x="198" y="119"/>
                  </a:lnTo>
                  <a:lnTo>
                    <a:pt x="219" y="144"/>
                  </a:lnTo>
                  <a:lnTo>
                    <a:pt x="240" y="173"/>
                  </a:lnTo>
                  <a:lnTo>
                    <a:pt x="260" y="203"/>
                  </a:lnTo>
                  <a:lnTo>
                    <a:pt x="278" y="235"/>
                  </a:lnTo>
                  <a:lnTo>
                    <a:pt x="295" y="270"/>
                  </a:lnTo>
                  <a:lnTo>
                    <a:pt x="313" y="305"/>
                  </a:lnTo>
                  <a:lnTo>
                    <a:pt x="330" y="342"/>
                  </a:lnTo>
                  <a:lnTo>
                    <a:pt x="345" y="380"/>
                  </a:lnTo>
                  <a:lnTo>
                    <a:pt x="360" y="421"/>
                  </a:lnTo>
                  <a:lnTo>
                    <a:pt x="373" y="461"/>
                  </a:lnTo>
                  <a:lnTo>
                    <a:pt x="385" y="503"/>
                  </a:lnTo>
                  <a:lnTo>
                    <a:pt x="397" y="546"/>
                  </a:lnTo>
                  <a:lnTo>
                    <a:pt x="112" y="6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p:cNvSpPr>
            <p:nvPr userDrawn="1"/>
          </p:nvSpPr>
          <p:spPr bwMode="auto">
            <a:xfrm>
              <a:off x="2353" y="1695"/>
              <a:ext cx="157" cy="320"/>
            </a:xfrm>
            <a:custGeom>
              <a:avLst/>
              <a:gdLst>
                <a:gd name="T0" fmla="*/ 121 w 314"/>
                <a:gd name="T1" fmla="*/ 189 h 639"/>
                <a:gd name="T2" fmla="*/ 132 w 314"/>
                <a:gd name="T3" fmla="*/ 175 h 639"/>
                <a:gd name="T4" fmla="*/ 141 w 314"/>
                <a:gd name="T5" fmla="*/ 162 h 639"/>
                <a:gd name="T6" fmla="*/ 153 w 314"/>
                <a:gd name="T7" fmla="*/ 148 h 639"/>
                <a:gd name="T8" fmla="*/ 163 w 314"/>
                <a:gd name="T9" fmla="*/ 135 h 639"/>
                <a:gd name="T10" fmla="*/ 175 w 314"/>
                <a:gd name="T11" fmla="*/ 121 h 639"/>
                <a:gd name="T12" fmla="*/ 185 w 314"/>
                <a:gd name="T13" fmla="*/ 109 h 639"/>
                <a:gd name="T14" fmla="*/ 198 w 314"/>
                <a:gd name="T15" fmla="*/ 97 h 639"/>
                <a:gd name="T16" fmla="*/ 209 w 314"/>
                <a:gd name="T17" fmla="*/ 84 h 639"/>
                <a:gd name="T18" fmla="*/ 222 w 314"/>
                <a:gd name="T19" fmla="*/ 73 h 639"/>
                <a:gd name="T20" fmla="*/ 233 w 314"/>
                <a:gd name="T21" fmla="*/ 61 h 639"/>
                <a:gd name="T22" fmla="*/ 247 w 314"/>
                <a:gd name="T23" fmla="*/ 51 h 639"/>
                <a:gd name="T24" fmla="*/ 260 w 314"/>
                <a:gd name="T25" fmla="*/ 39 h 639"/>
                <a:gd name="T26" fmla="*/ 272 w 314"/>
                <a:gd name="T27" fmla="*/ 29 h 639"/>
                <a:gd name="T28" fmla="*/ 286 w 314"/>
                <a:gd name="T29" fmla="*/ 20 h 639"/>
                <a:gd name="T30" fmla="*/ 300 w 314"/>
                <a:gd name="T31" fmla="*/ 10 h 639"/>
                <a:gd name="T32" fmla="*/ 314 w 314"/>
                <a:gd name="T33" fmla="*/ 0 h 639"/>
                <a:gd name="T34" fmla="*/ 291 w 314"/>
                <a:gd name="T35" fmla="*/ 58 h 639"/>
                <a:gd name="T36" fmla="*/ 271 w 314"/>
                <a:gd name="T37" fmla="*/ 121 h 639"/>
                <a:gd name="T38" fmla="*/ 257 w 314"/>
                <a:gd name="T39" fmla="*/ 189 h 639"/>
                <a:gd name="T40" fmla="*/ 247 w 314"/>
                <a:gd name="T41" fmla="*/ 263 h 639"/>
                <a:gd name="T42" fmla="*/ 241 w 314"/>
                <a:gd name="T43" fmla="*/ 340 h 639"/>
                <a:gd name="T44" fmla="*/ 240 w 314"/>
                <a:gd name="T45" fmla="*/ 421 h 639"/>
                <a:gd name="T46" fmla="*/ 245 w 314"/>
                <a:gd name="T47" fmla="*/ 506 h 639"/>
                <a:gd name="T48" fmla="*/ 254 w 314"/>
                <a:gd name="T49" fmla="*/ 592 h 639"/>
                <a:gd name="T50" fmla="*/ 3 w 314"/>
                <a:gd name="T51" fmla="*/ 639 h 639"/>
                <a:gd name="T52" fmla="*/ 0 w 314"/>
                <a:gd name="T53" fmla="*/ 579 h 639"/>
                <a:gd name="T54" fmla="*/ 3 w 314"/>
                <a:gd name="T55" fmla="*/ 521 h 639"/>
                <a:gd name="T56" fmla="*/ 10 w 314"/>
                <a:gd name="T57" fmla="*/ 462 h 639"/>
                <a:gd name="T58" fmla="*/ 22 w 314"/>
                <a:gd name="T59" fmla="*/ 404 h 639"/>
                <a:gd name="T60" fmla="*/ 41 w 314"/>
                <a:gd name="T61" fmla="*/ 348 h 639"/>
                <a:gd name="T62" fmla="*/ 63 w 314"/>
                <a:gd name="T63" fmla="*/ 294 h 639"/>
                <a:gd name="T64" fmla="*/ 89 w 314"/>
                <a:gd name="T65" fmla="*/ 240 h 639"/>
                <a:gd name="T66" fmla="*/ 121 w 314"/>
                <a:gd name="T67" fmla="*/ 18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639">
                  <a:moveTo>
                    <a:pt x="121" y="189"/>
                  </a:moveTo>
                  <a:lnTo>
                    <a:pt x="132" y="175"/>
                  </a:lnTo>
                  <a:lnTo>
                    <a:pt x="141" y="162"/>
                  </a:lnTo>
                  <a:lnTo>
                    <a:pt x="153" y="148"/>
                  </a:lnTo>
                  <a:lnTo>
                    <a:pt x="163" y="135"/>
                  </a:lnTo>
                  <a:lnTo>
                    <a:pt x="175" y="121"/>
                  </a:lnTo>
                  <a:lnTo>
                    <a:pt x="185" y="109"/>
                  </a:lnTo>
                  <a:lnTo>
                    <a:pt x="198" y="97"/>
                  </a:lnTo>
                  <a:lnTo>
                    <a:pt x="209" y="84"/>
                  </a:lnTo>
                  <a:lnTo>
                    <a:pt x="222" y="73"/>
                  </a:lnTo>
                  <a:lnTo>
                    <a:pt x="233" y="61"/>
                  </a:lnTo>
                  <a:lnTo>
                    <a:pt x="247" y="51"/>
                  </a:lnTo>
                  <a:lnTo>
                    <a:pt x="260" y="39"/>
                  </a:lnTo>
                  <a:lnTo>
                    <a:pt x="272" y="29"/>
                  </a:lnTo>
                  <a:lnTo>
                    <a:pt x="286" y="20"/>
                  </a:lnTo>
                  <a:lnTo>
                    <a:pt x="300" y="10"/>
                  </a:lnTo>
                  <a:lnTo>
                    <a:pt x="314" y="0"/>
                  </a:lnTo>
                  <a:lnTo>
                    <a:pt x="291" y="58"/>
                  </a:lnTo>
                  <a:lnTo>
                    <a:pt x="271" y="121"/>
                  </a:lnTo>
                  <a:lnTo>
                    <a:pt x="257" y="189"/>
                  </a:lnTo>
                  <a:lnTo>
                    <a:pt x="247" y="263"/>
                  </a:lnTo>
                  <a:lnTo>
                    <a:pt x="241" y="340"/>
                  </a:lnTo>
                  <a:lnTo>
                    <a:pt x="240" y="421"/>
                  </a:lnTo>
                  <a:lnTo>
                    <a:pt x="245" y="506"/>
                  </a:lnTo>
                  <a:lnTo>
                    <a:pt x="254" y="592"/>
                  </a:lnTo>
                  <a:lnTo>
                    <a:pt x="3" y="639"/>
                  </a:lnTo>
                  <a:lnTo>
                    <a:pt x="0" y="579"/>
                  </a:lnTo>
                  <a:lnTo>
                    <a:pt x="3" y="521"/>
                  </a:lnTo>
                  <a:lnTo>
                    <a:pt x="10" y="462"/>
                  </a:lnTo>
                  <a:lnTo>
                    <a:pt x="22" y="404"/>
                  </a:lnTo>
                  <a:lnTo>
                    <a:pt x="41" y="348"/>
                  </a:lnTo>
                  <a:lnTo>
                    <a:pt x="63" y="294"/>
                  </a:lnTo>
                  <a:lnTo>
                    <a:pt x="89" y="240"/>
                  </a:lnTo>
                  <a:lnTo>
                    <a:pt x="121" y="1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p:cNvSpPr>
            <p:nvPr userDrawn="1"/>
          </p:nvSpPr>
          <p:spPr bwMode="auto">
            <a:xfrm>
              <a:off x="2364" y="2046"/>
              <a:ext cx="252" cy="274"/>
            </a:xfrm>
            <a:custGeom>
              <a:avLst/>
              <a:gdLst>
                <a:gd name="T0" fmla="*/ 0 w 504"/>
                <a:gd name="T1" fmla="*/ 47 h 548"/>
                <a:gd name="T2" fmla="*/ 252 w 504"/>
                <a:gd name="T3" fmla="*/ 0 h 548"/>
                <a:gd name="T4" fmla="*/ 261 w 504"/>
                <a:gd name="T5" fmla="*/ 42 h 548"/>
                <a:gd name="T6" fmla="*/ 271 w 504"/>
                <a:gd name="T7" fmla="*/ 84 h 548"/>
                <a:gd name="T8" fmla="*/ 283 w 504"/>
                <a:gd name="T9" fmla="*/ 124 h 548"/>
                <a:gd name="T10" fmla="*/ 295 w 504"/>
                <a:gd name="T11" fmla="*/ 164 h 548"/>
                <a:gd name="T12" fmla="*/ 308 w 504"/>
                <a:gd name="T13" fmla="*/ 202 h 548"/>
                <a:gd name="T14" fmla="*/ 322 w 504"/>
                <a:gd name="T15" fmla="*/ 240 h 548"/>
                <a:gd name="T16" fmla="*/ 337 w 504"/>
                <a:gd name="T17" fmla="*/ 277 h 548"/>
                <a:gd name="T18" fmla="*/ 353 w 504"/>
                <a:gd name="T19" fmla="*/ 313 h 548"/>
                <a:gd name="T20" fmla="*/ 369 w 504"/>
                <a:gd name="T21" fmla="*/ 346 h 548"/>
                <a:gd name="T22" fmla="*/ 386 w 504"/>
                <a:gd name="T23" fmla="*/ 380 h 548"/>
                <a:gd name="T24" fmla="*/ 405 w 504"/>
                <a:gd name="T25" fmla="*/ 412 h 548"/>
                <a:gd name="T26" fmla="*/ 423 w 504"/>
                <a:gd name="T27" fmla="*/ 442 h 548"/>
                <a:gd name="T28" fmla="*/ 443 w 504"/>
                <a:gd name="T29" fmla="*/ 470 h 548"/>
                <a:gd name="T30" fmla="*/ 463 w 504"/>
                <a:gd name="T31" fmla="*/ 498 h 548"/>
                <a:gd name="T32" fmla="*/ 483 w 504"/>
                <a:gd name="T33" fmla="*/ 523 h 548"/>
                <a:gd name="T34" fmla="*/ 504 w 504"/>
                <a:gd name="T35" fmla="*/ 548 h 548"/>
                <a:gd name="T36" fmla="*/ 489 w 504"/>
                <a:gd name="T37" fmla="*/ 544 h 548"/>
                <a:gd name="T38" fmla="*/ 475 w 504"/>
                <a:gd name="T39" fmla="*/ 540 h 548"/>
                <a:gd name="T40" fmla="*/ 460 w 504"/>
                <a:gd name="T41" fmla="*/ 535 h 548"/>
                <a:gd name="T42" fmla="*/ 445 w 504"/>
                <a:gd name="T43" fmla="*/ 530 h 548"/>
                <a:gd name="T44" fmla="*/ 431 w 504"/>
                <a:gd name="T45" fmla="*/ 526 h 548"/>
                <a:gd name="T46" fmla="*/ 418 w 504"/>
                <a:gd name="T47" fmla="*/ 520 h 548"/>
                <a:gd name="T48" fmla="*/ 403 w 504"/>
                <a:gd name="T49" fmla="*/ 514 h 548"/>
                <a:gd name="T50" fmla="*/ 389 w 504"/>
                <a:gd name="T51" fmla="*/ 508 h 548"/>
                <a:gd name="T52" fmla="*/ 375 w 504"/>
                <a:gd name="T53" fmla="*/ 503 h 548"/>
                <a:gd name="T54" fmla="*/ 361 w 504"/>
                <a:gd name="T55" fmla="*/ 496 h 548"/>
                <a:gd name="T56" fmla="*/ 347 w 504"/>
                <a:gd name="T57" fmla="*/ 489 h 548"/>
                <a:gd name="T58" fmla="*/ 333 w 504"/>
                <a:gd name="T59" fmla="*/ 481 h 548"/>
                <a:gd name="T60" fmla="*/ 321 w 504"/>
                <a:gd name="T61" fmla="*/ 474 h 548"/>
                <a:gd name="T62" fmla="*/ 307 w 504"/>
                <a:gd name="T63" fmla="*/ 466 h 548"/>
                <a:gd name="T64" fmla="*/ 294 w 504"/>
                <a:gd name="T65" fmla="*/ 458 h 548"/>
                <a:gd name="T66" fmla="*/ 282 w 504"/>
                <a:gd name="T67" fmla="*/ 449 h 548"/>
                <a:gd name="T68" fmla="*/ 255 w 504"/>
                <a:gd name="T69" fmla="*/ 430 h 548"/>
                <a:gd name="T70" fmla="*/ 231 w 504"/>
                <a:gd name="T71" fmla="*/ 411 h 548"/>
                <a:gd name="T72" fmla="*/ 207 w 504"/>
                <a:gd name="T73" fmla="*/ 390 h 548"/>
                <a:gd name="T74" fmla="*/ 184 w 504"/>
                <a:gd name="T75" fmla="*/ 368 h 548"/>
                <a:gd name="T76" fmla="*/ 162 w 504"/>
                <a:gd name="T77" fmla="*/ 346 h 548"/>
                <a:gd name="T78" fmla="*/ 141 w 504"/>
                <a:gd name="T79" fmla="*/ 322 h 548"/>
                <a:gd name="T80" fmla="*/ 121 w 504"/>
                <a:gd name="T81" fmla="*/ 298 h 548"/>
                <a:gd name="T82" fmla="*/ 103 w 504"/>
                <a:gd name="T83" fmla="*/ 274 h 548"/>
                <a:gd name="T84" fmla="*/ 86 w 504"/>
                <a:gd name="T85" fmla="*/ 247 h 548"/>
                <a:gd name="T86" fmla="*/ 71 w 504"/>
                <a:gd name="T87" fmla="*/ 221 h 548"/>
                <a:gd name="T88" fmla="*/ 56 w 504"/>
                <a:gd name="T89" fmla="*/ 193 h 548"/>
                <a:gd name="T90" fmla="*/ 42 w 504"/>
                <a:gd name="T91" fmla="*/ 165 h 548"/>
                <a:gd name="T92" fmla="*/ 29 w 504"/>
                <a:gd name="T93" fmla="*/ 137 h 548"/>
                <a:gd name="T94" fmla="*/ 19 w 504"/>
                <a:gd name="T95" fmla="*/ 108 h 548"/>
                <a:gd name="T96" fmla="*/ 8 w 504"/>
                <a:gd name="T97" fmla="*/ 78 h 548"/>
                <a:gd name="T98" fmla="*/ 0 w 504"/>
                <a:gd name="T9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4" h="548">
                  <a:moveTo>
                    <a:pt x="0" y="47"/>
                  </a:moveTo>
                  <a:lnTo>
                    <a:pt x="252" y="0"/>
                  </a:lnTo>
                  <a:lnTo>
                    <a:pt x="261" y="42"/>
                  </a:lnTo>
                  <a:lnTo>
                    <a:pt x="271" y="84"/>
                  </a:lnTo>
                  <a:lnTo>
                    <a:pt x="283" y="124"/>
                  </a:lnTo>
                  <a:lnTo>
                    <a:pt x="295" y="164"/>
                  </a:lnTo>
                  <a:lnTo>
                    <a:pt x="308" y="202"/>
                  </a:lnTo>
                  <a:lnTo>
                    <a:pt x="322" y="240"/>
                  </a:lnTo>
                  <a:lnTo>
                    <a:pt x="337" y="277"/>
                  </a:lnTo>
                  <a:lnTo>
                    <a:pt x="353" y="313"/>
                  </a:lnTo>
                  <a:lnTo>
                    <a:pt x="369" y="346"/>
                  </a:lnTo>
                  <a:lnTo>
                    <a:pt x="386" y="380"/>
                  </a:lnTo>
                  <a:lnTo>
                    <a:pt x="405" y="412"/>
                  </a:lnTo>
                  <a:lnTo>
                    <a:pt x="423" y="442"/>
                  </a:lnTo>
                  <a:lnTo>
                    <a:pt x="443" y="470"/>
                  </a:lnTo>
                  <a:lnTo>
                    <a:pt x="463" y="498"/>
                  </a:lnTo>
                  <a:lnTo>
                    <a:pt x="483" y="523"/>
                  </a:lnTo>
                  <a:lnTo>
                    <a:pt x="504" y="548"/>
                  </a:lnTo>
                  <a:lnTo>
                    <a:pt x="489" y="544"/>
                  </a:lnTo>
                  <a:lnTo>
                    <a:pt x="475" y="540"/>
                  </a:lnTo>
                  <a:lnTo>
                    <a:pt x="460" y="535"/>
                  </a:lnTo>
                  <a:lnTo>
                    <a:pt x="445" y="530"/>
                  </a:lnTo>
                  <a:lnTo>
                    <a:pt x="431" y="526"/>
                  </a:lnTo>
                  <a:lnTo>
                    <a:pt x="418" y="520"/>
                  </a:lnTo>
                  <a:lnTo>
                    <a:pt x="403" y="514"/>
                  </a:lnTo>
                  <a:lnTo>
                    <a:pt x="389" y="508"/>
                  </a:lnTo>
                  <a:lnTo>
                    <a:pt x="375" y="503"/>
                  </a:lnTo>
                  <a:lnTo>
                    <a:pt x="361" y="496"/>
                  </a:lnTo>
                  <a:lnTo>
                    <a:pt x="347" y="489"/>
                  </a:lnTo>
                  <a:lnTo>
                    <a:pt x="333" y="481"/>
                  </a:lnTo>
                  <a:lnTo>
                    <a:pt x="321" y="474"/>
                  </a:lnTo>
                  <a:lnTo>
                    <a:pt x="307" y="466"/>
                  </a:lnTo>
                  <a:lnTo>
                    <a:pt x="294" y="458"/>
                  </a:lnTo>
                  <a:lnTo>
                    <a:pt x="282" y="449"/>
                  </a:lnTo>
                  <a:lnTo>
                    <a:pt x="255" y="430"/>
                  </a:lnTo>
                  <a:lnTo>
                    <a:pt x="231" y="411"/>
                  </a:lnTo>
                  <a:lnTo>
                    <a:pt x="207" y="390"/>
                  </a:lnTo>
                  <a:lnTo>
                    <a:pt x="184" y="368"/>
                  </a:lnTo>
                  <a:lnTo>
                    <a:pt x="162" y="346"/>
                  </a:lnTo>
                  <a:lnTo>
                    <a:pt x="141" y="322"/>
                  </a:lnTo>
                  <a:lnTo>
                    <a:pt x="121" y="298"/>
                  </a:lnTo>
                  <a:lnTo>
                    <a:pt x="103" y="274"/>
                  </a:lnTo>
                  <a:lnTo>
                    <a:pt x="86" y="247"/>
                  </a:lnTo>
                  <a:lnTo>
                    <a:pt x="71" y="221"/>
                  </a:lnTo>
                  <a:lnTo>
                    <a:pt x="56" y="193"/>
                  </a:lnTo>
                  <a:lnTo>
                    <a:pt x="42" y="165"/>
                  </a:lnTo>
                  <a:lnTo>
                    <a:pt x="29" y="137"/>
                  </a:lnTo>
                  <a:lnTo>
                    <a:pt x="19" y="108"/>
                  </a:lnTo>
                  <a:lnTo>
                    <a:pt x="8" y="78"/>
                  </a:lnTo>
                  <a:lnTo>
                    <a:pt x="0"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3285" y="2566"/>
              <a:ext cx="146" cy="150"/>
            </a:xfrm>
            <a:custGeom>
              <a:avLst/>
              <a:gdLst>
                <a:gd name="T0" fmla="*/ 0 w 293"/>
                <a:gd name="T1" fmla="*/ 301 h 301"/>
                <a:gd name="T2" fmla="*/ 2 w 293"/>
                <a:gd name="T3" fmla="*/ 301 h 301"/>
                <a:gd name="T4" fmla="*/ 9 w 293"/>
                <a:gd name="T5" fmla="*/ 301 h 301"/>
                <a:gd name="T6" fmla="*/ 20 w 293"/>
                <a:gd name="T7" fmla="*/ 301 h 301"/>
                <a:gd name="T8" fmla="*/ 34 w 293"/>
                <a:gd name="T9" fmla="*/ 298 h 301"/>
                <a:gd name="T10" fmla="*/ 51 w 293"/>
                <a:gd name="T11" fmla="*/ 295 h 301"/>
                <a:gd name="T12" fmla="*/ 70 w 293"/>
                <a:gd name="T13" fmla="*/ 289 h 301"/>
                <a:gd name="T14" fmla="*/ 91 w 293"/>
                <a:gd name="T15" fmla="*/ 281 h 301"/>
                <a:gd name="T16" fmla="*/ 114 w 293"/>
                <a:gd name="T17" fmla="*/ 269 h 301"/>
                <a:gd name="T18" fmla="*/ 139 w 293"/>
                <a:gd name="T19" fmla="*/ 255 h 301"/>
                <a:gd name="T20" fmla="*/ 163 w 293"/>
                <a:gd name="T21" fmla="*/ 235 h 301"/>
                <a:gd name="T22" fmla="*/ 187 w 293"/>
                <a:gd name="T23" fmla="*/ 211 h 301"/>
                <a:gd name="T24" fmla="*/ 211 w 293"/>
                <a:gd name="T25" fmla="*/ 182 h 301"/>
                <a:gd name="T26" fmla="*/ 234 w 293"/>
                <a:gd name="T27" fmla="*/ 146 h 301"/>
                <a:gd name="T28" fmla="*/ 256 w 293"/>
                <a:gd name="T29" fmla="*/ 105 h 301"/>
                <a:gd name="T30" fmla="*/ 276 w 293"/>
                <a:gd name="T31" fmla="*/ 57 h 301"/>
                <a:gd name="T32" fmla="*/ 293 w 293"/>
                <a:gd name="T33" fmla="*/ 0 h 301"/>
                <a:gd name="T34" fmla="*/ 281 w 293"/>
                <a:gd name="T35" fmla="*/ 32 h 301"/>
                <a:gd name="T36" fmla="*/ 269 w 293"/>
                <a:gd name="T37" fmla="*/ 63 h 301"/>
                <a:gd name="T38" fmla="*/ 256 w 293"/>
                <a:gd name="T39" fmla="*/ 93 h 301"/>
                <a:gd name="T40" fmla="*/ 241 w 293"/>
                <a:gd name="T41" fmla="*/ 122 h 301"/>
                <a:gd name="T42" fmla="*/ 225 w 293"/>
                <a:gd name="T43" fmla="*/ 149 h 301"/>
                <a:gd name="T44" fmla="*/ 208 w 293"/>
                <a:gd name="T45" fmla="*/ 174 h 301"/>
                <a:gd name="T46" fmla="*/ 190 w 293"/>
                <a:gd name="T47" fmla="*/ 196 h 301"/>
                <a:gd name="T48" fmla="*/ 172 w 293"/>
                <a:gd name="T49" fmla="*/ 218 h 301"/>
                <a:gd name="T50" fmla="*/ 152 w 293"/>
                <a:gd name="T51" fmla="*/ 236 h 301"/>
                <a:gd name="T52" fmla="*/ 132 w 293"/>
                <a:gd name="T53" fmla="*/ 252 h 301"/>
                <a:gd name="T54" fmla="*/ 111 w 293"/>
                <a:gd name="T55" fmla="*/ 267 h 301"/>
                <a:gd name="T56" fmla="*/ 90 w 293"/>
                <a:gd name="T57" fmla="*/ 279 h 301"/>
                <a:gd name="T58" fmla="*/ 68 w 293"/>
                <a:gd name="T59" fmla="*/ 288 h 301"/>
                <a:gd name="T60" fmla="*/ 46 w 293"/>
                <a:gd name="T61" fmla="*/ 295 h 301"/>
                <a:gd name="T62" fmla="*/ 23 w 293"/>
                <a:gd name="T63" fmla="*/ 299 h 301"/>
                <a:gd name="T64" fmla="*/ 0 w 293"/>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301">
                  <a:moveTo>
                    <a:pt x="0" y="301"/>
                  </a:moveTo>
                  <a:lnTo>
                    <a:pt x="2" y="301"/>
                  </a:lnTo>
                  <a:lnTo>
                    <a:pt x="9" y="301"/>
                  </a:lnTo>
                  <a:lnTo>
                    <a:pt x="20" y="301"/>
                  </a:lnTo>
                  <a:lnTo>
                    <a:pt x="34" y="298"/>
                  </a:lnTo>
                  <a:lnTo>
                    <a:pt x="51" y="295"/>
                  </a:lnTo>
                  <a:lnTo>
                    <a:pt x="70" y="289"/>
                  </a:lnTo>
                  <a:lnTo>
                    <a:pt x="91" y="281"/>
                  </a:lnTo>
                  <a:lnTo>
                    <a:pt x="114" y="269"/>
                  </a:lnTo>
                  <a:lnTo>
                    <a:pt x="139" y="255"/>
                  </a:lnTo>
                  <a:lnTo>
                    <a:pt x="163" y="235"/>
                  </a:lnTo>
                  <a:lnTo>
                    <a:pt x="187" y="211"/>
                  </a:lnTo>
                  <a:lnTo>
                    <a:pt x="211" y="182"/>
                  </a:lnTo>
                  <a:lnTo>
                    <a:pt x="234" y="146"/>
                  </a:lnTo>
                  <a:lnTo>
                    <a:pt x="256" y="105"/>
                  </a:lnTo>
                  <a:lnTo>
                    <a:pt x="276" y="57"/>
                  </a:lnTo>
                  <a:lnTo>
                    <a:pt x="293" y="0"/>
                  </a:lnTo>
                  <a:lnTo>
                    <a:pt x="281" y="32"/>
                  </a:lnTo>
                  <a:lnTo>
                    <a:pt x="269" y="63"/>
                  </a:lnTo>
                  <a:lnTo>
                    <a:pt x="256" y="93"/>
                  </a:lnTo>
                  <a:lnTo>
                    <a:pt x="241" y="122"/>
                  </a:lnTo>
                  <a:lnTo>
                    <a:pt x="225" y="149"/>
                  </a:lnTo>
                  <a:lnTo>
                    <a:pt x="208" y="174"/>
                  </a:lnTo>
                  <a:lnTo>
                    <a:pt x="190" y="196"/>
                  </a:lnTo>
                  <a:lnTo>
                    <a:pt x="172" y="218"/>
                  </a:lnTo>
                  <a:lnTo>
                    <a:pt x="152" y="236"/>
                  </a:lnTo>
                  <a:lnTo>
                    <a:pt x="132" y="252"/>
                  </a:lnTo>
                  <a:lnTo>
                    <a:pt x="111" y="267"/>
                  </a:lnTo>
                  <a:lnTo>
                    <a:pt x="90" y="279"/>
                  </a:lnTo>
                  <a:lnTo>
                    <a:pt x="68" y="288"/>
                  </a:lnTo>
                  <a:lnTo>
                    <a:pt x="46" y="295"/>
                  </a:lnTo>
                  <a:lnTo>
                    <a:pt x="23" y="299"/>
                  </a:lnTo>
                  <a:lnTo>
                    <a:pt x="0" y="301"/>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p:cNvSpPr>
            <p:nvPr userDrawn="1"/>
          </p:nvSpPr>
          <p:spPr bwMode="auto">
            <a:xfrm>
              <a:off x="3449" y="2379"/>
              <a:ext cx="0" cy="23"/>
            </a:xfrm>
            <a:custGeom>
              <a:avLst/>
              <a:gdLst>
                <a:gd name="T0" fmla="*/ 0 h 46"/>
                <a:gd name="T1" fmla="*/ 13 h 46"/>
                <a:gd name="T2" fmla="*/ 24 h 46"/>
                <a:gd name="T3" fmla="*/ 36 h 46"/>
                <a:gd name="T4" fmla="*/ 46 h 46"/>
                <a:gd name="T5" fmla="*/ 35 h 46"/>
                <a:gd name="T6" fmla="*/ 23 h 46"/>
                <a:gd name="T7" fmla="*/ 12 h 46"/>
                <a:gd name="T8" fmla="*/ 0 h 46"/>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46">
                  <a:moveTo>
                    <a:pt x="0" y="0"/>
                  </a:moveTo>
                  <a:lnTo>
                    <a:pt x="0" y="13"/>
                  </a:lnTo>
                  <a:lnTo>
                    <a:pt x="0" y="24"/>
                  </a:lnTo>
                  <a:lnTo>
                    <a:pt x="0" y="36"/>
                  </a:lnTo>
                  <a:lnTo>
                    <a:pt x="0" y="46"/>
                  </a:lnTo>
                  <a:lnTo>
                    <a:pt x="0" y="35"/>
                  </a:lnTo>
                  <a:lnTo>
                    <a:pt x="0" y="23"/>
                  </a:lnTo>
                  <a:lnTo>
                    <a:pt x="0" y="12"/>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25"/>
            <p:cNvSpPr>
              <a:spLocks/>
            </p:cNvSpPr>
            <p:nvPr userDrawn="1"/>
          </p:nvSpPr>
          <p:spPr bwMode="auto">
            <a:xfrm>
              <a:off x="3131" y="2526"/>
              <a:ext cx="76" cy="155"/>
            </a:xfrm>
            <a:custGeom>
              <a:avLst/>
              <a:gdLst>
                <a:gd name="T0" fmla="*/ 0 w 154"/>
                <a:gd name="T1" fmla="*/ 0 h 309"/>
                <a:gd name="T2" fmla="*/ 7 w 154"/>
                <a:gd name="T3" fmla="*/ 42 h 309"/>
                <a:gd name="T4" fmla="*/ 18 w 154"/>
                <a:gd name="T5" fmla="*/ 86 h 309"/>
                <a:gd name="T6" fmla="*/ 32 w 154"/>
                <a:gd name="T7" fmla="*/ 127 h 309"/>
                <a:gd name="T8" fmla="*/ 48 w 154"/>
                <a:gd name="T9" fmla="*/ 169 h 309"/>
                <a:gd name="T10" fmla="*/ 68 w 154"/>
                <a:gd name="T11" fmla="*/ 208 h 309"/>
                <a:gd name="T12" fmla="*/ 93 w 154"/>
                <a:gd name="T13" fmla="*/ 245 h 309"/>
                <a:gd name="T14" fmla="*/ 120 w 154"/>
                <a:gd name="T15" fmla="*/ 279 h 309"/>
                <a:gd name="T16" fmla="*/ 154 w 154"/>
                <a:gd name="T17" fmla="*/ 309 h 309"/>
                <a:gd name="T18" fmla="*/ 127 w 154"/>
                <a:gd name="T19" fmla="*/ 282 h 309"/>
                <a:gd name="T20" fmla="*/ 103 w 154"/>
                <a:gd name="T21" fmla="*/ 252 h 309"/>
                <a:gd name="T22" fmla="*/ 80 w 154"/>
                <a:gd name="T23" fmla="*/ 216 h 309"/>
                <a:gd name="T24" fmla="*/ 60 w 154"/>
                <a:gd name="T25" fmla="*/ 178 h 309"/>
                <a:gd name="T26" fmla="*/ 41 w 154"/>
                <a:gd name="T27" fmla="*/ 138 h 309"/>
                <a:gd name="T28" fmla="*/ 25 w 154"/>
                <a:gd name="T29" fmla="*/ 94 h 309"/>
                <a:gd name="T30" fmla="*/ 11 w 154"/>
                <a:gd name="T31" fmla="*/ 48 h 309"/>
                <a:gd name="T32" fmla="*/ 0 w 154"/>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09">
                  <a:moveTo>
                    <a:pt x="0" y="0"/>
                  </a:moveTo>
                  <a:lnTo>
                    <a:pt x="7" y="42"/>
                  </a:lnTo>
                  <a:lnTo>
                    <a:pt x="18" y="86"/>
                  </a:lnTo>
                  <a:lnTo>
                    <a:pt x="32" y="127"/>
                  </a:lnTo>
                  <a:lnTo>
                    <a:pt x="48" y="169"/>
                  </a:lnTo>
                  <a:lnTo>
                    <a:pt x="68" y="208"/>
                  </a:lnTo>
                  <a:lnTo>
                    <a:pt x="93" y="245"/>
                  </a:lnTo>
                  <a:lnTo>
                    <a:pt x="120" y="279"/>
                  </a:lnTo>
                  <a:lnTo>
                    <a:pt x="154" y="309"/>
                  </a:lnTo>
                  <a:lnTo>
                    <a:pt x="127" y="282"/>
                  </a:lnTo>
                  <a:lnTo>
                    <a:pt x="103" y="252"/>
                  </a:lnTo>
                  <a:lnTo>
                    <a:pt x="80" y="216"/>
                  </a:lnTo>
                  <a:lnTo>
                    <a:pt x="60" y="178"/>
                  </a:lnTo>
                  <a:lnTo>
                    <a:pt x="41" y="138"/>
                  </a:lnTo>
                  <a:lnTo>
                    <a:pt x="25" y="94"/>
                  </a:lnTo>
                  <a:lnTo>
                    <a:pt x="11" y="48"/>
                  </a:lnTo>
                  <a:lnTo>
                    <a:pt x="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Freeform 26"/>
            <p:cNvSpPr>
              <a:spLocks/>
            </p:cNvSpPr>
            <p:nvPr userDrawn="1"/>
          </p:nvSpPr>
          <p:spPr bwMode="auto">
            <a:xfrm>
              <a:off x="3077" y="1998"/>
              <a:ext cx="372" cy="382"/>
            </a:xfrm>
            <a:custGeom>
              <a:avLst/>
              <a:gdLst>
                <a:gd name="T0" fmla="*/ 74 w 745"/>
                <a:gd name="T1" fmla="*/ 87 h 763"/>
                <a:gd name="T2" fmla="*/ 104 w 745"/>
                <a:gd name="T3" fmla="*/ 90 h 763"/>
                <a:gd name="T4" fmla="*/ 136 w 745"/>
                <a:gd name="T5" fmla="*/ 95 h 763"/>
                <a:gd name="T6" fmla="*/ 170 w 745"/>
                <a:gd name="T7" fmla="*/ 106 h 763"/>
                <a:gd name="T8" fmla="*/ 203 w 745"/>
                <a:gd name="T9" fmla="*/ 120 h 763"/>
                <a:gd name="T10" fmla="*/ 236 w 745"/>
                <a:gd name="T11" fmla="*/ 138 h 763"/>
                <a:gd name="T12" fmla="*/ 269 w 745"/>
                <a:gd name="T13" fmla="*/ 162 h 763"/>
                <a:gd name="T14" fmla="*/ 297 w 745"/>
                <a:gd name="T15" fmla="*/ 193 h 763"/>
                <a:gd name="T16" fmla="*/ 312 w 745"/>
                <a:gd name="T17" fmla="*/ 214 h 763"/>
                <a:gd name="T18" fmla="*/ 316 w 745"/>
                <a:gd name="T19" fmla="*/ 219 h 763"/>
                <a:gd name="T20" fmla="*/ 317 w 745"/>
                <a:gd name="T21" fmla="*/ 222 h 763"/>
                <a:gd name="T22" fmla="*/ 318 w 745"/>
                <a:gd name="T23" fmla="*/ 224 h 763"/>
                <a:gd name="T24" fmla="*/ 329 w 745"/>
                <a:gd name="T25" fmla="*/ 243 h 763"/>
                <a:gd name="T26" fmla="*/ 345 w 745"/>
                <a:gd name="T27" fmla="*/ 280 h 763"/>
                <a:gd name="T28" fmla="*/ 355 w 745"/>
                <a:gd name="T29" fmla="*/ 317 h 763"/>
                <a:gd name="T30" fmla="*/ 361 w 745"/>
                <a:gd name="T31" fmla="*/ 353 h 763"/>
                <a:gd name="T32" fmla="*/ 335 w 745"/>
                <a:gd name="T33" fmla="*/ 371 h 763"/>
                <a:gd name="T34" fmla="*/ 333 w 745"/>
                <a:gd name="T35" fmla="*/ 455 h 763"/>
                <a:gd name="T36" fmla="*/ 318 w 745"/>
                <a:gd name="T37" fmla="*/ 462 h 763"/>
                <a:gd name="T38" fmla="*/ 291 w 745"/>
                <a:gd name="T39" fmla="*/ 477 h 763"/>
                <a:gd name="T40" fmla="*/ 256 w 745"/>
                <a:gd name="T41" fmla="*/ 500 h 763"/>
                <a:gd name="T42" fmla="*/ 216 w 745"/>
                <a:gd name="T43" fmla="*/ 536 h 763"/>
                <a:gd name="T44" fmla="*/ 178 w 745"/>
                <a:gd name="T45" fmla="*/ 588 h 763"/>
                <a:gd name="T46" fmla="*/ 144 w 745"/>
                <a:gd name="T47" fmla="*/ 648 h 763"/>
                <a:gd name="T48" fmla="*/ 119 w 745"/>
                <a:gd name="T49" fmla="*/ 716 h 763"/>
                <a:gd name="T50" fmla="*/ 327 w 745"/>
                <a:gd name="T51" fmla="*/ 755 h 763"/>
                <a:gd name="T52" fmla="*/ 365 w 745"/>
                <a:gd name="T53" fmla="*/ 756 h 763"/>
                <a:gd name="T54" fmla="*/ 457 w 745"/>
                <a:gd name="T55" fmla="*/ 510 h 763"/>
                <a:gd name="T56" fmla="*/ 745 w 745"/>
                <a:gd name="T57" fmla="*/ 762 h 763"/>
                <a:gd name="T58" fmla="*/ 742 w 745"/>
                <a:gd name="T59" fmla="*/ 749 h 763"/>
                <a:gd name="T60" fmla="*/ 735 w 745"/>
                <a:gd name="T61" fmla="*/ 717 h 763"/>
                <a:gd name="T62" fmla="*/ 722 w 745"/>
                <a:gd name="T63" fmla="*/ 670 h 763"/>
                <a:gd name="T64" fmla="*/ 700 w 745"/>
                <a:gd name="T65" fmla="*/ 616 h 763"/>
                <a:gd name="T66" fmla="*/ 666 w 745"/>
                <a:gd name="T67" fmla="*/ 561 h 763"/>
                <a:gd name="T68" fmla="*/ 623 w 745"/>
                <a:gd name="T69" fmla="*/ 510 h 763"/>
                <a:gd name="T70" fmla="*/ 564 w 745"/>
                <a:gd name="T71" fmla="*/ 473 h 763"/>
                <a:gd name="T72" fmla="*/ 491 w 745"/>
                <a:gd name="T73" fmla="*/ 454 h 763"/>
                <a:gd name="T74" fmla="*/ 451 w 745"/>
                <a:gd name="T75" fmla="*/ 374 h 763"/>
                <a:gd name="T76" fmla="*/ 450 w 745"/>
                <a:gd name="T77" fmla="*/ 358 h 763"/>
                <a:gd name="T78" fmla="*/ 444 w 745"/>
                <a:gd name="T79" fmla="*/ 314 h 763"/>
                <a:gd name="T80" fmla="*/ 427 w 745"/>
                <a:gd name="T81" fmla="*/ 252 h 763"/>
                <a:gd name="T82" fmla="*/ 394 w 745"/>
                <a:gd name="T83" fmla="*/ 182 h 763"/>
                <a:gd name="T84" fmla="*/ 342 w 745"/>
                <a:gd name="T85" fmla="*/ 113 h 763"/>
                <a:gd name="T86" fmla="*/ 265 w 745"/>
                <a:gd name="T87" fmla="*/ 53 h 763"/>
                <a:gd name="T88" fmla="*/ 158 w 745"/>
                <a:gd name="T89" fmla="*/ 13 h 763"/>
                <a:gd name="T90" fmla="*/ 16 w 745"/>
                <a:gd name="T91" fmla="*/ 0 h 763"/>
                <a:gd name="T92" fmla="*/ 1 w 745"/>
                <a:gd name="T93" fmla="*/ 89 h 763"/>
                <a:gd name="T94" fmla="*/ 12 w 745"/>
                <a:gd name="T95" fmla="*/ 87 h 763"/>
                <a:gd name="T96" fmla="*/ 21 w 745"/>
                <a:gd name="T97" fmla="*/ 86 h 763"/>
                <a:gd name="T98" fmla="*/ 22 w 745"/>
                <a:gd name="T99" fmla="*/ 85 h 763"/>
                <a:gd name="T100" fmla="*/ 27 w 745"/>
                <a:gd name="T101" fmla="*/ 84 h 763"/>
                <a:gd name="T102" fmla="*/ 36 w 745"/>
                <a:gd name="T103" fmla="*/ 84 h 763"/>
                <a:gd name="T104" fmla="*/ 46 w 745"/>
                <a:gd name="T105" fmla="*/ 85 h 763"/>
                <a:gd name="T106" fmla="*/ 55 w 745"/>
                <a:gd name="T107" fmla="*/ 8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5" h="763">
                  <a:moveTo>
                    <a:pt x="60" y="86"/>
                  </a:moveTo>
                  <a:lnTo>
                    <a:pt x="74" y="87"/>
                  </a:lnTo>
                  <a:lnTo>
                    <a:pt x="88" y="89"/>
                  </a:lnTo>
                  <a:lnTo>
                    <a:pt x="104" y="90"/>
                  </a:lnTo>
                  <a:lnTo>
                    <a:pt x="119" y="92"/>
                  </a:lnTo>
                  <a:lnTo>
                    <a:pt x="136" y="95"/>
                  </a:lnTo>
                  <a:lnTo>
                    <a:pt x="152" y="100"/>
                  </a:lnTo>
                  <a:lnTo>
                    <a:pt x="170" y="106"/>
                  </a:lnTo>
                  <a:lnTo>
                    <a:pt x="187" y="112"/>
                  </a:lnTo>
                  <a:lnTo>
                    <a:pt x="203" y="120"/>
                  </a:lnTo>
                  <a:lnTo>
                    <a:pt x="220" y="128"/>
                  </a:lnTo>
                  <a:lnTo>
                    <a:pt x="236" y="138"/>
                  </a:lnTo>
                  <a:lnTo>
                    <a:pt x="253" y="150"/>
                  </a:lnTo>
                  <a:lnTo>
                    <a:pt x="269" y="162"/>
                  </a:lnTo>
                  <a:lnTo>
                    <a:pt x="284" y="177"/>
                  </a:lnTo>
                  <a:lnTo>
                    <a:pt x="297" y="193"/>
                  </a:lnTo>
                  <a:lnTo>
                    <a:pt x="310" y="212"/>
                  </a:lnTo>
                  <a:lnTo>
                    <a:pt x="312" y="214"/>
                  </a:lnTo>
                  <a:lnTo>
                    <a:pt x="314" y="216"/>
                  </a:lnTo>
                  <a:lnTo>
                    <a:pt x="316" y="219"/>
                  </a:lnTo>
                  <a:lnTo>
                    <a:pt x="317" y="221"/>
                  </a:lnTo>
                  <a:lnTo>
                    <a:pt x="317" y="222"/>
                  </a:lnTo>
                  <a:lnTo>
                    <a:pt x="318" y="223"/>
                  </a:lnTo>
                  <a:lnTo>
                    <a:pt x="318" y="224"/>
                  </a:lnTo>
                  <a:lnTo>
                    <a:pt x="319" y="226"/>
                  </a:lnTo>
                  <a:lnTo>
                    <a:pt x="329" y="243"/>
                  </a:lnTo>
                  <a:lnTo>
                    <a:pt x="338" y="261"/>
                  </a:lnTo>
                  <a:lnTo>
                    <a:pt x="345" y="280"/>
                  </a:lnTo>
                  <a:lnTo>
                    <a:pt x="350" y="298"/>
                  </a:lnTo>
                  <a:lnTo>
                    <a:pt x="355" y="317"/>
                  </a:lnTo>
                  <a:lnTo>
                    <a:pt x="359" y="335"/>
                  </a:lnTo>
                  <a:lnTo>
                    <a:pt x="361" y="353"/>
                  </a:lnTo>
                  <a:lnTo>
                    <a:pt x="363" y="371"/>
                  </a:lnTo>
                  <a:lnTo>
                    <a:pt x="335" y="371"/>
                  </a:lnTo>
                  <a:lnTo>
                    <a:pt x="335" y="454"/>
                  </a:lnTo>
                  <a:lnTo>
                    <a:pt x="333" y="455"/>
                  </a:lnTo>
                  <a:lnTo>
                    <a:pt x="327" y="457"/>
                  </a:lnTo>
                  <a:lnTo>
                    <a:pt x="318" y="462"/>
                  </a:lnTo>
                  <a:lnTo>
                    <a:pt x="306" y="468"/>
                  </a:lnTo>
                  <a:lnTo>
                    <a:pt x="291" y="477"/>
                  </a:lnTo>
                  <a:lnTo>
                    <a:pt x="274" y="487"/>
                  </a:lnTo>
                  <a:lnTo>
                    <a:pt x="256" y="500"/>
                  </a:lnTo>
                  <a:lnTo>
                    <a:pt x="238" y="515"/>
                  </a:lnTo>
                  <a:lnTo>
                    <a:pt x="216" y="536"/>
                  </a:lnTo>
                  <a:lnTo>
                    <a:pt x="196" y="561"/>
                  </a:lnTo>
                  <a:lnTo>
                    <a:pt x="178" y="588"/>
                  </a:lnTo>
                  <a:lnTo>
                    <a:pt x="160" y="617"/>
                  </a:lnTo>
                  <a:lnTo>
                    <a:pt x="144" y="648"/>
                  </a:lnTo>
                  <a:lnTo>
                    <a:pt x="130" y="681"/>
                  </a:lnTo>
                  <a:lnTo>
                    <a:pt x="119" y="716"/>
                  </a:lnTo>
                  <a:lnTo>
                    <a:pt x="108" y="753"/>
                  </a:lnTo>
                  <a:lnTo>
                    <a:pt x="327" y="755"/>
                  </a:lnTo>
                  <a:lnTo>
                    <a:pt x="324" y="757"/>
                  </a:lnTo>
                  <a:lnTo>
                    <a:pt x="365" y="756"/>
                  </a:lnTo>
                  <a:lnTo>
                    <a:pt x="365" y="510"/>
                  </a:lnTo>
                  <a:lnTo>
                    <a:pt x="457" y="510"/>
                  </a:lnTo>
                  <a:lnTo>
                    <a:pt x="457" y="763"/>
                  </a:lnTo>
                  <a:lnTo>
                    <a:pt x="745" y="762"/>
                  </a:lnTo>
                  <a:lnTo>
                    <a:pt x="745" y="759"/>
                  </a:lnTo>
                  <a:lnTo>
                    <a:pt x="742" y="749"/>
                  </a:lnTo>
                  <a:lnTo>
                    <a:pt x="740" y="736"/>
                  </a:lnTo>
                  <a:lnTo>
                    <a:pt x="735" y="717"/>
                  </a:lnTo>
                  <a:lnTo>
                    <a:pt x="730" y="694"/>
                  </a:lnTo>
                  <a:lnTo>
                    <a:pt x="722" y="670"/>
                  </a:lnTo>
                  <a:lnTo>
                    <a:pt x="711" y="643"/>
                  </a:lnTo>
                  <a:lnTo>
                    <a:pt x="700" y="616"/>
                  </a:lnTo>
                  <a:lnTo>
                    <a:pt x="685" y="587"/>
                  </a:lnTo>
                  <a:lnTo>
                    <a:pt x="666" y="561"/>
                  </a:lnTo>
                  <a:lnTo>
                    <a:pt x="646" y="534"/>
                  </a:lnTo>
                  <a:lnTo>
                    <a:pt x="623" y="510"/>
                  </a:lnTo>
                  <a:lnTo>
                    <a:pt x="595" y="489"/>
                  </a:lnTo>
                  <a:lnTo>
                    <a:pt x="564" y="473"/>
                  </a:lnTo>
                  <a:lnTo>
                    <a:pt x="529" y="460"/>
                  </a:lnTo>
                  <a:lnTo>
                    <a:pt x="491" y="454"/>
                  </a:lnTo>
                  <a:lnTo>
                    <a:pt x="491" y="374"/>
                  </a:lnTo>
                  <a:lnTo>
                    <a:pt x="451" y="374"/>
                  </a:lnTo>
                  <a:lnTo>
                    <a:pt x="451" y="369"/>
                  </a:lnTo>
                  <a:lnTo>
                    <a:pt x="450" y="358"/>
                  </a:lnTo>
                  <a:lnTo>
                    <a:pt x="447" y="338"/>
                  </a:lnTo>
                  <a:lnTo>
                    <a:pt x="444" y="314"/>
                  </a:lnTo>
                  <a:lnTo>
                    <a:pt x="437" y="284"/>
                  </a:lnTo>
                  <a:lnTo>
                    <a:pt x="427" y="252"/>
                  </a:lnTo>
                  <a:lnTo>
                    <a:pt x="413" y="218"/>
                  </a:lnTo>
                  <a:lnTo>
                    <a:pt x="394" y="182"/>
                  </a:lnTo>
                  <a:lnTo>
                    <a:pt x="371" y="146"/>
                  </a:lnTo>
                  <a:lnTo>
                    <a:pt x="342" y="113"/>
                  </a:lnTo>
                  <a:lnTo>
                    <a:pt x="308" y="81"/>
                  </a:lnTo>
                  <a:lnTo>
                    <a:pt x="265" y="53"/>
                  </a:lnTo>
                  <a:lnTo>
                    <a:pt x="216" y="30"/>
                  </a:lnTo>
                  <a:lnTo>
                    <a:pt x="158" y="13"/>
                  </a:lnTo>
                  <a:lnTo>
                    <a:pt x="92" y="2"/>
                  </a:lnTo>
                  <a:lnTo>
                    <a:pt x="16" y="0"/>
                  </a:lnTo>
                  <a:lnTo>
                    <a:pt x="0" y="89"/>
                  </a:lnTo>
                  <a:lnTo>
                    <a:pt x="1" y="89"/>
                  </a:lnTo>
                  <a:lnTo>
                    <a:pt x="6" y="87"/>
                  </a:lnTo>
                  <a:lnTo>
                    <a:pt x="12" y="87"/>
                  </a:lnTo>
                  <a:lnTo>
                    <a:pt x="21" y="87"/>
                  </a:lnTo>
                  <a:lnTo>
                    <a:pt x="21" y="86"/>
                  </a:lnTo>
                  <a:lnTo>
                    <a:pt x="22" y="85"/>
                  </a:lnTo>
                  <a:lnTo>
                    <a:pt x="22" y="85"/>
                  </a:lnTo>
                  <a:lnTo>
                    <a:pt x="22" y="84"/>
                  </a:lnTo>
                  <a:lnTo>
                    <a:pt x="27" y="84"/>
                  </a:lnTo>
                  <a:lnTo>
                    <a:pt x="31" y="84"/>
                  </a:lnTo>
                  <a:lnTo>
                    <a:pt x="36" y="84"/>
                  </a:lnTo>
                  <a:lnTo>
                    <a:pt x="42" y="85"/>
                  </a:lnTo>
                  <a:lnTo>
                    <a:pt x="46" y="85"/>
                  </a:lnTo>
                  <a:lnTo>
                    <a:pt x="51" y="85"/>
                  </a:lnTo>
                  <a:lnTo>
                    <a:pt x="55" y="86"/>
                  </a:lnTo>
                  <a:lnTo>
                    <a:pt x="60" y="86"/>
                  </a:ln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7" name="Freeform 27"/>
            <p:cNvSpPr>
              <a:spLocks/>
            </p:cNvSpPr>
            <p:nvPr userDrawn="1"/>
          </p:nvSpPr>
          <p:spPr bwMode="auto">
            <a:xfrm>
              <a:off x="3236" y="2111"/>
              <a:ext cx="22" cy="72"/>
            </a:xfrm>
            <a:custGeom>
              <a:avLst/>
              <a:gdLst>
                <a:gd name="T0" fmla="*/ 44 w 44"/>
                <a:gd name="T1" fmla="*/ 145 h 145"/>
                <a:gd name="T2" fmla="*/ 42 w 44"/>
                <a:gd name="T3" fmla="*/ 127 h 145"/>
                <a:gd name="T4" fmla="*/ 40 w 44"/>
                <a:gd name="T5" fmla="*/ 109 h 145"/>
                <a:gd name="T6" fmla="*/ 36 w 44"/>
                <a:gd name="T7" fmla="*/ 91 h 145"/>
                <a:gd name="T8" fmla="*/ 31 w 44"/>
                <a:gd name="T9" fmla="*/ 72 h 145"/>
                <a:gd name="T10" fmla="*/ 26 w 44"/>
                <a:gd name="T11" fmla="*/ 54 h 145"/>
                <a:gd name="T12" fmla="*/ 19 w 44"/>
                <a:gd name="T13" fmla="*/ 35 h 145"/>
                <a:gd name="T14" fmla="*/ 10 w 44"/>
                <a:gd name="T15" fmla="*/ 17 h 145"/>
                <a:gd name="T16" fmla="*/ 0 w 44"/>
                <a:gd name="T17" fmla="*/ 0 h 145"/>
                <a:gd name="T18" fmla="*/ 8 w 44"/>
                <a:gd name="T19" fmla="*/ 13 h 145"/>
                <a:gd name="T20" fmla="*/ 15 w 44"/>
                <a:gd name="T21" fmla="*/ 29 h 145"/>
                <a:gd name="T22" fmla="*/ 22 w 44"/>
                <a:gd name="T23" fmla="*/ 46 h 145"/>
                <a:gd name="T24" fmla="*/ 28 w 44"/>
                <a:gd name="T25" fmla="*/ 63 h 145"/>
                <a:gd name="T26" fmla="*/ 34 w 44"/>
                <a:gd name="T27" fmla="*/ 82 h 145"/>
                <a:gd name="T28" fmla="*/ 38 w 44"/>
                <a:gd name="T29" fmla="*/ 102 h 145"/>
                <a:gd name="T30" fmla="*/ 42 w 44"/>
                <a:gd name="T31" fmla="*/ 123 h 145"/>
                <a:gd name="T32" fmla="*/ 44 w 44"/>
                <a:gd name="T3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45">
                  <a:moveTo>
                    <a:pt x="44" y="145"/>
                  </a:moveTo>
                  <a:lnTo>
                    <a:pt x="42" y="127"/>
                  </a:lnTo>
                  <a:lnTo>
                    <a:pt x="40" y="109"/>
                  </a:lnTo>
                  <a:lnTo>
                    <a:pt x="36" y="91"/>
                  </a:lnTo>
                  <a:lnTo>
                    <a:pt x="31" y="72"/>
                  </a:lnTo>
                  <a:lnTo>
                    <a:pt x="26" y="54"/>
                  </a:lnTo>
                  <a:lnTo>
                    <a:pt x="19" y="35"/>
                  </a:lnTo>
                  <a:lnTo>
                    <a:pt x="10" y="17"/>
                  </a:lnTo>
                  <a:lnTo>
                    <a:pt x="0" y="0"/>
                  </a:lnTo>
                  <a:lnTo>
                    <a:pt x="8" y="13"/>
                  </a:lnTo>
                  <a:lnTo>
                    <a:pt x="15" y="29"/>
                  </a:lnTo>
                  <a:lnTo>
                    <a:pt x="22" y="46"/>
                  </a:lnTo>
                  <a:lnTo>
                    <a:pt x="28" y="63"/>
                  </a:lnTo>
                  <a:lnTo>
                    <a:pt x="34" y="82"/>
                  </a:lnTo>
                  <a:lnTo>
                    <a:pt x="38" y="102"/>
                  </a:lnTo>
                  <a:lnTo>
                    <a:pt x="42" y="123"/>
                  </a:lnTo>
                  <a:lnTo>
                    <a:pt x="44" y="14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8" name="Freeform 28"/>
            <p:cNvSpPr>
              <a:spLocks/>
            </p:cNvSpPr>
            <p:nvPr userDrawn="1"/>
          </p:nvSpPr>
          <p:spPr bwMode="auto">
            <a:xfrm>
              <a:off x="3232" y="2104"/>
              <a:ext cx="3" cy="4"/>
            </a:xfrm>
            <a:custGeom>
              <a:avLst/>
              <a:gdLst>
                <a:gd name="T0" fmla="*/ 7 w 7"/>
                <a:gd name="T1" fmla="*/ 9 h 9"/>
                <a:gd name="T2" fmla="*/ 6 w 7"/>
                <a:gd name="T3" fmla="*/ 7 h 9"/>
                <a:gd name="T4" fmla="*/ 4 w 7"/>
                <a:gd name="T5" fmla="*/ 4 h 9"/>
                <a:gd name="T6" fmla="*/ 2 w 7"/>
                <a:gd name="T7" fmla="*/ 2 h 9"/>
                <a:gd name="T8" fmla="*/ 0 w 7"/>
                <a:gd name="T9" fmla="*/ 0 h 9"/>
                <a:gd name="T10" fmla="*/ 2 w 7"/>
                <a:gd name="T11" fmla="*/ 2 h 9"/>
                <a:gd name="T12" fmla="*/ 4 w 7"/>
                <a:gd name="T13" fmla="*/ 4 h 9"/>
                <a:gd name="T14" fmla="*/ 6 w 7"/>
                <a:gd name="T15" fmla="*/ 7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4"/>
                  </a:lnTo>
                  <a:lnTo>
                    <a:pt x="2" y="2"/>
                  </a:lnTo>
                  <a:lnTo>
                    <a:pt x="0" y="0"/>
                  </a:lnTo>
                  <a:lnTo>
                    <a:pt x="2" y="2"/>
                  </a:lnTo>
                  <a:lnTo>
                    <a:pt x="4" y="4"/>
                  </a:lnTo>
                  <a:lnTo>
                    <a:pt x="6" y="7"/>
                  </a:lnTo>
                  <a:lnTo>
                    <a:pt x="7" y="9"/>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9" name="Freeform 29"/>
            <p:cNvSpPr>
              <a:spLocks/>
            </p:cNvSpPr>
            <p:nvPr userDrawn="1"/>
          </p:nvSpPr>
          <p:spPr bwMode="auto">
            <a:xfrm>
              <a:off x="3131" y="2255"/>
              <a:ext cx="64" cy="119"/>
            </a:xfrm>
            <a:custGeom>
              <a:avLst/>
              <a:gdLst>
                <a:gd name="T0" fmla="*/ 130 w 130"/>
                <a:gd name="T1" fmla="*/ 0 h 238"/>
                <a:gd name="T2" fmla="*/ 109 w 130"/>
                <a:gd name="T3" fmla="*/ 18 h 238"/>
                <a:gd name="T4" fmla="*/ 88 w 130"/>
                <a:gd name="T5" fmla="*/ 40 h 238"/>
                <a:gd name="T6" fmla="*/ 67 w 130"/>
                <a:gd name="T7" fmla="*/ 65 h 238"/>
                <a:gd name="T8" fmla="*/ 49 w 130"/>
                <a:gd name="T9" fmla="*/ 93 h 238"/>
                <a:gd name="T10" fmla="*/ 33 w 130"/>
                <a:gd name="T11" fmla="*/ 124 h 238"/>
                <a:gd name="T12" fmla="*/ 18 w 130"/>
                <a:gd name="T13" fmla="*/ 158 h 238"/>
                <a:gd name="T14" fmla="*/ 7 w 130"/>
                <a:gd name="T15" fmla="*/ 196 h 238"/>
                <a:gd name="T16" fmla="*/ 0 w 130"/>
                <a:gd name="T17" fmla="*/ 238 h 238"/>
                <a:gd name="T18" fmla="*/ 11 w 130"/>
                <a:gd name="T19" fmla="*/ 201 h 238"/>
                <a:gd name="T20" fmla="*/ 22 w 130"/>
                <a:gd name="T21" fmla="*/ 166 h 238"/>
                <a:gd name="T22" fmla="*/ 36 w 130"/>
                <a:gd name="T23" fmla="*/ 133 h 238"/>
                <a:gd name="T24" fmla="*/ 52 w 130"/>
                <a:gd name="T25" fmla="*/ 102 h 238"/>
                <a:gd name="T26" fmla="*/ 70 w 130"/>
                <a:gd name="T27" fmla="*/ 73 h 238"/>
                <a:gd name="T28" fmla="*/ 88 w 130"/>
                <a:gd name="T29" fmla="*/ 46 h 238"/>
                <a:gd name="T30" fmla="*/ 108 w 130"/>
                <a:gd name="T31" fmla="*/ 21 h 238"/>
                <a:gd name="T32" fmla="*/ 130 w 130"/>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38">
                  <a:moveTo>
                    <a:pt x="130" y="0"/>
                  </a:moveTo>
                  <a:lnTo>
                    <a:pt x="109" y="18"/>
                  </a:lnTo>
                  <a:lnTo>
                    <a:pt x="88" y="40"/>
                  </a:lnTo>
                  <a:lnTo>
                    <a:pt x="67" y="65"/>
                  </a:lnTo>
                  <a:lnTo>
                    <a:pt x="49" y="93"/>
                  </a:lnTo>
                  <a:lnTo>
                    <a:pt x="33" y="124"/>
                  </a:lnTo>
                  <a:lnTo>
                    <a:pt x="18" y="158"/>
                  </a:lnTo>
                  <a:lnTo>
                    <a:pt x="7" y="196"/>
                  </a:lnTo>
                  <a:lnTo>
                    <a:pt x="0" y="238"/>
                  </a:lnTo>
                  <a:lnTo>
                    <a:pt x="11" y="201"/>
                  </a:lnTo>
                  <a:lnTo>
                    <a:pt x="22" y="166"/>
                  </a:lnTo>
                  <a:lnTo>
                    <a:pt x="36" y="133"/>
                  </a:lnTo>
                  <a:lnTo>
                    <a:pt x="52" y="102"/>
                  </a:lnTo>
                  <a:lnTo>
                    <a:pt x="70" y="73"/>
                  </a:lnTo>
                  <a:lnTo>
                    <a:pt x="88" y="46"/>
                  </a:lnTo>
                  <a:lnTo>
                    <a:pt x="108" y="21"/>
                  </a:lnTo>
                  <a:lnTo>
                    <a:pt x="130" y="0"/>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Freeform 30"/>
            <p:cNvSpPr>
              <a:spLocks/>
            </p:cNvSpPr>
            <p:nvPr userDrawn="1"/>
          </p:nvSpPr>
          <p:spPr bwMode="auto">
            <a:xfrm>
              <a:off x="3126" y="2253"/>
              <a:ext cx="323" cy="463"/>
            </a:xfrm>
            <a:custGeom>
              <a:avLst/>
              <a:gdLst>
                <a:gd name="T0" fmla="*/ 647 w 647"/>
                <a:gd name="T1" fmla="*/ 298 h 926"/>
                <a:gd name="T2" fmla="*/ 647 w 647"/>
                <a:gd name="T3" fmla="*/ 288 h 926"/>
                <a:gd name="T4" fmla="*/ 647 w 647"/>
                <a:gd name="T5" fmla="*/ 276 h 926"/>
                <a:gd name="T6" fmla="*/ 647 w 647"/>
                <a:gd name="T7" fmla="*/ 265 h 926"/>
                <a:gd name="T8" fmla="*/ 647 w 647"/>
                <a:gd name="T9" fmla="*/ 252 h 926"/>
                <a:gd name="T10" fmla="*/ 359 w 647"/>
                <a:gd name="T11" fmla="*/ 253 h 926"/>
                <a:gd name="T12" fmla="*/ 359 w 647"/>
                <a:gd name="T13" fmla="*/ 0 h 926"/>
                <a:gd name="T14" fmla="*/ 267 w 647"/>
                <a:gd name="T15" fmla="*/ 0 h 926"/>
                <a:gd name="T16" fmla="*/ 267 w 647"/>
                <a:gd name="T17" fmla="*/ 246 h 926"/>
                <a:gd name="T18" fmla="*/ 226 w 647"/>
                <a:gd name="T19" fmla="*/ 247 h 926"/>
                <a:gd name="T20" fmla="*/ 229 w 647"/>
                <a:gd name="T21" fmla="*/ 245 h 926"/>
                <a:gd name="T22" fmla="*/ 10 w 647"/>
                <a:gd name="T23" fmla="*/ 243 h 926"/>
                <a:gd name="T24" fmla="*/ 7 w 647"/>
                <a:gd name="T25" fmla="*/ 268 h 926"/>
                <a:gd name="T26" fmla="*/ 1 w 647"/>
                <a:gd name="T27" fmla="*/ 335 h 926"/>
                <a:gd name="T28" fmla="*/ 0 w 647"/>
                <a:gd name="T29" fmla="*/ 432 h 926"/>
                <a:gd name="T30" fmla="*/ 10 w 647"/>
                <a:gd name="T31" fmla="*/ 546 h 926"/>
                <a:gd name="T32" fmla="*/ 15 w 647"/>
                <a:gd name="T33" fmla="*/ 597 h 926"/>
                <a:gd name="T34" fmla="*/ 27 w 647"/>
                <a:gd name="T35" fmla="*/ 647 h 926"/>
                <a:gd name="T36" fmla="*/ 42 w 647"/>
                <a:gd name="T37" fmla="*/ 694 h 926"/>
                <a:gd name="T38" fmla="*/ 61 w 647"/>
                <a:gd name="T39" fmla="*/ 738 h 926"/>
                <a:gd name="T40" fmla="*/ 85 w 647"/>
                <a:gd name="T41" fmla="*/ 779 h 926"/>
                <a:gd name="T42" fmla="*/ 112 w 647"/>
                <a:gd name="T43" fmla="*/ 816 h 926"/>
                <a:gd name="T44" fmla="*/ 142 w 647"/>
                <a:gd name="T45" fmla="*/ 847 h 926"/>
                <a:gd name="T46" fmla="*/ 173 w 647"/>
                <a:gd name="T47" fmla="*/ 873 h 926"/>
                <a:gd name="T48" fmla="*/ 189 w 647"/>
                <a:gd name="T49" fmla="*/ 884 h 926"/>
                <a:gd name="T50" fmla="*/ 204 w 647"/>
                <a:gd name="T51" fmla="*/ 893 h 926"/>
                <a:gd name="T52" fmla="*/ 220 w 647"/>
                <a:gd name="T53" fmla="*/ 900 h 926"/>
                <a:gd name="T54" fmla="*/ 237 w 647"/>
                <a:gd name="T55" fmla="*/ 907 h 926"/>
                <a:gd name="T56" fmla="*/ 256 w 647"/>
                <a:gd name="T57" fmla="*/ 912 h 926"/>
                <a:gd name="T58" fmla="*/ 276 w 647"/>
                <a:gd name="T59" fmla="*/ 916 h 926"/>
                <a:gd name="T60" fmla="*/ 296 w 647"/>
                <a:gd name="T61" fmla="*/ 921 h 926"/>
                <a:gd name="T62" fmla="*/ 318 w 647"/>
                <a:gd name="T63" fmla="*/ 926 h 926"/>
                <a:gd name="T64" fmla="*/ 341 w 647"/>
                <a:gd name="T65" fmla="*/ 924 h 926"/>
                <a:gd name="T66" fmla="*/ 365 w 647"/>
                <a:gd name="T67" fmla="*/ 921 h 926"/>
                <a:gd name="T68" fmla="*/ 388 w 647"/>
                <a:gd name="T69" fmla="*/ 915 h 926"/>
                <a:gd name="T70" fmla="*/ 413 w 647"/>
                <a:gd name="T71" fmla="*/ 907 h 926"/>
                <a:gd name="T72" fmla="*/ 436 w 647"/>
                <a:gd name="T73" fmla="*/ 897 h 926"/>
                <a:gd name="T74" fmla="*/ 458 w 647"/>
                <a:gd name="T75" fmla="*/ 884 h 926"/>
                <a:gd name="T76" fmla="*/ 480 w 647"/>
                <a:gd name="T77" fmla="*/ 869 h 926"/>
                <a:gd name="T78" fmla="*/ 501 w 647"/>
                <a:gd name="T79" fmla="*/ 852 h 926"/>
                <a:gd name="T80" fmla="*/ 521 w 647"/>
                <a:gd name="T81" fmla="*/ 832 h 926"/>
                <a:gd name="T82" fmla="*/ 539 w 647"/>
                <a:gd name="T83" fmla="*/ 809 h 926"/>
                <a:gd name="T84" fmla="*/ 556 w 647"/>
                <a:gd name="T85" fmla="*/ 785 h 926"/>
                <a:gd name="T86" fmla="*/ 572 w 647"/>
                <a:gd name="T87" fmla="*/ 757 h 926"/>
                <a:gd name="T88" fmla="*/ 584 w 647"/>
                <a:gd name="T89" fmla="*/ 729 h 926"/>
                <a:gd name="T90" fmla="*/ 596 w 647"/>
                <a:gd name="T91" fmla="*/ 696 h 926"/>
                <a:gd name="T92" fmla="*/ 605 w 647"/>
                <a:gd name="T93" fmla="*/ 662 h 926"/>
                <a:gd name="T94" fmla="*/ 611 w 647"/>
                <a:gd name="T95" fmla="*/ 625 h 926"/>
                <a:gd name="T96" fmla="*/ 619 w 647"/>
                <a:gd name="T97" fmla="*/ 593 h 926"/>
                <a:gd name="T98" fmla="*/ 626 w 647"/>
                <a:gd name="T99" fmla="*/ 558 h 926"/>
                <a:gd name="T100" fmla="*/ 633 w 647"/>
                <a:gd name="T101" fmla="*/ 521 h 926"/>
                <a:gd name="T102" fmla="*/ 637 w 647"/>
                <a:gd name="T103" fmla="*/ 482 h 926"/>
                <a:gd name="T104" fmla="*/ 642 w 647"/>
                <a:gd name="T105" fmla="*/ 440 h 926"/>
                <a:gd name="T106" fmla="*/ 644 w 647"/>
                <a:gd name="T107" fmla="*/ 395 h 926"/>
                <a:gd name="T108" fmla="*/ 647 w 647"/>
                <a:gd name="T109" fmla="*/ 348 h 926"/>
                <a:gd name="T110" fmla="*/ 647 w 647"/>
                <a:gd name="T111" fmla="*/ 29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7" h="926">
                  <a:moveTo>
                    <a:pt x="647" y="298"/>
                  </a:moveTo>
                  <a:lnTo>
                    <a:pt x="647" y="288"/>
                  </a:lnTo>
                  <a:lnTo>
                    <a:pt x="647" y="276"/>
                  </a:lnTo>
                  <a:lnTo>
                    <a:pt x="647" y="265"/>
                  </a:lnTo>
                  <a:lnTo>
                    <a:pt x="647" y="252"/>
                  </a:lnTo>
                  <a:lnTo>
                    <a:pt x="359" y="253"/>
                  </a:lnTo>
                  <a:lnTo>
                    <a:pt x="359" y="0"/>
                  </a:lnTo>
                  <a:lnTo>
                    <a:pt x="267" y="0"/>
                  </a:lnTo>
                  <a:lnTo>
                    <a:pt x="267" y="246"/>
                  </a:lnTo>
                  <a:lnTo>
                    <a:pt x="226" y="247"/>
                  </a:lnTo>
                  <a:lnTo>
                    <a:pt x="229" y="245"/>
                  </a:lnTo>
                  <a:lnTo>
                    <a:pt x="10" y="243"/>
                  </a:lnTo>
                  <a:lnTo>
                    <a:pt x="7" y="268"/>
                  </a:lnTo>
                  <a:lnTo>
                    <a:pt x="1" y="335"/>
                  </a:lnTo>
                  <a:lnTo>
                    <a:pt x="0" y="432"/>
                  </a:lnTo>
                  <a:lnTo>
                    <a:pt x="10" y="546"/>
                  </a:lnTo>
                  <a:lnTo>
                    <a:pt x="15" y="597"/>
                  </a:lnTo>
                  <a:lnTo>
                    <a:pt x="27" y="647"/>
                  </a:lnTo>
                  <a:lnTo>
                    <a:pt x="42" y="694"/>
                  </a:lnTo>
                  <a:lnTo>
                    <a:pt x="61" y="738"/>
                  </a:lnTo>
                  <a:lnTo>
                    <a:pt x="85" y="779"/>
                  </a:lnTo>
                  <a:lnTo>
                    <a:pt x="112" y="816"/>
                  </a:lnTo>
                  <a:lnTo>
                    <a:pt x="142" y="847"/>
                  </a:lnTo>
                  <a:lnTo>
                    <a:pt x="173" y="873"/>
                  </a:lnTo>
                  <a:lnTo>
                    <a:pt x="189" y="884"/>
                  </a:lnTo>
                  <a:lnTo>
                    <a:pt x="204" y="893"/>
                  </a:lnTo>
                  <a:lnTo>
                    <a:pt x="220" y="900"/>
                  </a:lnTo>
                  <a:lnTo>
                    <a:pt x="237" y="907"/>
                  </a:lnTo>
                  <a:lnTo>
                    <a:pt x="256" y="912"/>
                  </a:lnTo>
                  <a:lnTo>
                    <a:pt x="276" y="916"/>
                  </a:lnTo>
                  <a:lnTo>
                    <a:pt x="296" y="921"/>
                  </a:lnTo>
                  <a:lnTo>
                    <a:pt x="318" y="926"/>
                  </a:lnTo>
                  <a:lnTo>
                    <a:pt x="341" y="924"/>
                  </a:lnTo>
                  <a:lnTo>
                    <a:pt x="365" y="921"/>
                  </a:lnTo>
                  <a:lnTo>
                    <a:pt x="388" y="915"/>
                  </a:lnTo>
                  <a:lnTo>
                    <a:pt x="413" y="907"/>
                  </a:lnTo>
                  <a:lnTo>
                    <a:pt x="436" y="897"/>
                  </a:lnTo>
                  <a:lnTo>
                    <a:pt x="458" y="884"/>
                  </a:lnTo>
                  <a:lnTo>
                    <a:pt x="480" y="869"/>
                  </a:lnTo>
                  <a:lnTo>
                    <a:pt x="501" y="852"/>
                  </a:lnTo>
                  <a:lnTo>
                    <a:pt x="521" y="832"/>
                  </a:lnTo>
                  <a:lnTo>
                    <a:pt x="539" y="809"/>
                  </a:lnTo>
                  <a:lnTo>
                    <a:pt x="556" y="785"/>
                  </a:lnTo>
                  <a:lnTo>
                    <a:pt x="572" y="757"/>
                  </a:lnTo>
                  <a:lnTo>
                    <a:pt x="584" y="729"/>
                  </a:lnTo>
                  <a:lnTo>
                    <a:pt x="596" y="696"/>
                  </a:lnTo>
                  <a:lnTo>
                    <a:pt x="605" y="662"/>
                  </a:lnTo>
                  <a:lnTo>
                    <a:pt x="611" y="625"/>
                  </a:lnTo>
                  <a:lnTo>
                    <a:pt x="619" y="593"/>
                  </a:lnTo>
                  <a:lnTo>
                    <a:pt x="626" y="558"/>
                  </a:lnTo>
                  <a:lnTo>
                    <a:pt x="633" y="521"/>
                  </a:lnTo>
                  <a:lnTo>
                    <a:pt x="637" y="482"/>
                  </a:lnTo>
                  <a:lnTo>
                    <a:pt x="642" y="440"/>
                  </a:lnTo>
                  <a:lnTo>
                    <a:pt x="644" y="395"/>
                  </a:lnTo>
                  <a:lnTo>
                    <a:pt x="647" y="348"/>
                  </a:lnTo>
                  <a:lnTo>
                    <a:pt x="647" y="298"/>
                  </a:lnTo>
                  <a:close/>
                </a:path>
              </a:pathLst>
            </a:custGeom>
            <a:solidFill>
              <a:schemeClr val="tx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31"/>
            <p:cNvSpPr>
              <a:spLocks/>
            </p:cNvSpPr>
            <p:nvPr userDrawn="1"/>
          </p:nvSpPr>
          <p:spPr bwMode="auto">
            <a:xfrm>
              <a:off x="3087" y="2040"/>
              <a:ext cx="20" cy="2"/>
            </a:xfrm>
            <a:custGeom>
              <a:avLst/>
              <a:gdLst>
                <a:gd name="T0" fmla="*/ 39 w 39"/>
                <a:gd name="T1" fmla="*/ 2 h 3"/>
                <a:gd name="T2" fmla="*/ 34 w 39"/>
                <a:gd name="T3" fmla="*/ 2 h 3"/>
                <a:gd name="T4" fmla="*/ 30 w 39"/>
                <a:gd name="T5" fmla="*/ 1 h 3"/>
                <a:gd name="T6" fmla="*/ 25 w 39"/>
                <a:gd name="T7" fmla="*/ 1 h 3"/>
                <a:gd name="T8" fmla="*/ 21 w 39"/>
                <a:gd name="T9" fmla="*/ 1 h 3"/>
                <a:gd name="T10" fmla="*/ 15 w 39"/>
                <a:gd name="T11" fmla="*/ 0 h 3"/>
                <a:gd name="T12" fmla="*/ 10 w 39"/>
                <a:gd name="T13" fmla="*/ 0 h 3"/>
                <a:gd name="T14" fmla="*/ 6 w 39"/>
                <a:gd name="T15" fmla="*/ 0 h 3"/>
                <a:gd name="T16" fmla="*/ 1 w 39"/>
                <a:gd name="T17" fmla="*/ 0 h 3"/>
                <a:gd name="T18" fmla="*/ 1 w 39"/>
                <a:gd name="T19" fmla="*/ 1 h 3"/>
                <a:gd name="T20" fmla="*/ 1 w 39"/>
                <a:gd name="T21" fmla="*/ 1 h 3"/>
                <a:gd name="T22" fmla="*/ 0 w 39"/>
                <a:gd name="T23" fmla="*/ 2 h 3"/>
                <a:gd name="T24" fmla="*/ 0 w 39"/>
                <a:gd name="T25" fmla="*/ 3 h 3"/>
                <a:gd name="T26" fmla="*/ 4 w 39"/>
                <a:gd name="T27" fmla="*/ 3 h 3"/>
                <a:gd name="T28" fmla="*/ 8 w 39"/>
                <a:gd name="T29" fmla="*/ 2 h 3"/>
                <a:gd name="T30" fmla="*/ 12 w 39"/>
                <a:gd name="T31" fmla="*/ 2 h 3"/>
                <a:gd name="T32" fmla="*/ 18 w 39"/>
                <a:gd name="T33" fmla="*/ 2 h 3"/>
                <a:gd name="T34" fmla="*/ 23 w 39"/>
                <a:gd name="T35" fmla="*/ 2 h 3"/>
                <a:gd name="T36" fmla="*/ 27 w 39"/>
                <a:gd name="T37" fmla="*/ 2 h 3"/>
                <a:gd name="T38" fmla="*/ 33 w 39"/>
                <a:gd name="T39" fmla="*/ 2 h 3"/>
                <a:gd name="T40" fmla="*/ 39 w 39"/>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
                  <a:moveTo>
                    <a:pt x="39" y="2"/>
                  </a:moveTo>
                  <a:lnTo>
                    <a:pt x="34" y="2"/>
                  </a:lnTo>
                  <a:lnTo>
                    <a:pt x="30" y="1"/>
                  </a:lnTo>
                  <a:lnTo>
                    <a:pt x="25" y="1"/>
                  </a:lnTo>
                  <a:lnTo>
                    <a:pt x="21" y="1"/>
                  </a:lnTo>
                  <a:lnTo>
                    <a:pt x="15" y="0"/>
                  </a:lnTo>
                  <a:lnTo>
                    <a:pt x="10" y="0"/>
                  </a:lnTo>
                  <a:lnTo>
                    <a:pt x="6" y="0"/>
                  </a:lnTo>
                  <a:lnTo>
                    <a:pt x="1" y="0"/>
                  </a:lnTo>
                  <a:lnTo>
                    <a:pt x="1" y="1"/>
                  </a:lnTo>
                  <a:lnTo>
                    <a:pt x="1" y="1"/>
                  </a:lnTo>
                  <a:lnTo>
                    <a:pt x="0" y="2"/>
                  </a:lnTo>
                  <a:lnTo>
                    <a:pt x="0" y="3"/>
                  </a:lnTo>
                  <a:lnTo>
                    <a:pt x="4" y="3"/>
                  </a:lnTo>
                  <a:lnTo>
                    <a:pt x="8" y="2"/>
                  </a:lnTo>
                  <a:lnTo>
                    <a:pt x="12" y="2"/>
                  </a:lnTo>
                  <a:lnTo>
                    <a:pt x="18" y="2"/>
                  </a:lnTo>
                  <a:lnTo>
                    <a:pt x="23" y="2"/>
                  </a:lnTo>
                  <a:lnTo>
                    <a:pt x="27" y="2"/>
                  </a:lnTo>
                  <a:lnTo>
                    <a:pt x="33" y="2"/>
                  </a:lnTo>
                  <a:lnTo>
                    <a:pt x="39" y="2"/>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36270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1538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68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0" y="273050"/>
            <a:ext cx="3213993" cy="1162050"/>
          </a:xfrm>
        </p:spPr>
        <p:txBody>
          <a:bodyPr anchor="t"/>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317430" cy="6396310"/>
          </a:xfrm>
        </p:spPr>
        <p:txBody>
          <a:bodyPr>
            <a:normAutofit/>
          </a:bodyPr>
          <a:lstStyle>
            <a:lvl1pPr>
              <a:defRPr sz="2400"/>
            </a:lvl1pPr>
            <a:lvl2pPr>
              <a:defRPr sz="2100"/>
            </a:lvl2pPr>
            <a:lvl3pPr>
              <a:defRPr sz="2100"/>
            </a:lvl3pPr>
            <a:lvl4pPr>
              <a:defRPr sz="2100"/>
            </a:lvl4pPr>
            <a:lvl5pPr>
              <a:defRPr sz="21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251520" y="1435099"/>
            <a:ext cx="3213993" cy="5207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229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ue Ba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052736"/>
          </a:xfrm>
          <a:solidFill>
            <a:schemeClr val="tx2"/>
          </a:solidFill>
        </p:spPr>
        <p:txBody>
          <a:bodyPr anchor="ctr"/>
          <a:lstStyle>
            <a:lvl1pPr>
              <a:defRPr>
                <a:solidFill>
                  <a:schemeClr val="bg1"/>
                </a:solidFill>
              </a:defRPr>
            </a:lvl1pPr>
          </a:lstStyle>
          <a:p>
            <a:r>
              <a:rPr lang="en-US" dirty="0" smtClean="0"/>
              <a:t>Click to edit title</a:t>
            </a:r>
            <a:endParaRPr lang="en-GB" dirty="0"/>
          </a:p>
        </p:txBody>
      </p:sp>
      <p:sp>
        <p:nvSpPr>
          <p:cNvPr id="3" name="Content Placeholder 2"/>
          <p:cNvSpPr>
            <a:spLocks noGrp="1"/>
          </p:cNvSpPr>
          <p:nvPr>
            <p:ph idx="1"/>
          </p:nvPr>
        </p:nvSpPr>
        <p:spPr>
          <a:xfrm>
            <a:off x="251520" y="1124744"/>
            <a:ext cx="8640960" cy="5544616"/>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806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r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tx2"/>
          </a:solidFill>
        </p:spPr>
        <p:txBody>
          <a:bodyPr anchor="ct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251520" y="2060848"/>
            <a:ext cx="8640960" cy="4608512"/>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2"/>
          <p:cNvSpPr>
            <a:spLocks noGrp="1"/>
          </p:cNvSpPr>
          <p:nvPr>
            <p:ph type="body" idx="13"/>
          </p:nvPr>
        </p:nvSpPr>
        <p:spPr>
          <a:xfrm>
            <a:off x="251520" y="1124744"/>
            <a:ext cx="864096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34050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r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tx2"/>
          </a:solidFill>
        </p:spPr>
        <p:txBody>
          <a:bodyPr anchor="ct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2627784" y="1124744"/>
            <a:ext cx="6264696" cy="5544616"/>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0"/>
          </p:nvPr>
        </p:nvSpPr>
        <p:spPr>
          <a:xfrm>
            <a:off x="250825" y="1124744"/>
            <a:ext cx="2305050" cy="4248944"/>
          </a:xfrm>
        </p:spPr>
        <p:txBody>
          <a:bodyPr/>
          <a:lstStyle/>
          <a:p>
            <a:r>
              <a:rPr lang="en-US" smtClean="0"/>
              <a:t>Click icon to add picture</a:t>
            </a:r>
            <a:endParaRPr lang="en-GB"/>
          </a:p>
        </p:txBody>
      </p:sp>
      <p:sp>
        <p:nvSpPr>
          <p:cNvPr id="7" name="Text Placeholder 6"/>
          <p:cNvSpPr>
            <a:spLocks noGrp="1"/>
          </p:cNvSpPr>
          <p:nvPr>
            <p:ph type="body" sz="quarter" idx="11" hasCustomPrompt="1"/>
          </p:nvPr>
        </p:nvSpPr>
        <p:spPr>
          <a:xfrm>
            <a:off x="250825" y="5445125"/>
            <a:ext cx="2305050" cy="1223963"/>
          </a:xfrm>
        </p:spPr>
        <p:txBody>
          <a:bodyPr>
            <a:noAutofit/>
          </a:bodyPr>
          <a:lstStyle>
            <a:lvl1pPr>
              <a:defRPr sz="1400"/>
            </a:lvl1pPr>
            <a:lvl2pPr>
              <a:defRPr sz="1400"/>
            </a:lvl2pPr>
            <a:lvl3pPr>
              <a:defRPr sz="1400"/>
            </a:lvl3pPr>
            <a:lvl4pPr>
              <a:defRPr sz="1400"/>
            </a:lvl4pPr>
            <a:lvl5pPr>
              <a:defRPr sz="1400"/>
            </a:lvl5pPr>
          </a:lstStyle>
          <a:p>
            <a:pPr lvl="0"/>
            <a:r>
              <a:rPr lang="en-US" dirty="0" smtClean="0"/>
              <a:t>Picture details go here</a:t>
            </a:r>
          </a:p>
        </p:txBody>
      </p:sp>
    </p:spTree>
    <p:extLst>
      <p:ext uri="{BB962C8B-B14F-4D97-AF65-F5344CB8AC3E}">
        <p14:creationId xmlns:p14="http://schemas.microsoft.com/office/powerpoint/2010/main" val="256194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columns">
    <p:spTree>
      <p:nvGrpSpPr>
        <p:cNvPr id="1" name=""/>
        <p:cNvGrpSpPr/>
        <p:nvPr/>
      </p:nvGrpSpPr>
      <p:grpSpPr>
        <a:xfrm>
          <a:off x="0" y="0"/>
          <a:ext cx="0" cy="0"/>
          <a:chOff x="0" y="0"/>
          <a:chExt cx="0" cy="0"/>
        </a:xfrm>
      </p:grpSpPr>
      <p:sp>
        <p:nvSpPr>
          <p:cNvPr id="2" name="Title 1"/>
          <p:cNvSpPr>
            <a:spLocks noGrp="1"/>
          </p:cNvSpPr>
          <p:nvPr>
            <p:ph type="title"/>
          </p:nvPr>
        </p:nvSpPr>
        <p:spPr>
          <a:xfrm>
            <a:off x="0" y="-2279"/>
            <a:ext cx="9144000" cy="1080120"/>
          </a:xfrm>
          <a:solidFill>
            <a:schemeClr val="tx2"/>
          </a:solidFill>
        </p:spPr>
        <p:txBody>
          <a:bodyPr anchor="ct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251520" y="1124744"/>
            <a:ext cx="424428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124744"/>
            <a:ext cx="4244280" cy="5544616"/>
          </a:xfrm>
        </p:spPr>
        <p:txBody>
          <a:bodyPr/>
          <a:lstStyle>
            <a:lvl1pPr>
              <a:defRPr sz="24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3335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ue Bar 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0120"/>
          </a:xfrm>
          <a:solidFill>
            <a:schemeClr val="tx2"/>
          </a:solidFill>
        </p:spPr>
        <p:txBody>
          <a:bodyPr anchor="ct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70218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5163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51520" y="2204864"/>
            <a:ext cx="8640960" cy="4464496"/>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2"/>
          <p:cNvSpPr>
            <a:spLocks noGrp="1"/>
          </p:cNvSpPr>
          <p:nvPr>
            <p:ph type="body" idx="13"/>
          </p:nvPr>
        </p:nvSpPr>
        <p:spPr>
          <a:xfrm>
            <a:off x="251520" y="1340768"/>
            <a:ext cx="8640960" cy="834107"/>
          </a:xfrm>
        </p:spPr>
        <p:txBody>
          <a:bodyPr anchor="t"/>
          <a:lstStyle>
            <a:lvl1pPr marL="0" indent="0">
              <a:buNone/>
              <a:defRPr sz="2400" b="0">
                <a:solidFill>
                  <a:schemeClr val="tx2"/>
                </a:solidFill>
                <a:latin typeface="Open Sans Semibold" pitchFamily="34" charset="0"/>
                <a:ea typeface="Open Sans Semibold" pitchFamily="34" charset="0"/>
                <a:cs typeface="Open Sans Semibold"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1617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C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51520" y="1340768"/>
            <a:ext cx="8640960" cy="3816424"/>
          </a:xfrm>
        </p:spPr>
        <p:txBody>
          <a:bodyPr/>
          <a:lstStyle>
            <a:lvl1pPr>
              <a:defRPr sz="2400"/>
            </a:lvl1pPr>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2"/>
          <p:cNvSpPr>
            <a:spLocks noGrp="1"/>
          </p:cNvSpPr>
          <p:nvPr>
            <p:ph idx="14" hasCustomPrompt="1"/>
          </p:nvPr>
        </p:nvSpPr>
        <p:spPr>
          <a:xfrm>
            <a:off x="251520" y="5229200"/>
            <a:ext cx="8640960" cy="1440160"/>
          </a:xfrm>
          <a:ln w="28575">
            <a:solidFill>
              <a:schemeClr val="tx2"/>
            </a:solidFill>
          </a:ln>
        </p:spPr>
        <p:txBody>
          <a:bodyPr/>
          <a:lstStyle>
            <a:lvl1pPr>
              <a:defRPr sz="2400"/>
            </a:lvl1pPr>
            <a:lvl2pPr>
              <a:defRPr sz="2100"/>
            </a:lvl2pPr>
            <a:lvl3pPr>
              <a:defRPr sz="2100"/>
            </a:lvl3pPr>
            <a:lvl4pPr>
              <a:defRPr sz="2100"/>
            </a:lvl4pPr>
            <a:lvl5pPr>
              <a:defRPr sz="2100"/>
            </a:lvl5pPr>
          </a:lstStyle>
          <a:p>
            <a:pPr lvl="0"/>
            <a:r>
              <a:rPr lang="en-US" dirty="0" smtClean="0"/>
              <a:t>Call to action text goes here</a:t>
            </a:r>
          </a:p>
          <a:p>
            <a:pPr lvl="1"/>
            <a:r>
              <a:rPr lang="en-US" dirty="0" smtClean="0"/>
              <a:t>Second level</a:t>
            </a:r>
          </a:p>
          <a:p>
            <a:pPr lvl="2"/>
            <a:r>
              <a:rPr lang="en-US" dirty="0" smtClean="0"/>
              <a:t>Third level</a:t>
            </a:r>
            <a:endParaRPr lang="en-GB" dirty="0"/>
          </a:p>
        </p:txBody>
      </p:sp>
    </p:spTree>
    <p:extLst>
      <p:ext uri="{BB962C8B-B14F-4D97-AF65-F5344CB8AC3E}">
        <p14:creationId xmlns:p14="http://schemas.microsoft.com/office/powerpoint/2010/main" val="371581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8640960" cy="1080120"/>
          </a:xfrm>
          <a:prstGeom prst="rect">
            <a:avLst/>
          </a:prstGeom>
        </p:spPr>
        <p:txBody>
          <a:bodyPr vert="horz" lIns="91440" tIns="45720" rIns="91440" bIns="45720" rtlCol="0" anchor="t">
            <a:normAutofit/>
          </a:bodyPr>
          <a:lstStyle/>
          <a:p>
            <a:r>
              <a:rPr lang="en-US" dirty="0" smtClean="0"/>
              <a:t>Title goes here</a:t>
            </a:r>
            <a:endParaRPr lang="en-GB" dirty="0"/>
          </a:p>
        </p:txBody>
      </p:sp>
      <p:sp>
        <p:nvSpPr>
          <p:cNvPr id="3" name="Text Placeholder 2"/>
          <p:cNvSpPr>
            <a:spLocks noGrp="1"/>
          </p:cNvSpPr>
          <p:nvPr>
            <p:ph type="body" idx="1"/>
          </p:nvPr>
        </p:nvSpPr>
        <p:spPr>
          <a:xfrm>
            <a:off x="251520" y="1340768"/>
            <a:ext cx="8640960" cy="5328592"/>
          </a:xfrm>
          <a:prstGeom prst="rect">
            <a:avLst/>
          </a:prstGeom>
        </p:spPr>
        <p:txBody>
          <a:bodyPr vert="horz" lIns="91440" tIns="45720" rIns="91440" bIns="45720" rtlCol="0">
            <a:normAutofit/>
          </a:bodyPr>
          <a:lstStyle/>
          <a:p>
            <a:pPr lvl="0"/>
            <a:r>
              <a:rPr lang="en-US" dirty="0" smtClean="0"/>
              <a:t>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68262274"/>
      </p:ext>
    </p:extLst>
  </p:cSld>
  <p:clrMap bg1="lt1" tx1="dk1" bg2="lt2" tx2="dk2" accent1="accent1" accent2="accent2" accent3="accent3" accent4="accent4" accent5="accent5" accent6="accent6" hlink="hlink" folHlink="folHlink"/>
  <p:sldLayoutIdLst>
    <p:sldLayoutId id="2147483816" r:id="rId1"/>
    <p:sldLayoutId id="2147483831" r:id="rId2"/>
    <p:sldLayoutId id="2147483832" r:id="rId3"/>
    <p:sldLayoutId id="2147483833" r:id="rId4"/>
    <p:sldLayoutId id="2147483819" r:id="rId5"/>
    <p:sldLayoutId id="2147483835" r:id="rId6"/>
    <p:sldLayoutId id="2147483817" r:id="rId7"/>
    <p:sldLayoutId id="2147483824" r:id="rId8"/>
    <p:sldLayoutId id="2147483826" r:id="rId9"/>
    <p:sldLayoutId id="2147483825" r:id="rId10"/>
    <p:sldLayoutId id="2147483834" r:id="rId11"/>
    <p:sldLayoutId id="2147483820" r:id="rId12"/>
    <p:sldLayoutId id="2147483828" r:id="rId13"/>
    <p:sldLayoutId id="2147483830" r:id="rId14"/>
    <p:sldLayoutId id="2147483829" r:id="rId15"/>
    <p:sldLayoutId id="2147483827" r:id="rId16"/>
    <p:sldLayoutId id="2147483821" r:id="rId17"/>
    <p:sldLayoutId id="2147483822" r:id="rId18"/>
    <p:sldLayoutId id="2147483823" r:id="rId19"/>
  </p:sldLayoutIdLst>
  <p:txStyles>
    <p:titleStyle>
      <a:lvl1pPr algn="l" defTabSz="914400" rtl="0" eaLnBrk="1" latinLnBrk="0" hangingPunct="1">
        <a:spcBef>
          <a:spcPct val="0"/>
        </a:spcBef>
        <a:buNone/>
        <a:defRPr sz="3400"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100" kern="1200">
          <a:solidFill>
            <a:schemeClr val="tx1"/>
          </a:solidFill>
          <a:latin typeface="+mn-lt"/>
          <a:ea typeface="+mn-ea"/>
          <a:cs typeface="+mn-cs"/>
        </a:defRPr>
      </a:lvl4pPr>
      <a:lvl5pPr marL="2057400" indent="-228600" algn="l" defTabSz="914400" rtl="0" eaLnBrk="1" latinLnBrk="0" hangingPunct="1">
        <a:spcBef>
          <a:spcPct val="20000"/>
        </a:spcBef>
        <a:buSzPct val="60000"/>
        <a:buFont typeface="Wingdings" pitchFamily="2" charset="2"/>
        <a:buChar char="q"/>
        <a:defRPr sz="2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627" y="836712"/>
            <a:ext cx="8640960" cy="2331690"/>
          </a:xfrm>
        </p:spPr>
        <p:txBody>
          <a:bodyPr>
            <a:normAutofit/>
          </a:bodyPr>
          <a:lstStyle/>
          <a:p>
            <a:r>
              <a:rPr lang="en-GB" sz="4800" dirty="0"/>
              <a:t/>
            </a:r>
            <a:br>
              <a:rPr lang="en-GB" sz="4800" dirty="0"/>
            </a:br>
            <a:r>
              <a:rPr lang="en-GB" sz="4800" dirty="0" smtClean="0"/>
              <a:t>UK Commission for Employment &amp; Skills</a:t>
            </a:r>
            <a:endParaRPr lang="en-GB" sz="4800" dirty="0"/>
          </a:p>
        </p:txBody>
      </p:sp>
      <p:sp>
        <p:nvSpPr>
          <p:cNvPr id="3" name="Subtitle 2"/>
          <p:cNvSpPr>
            <a:spLocks noGrp="1"/>
          </p:cNvSpPr>
          <p:nvPr>
            <p:ph type="subTitle" idx="1"/>
          </p:nvPr>
        </p:nvSpPr>
        <p:spPr/>
        <p:txBody>
          <a:bodyPr>
            <a:normAutofit/>
          </a:bodyPr>
          <a:lstStyle/>
          <a:p>
            <a:r>
              <a:rPr lang="en-GB" sz="2800" dirty="0" smtClean="0"/>
              <a:t>Katherine Chapman – Assistant Director </a:t>
            </a:r>
          </a:p>
          <a:p>
            <a:r>
              <a:rPr lang="en-GB" sz="2800" dirty="0" smtClean="0"/>
              <a:t>UK Commission for Employment and Skills</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Industrial Partnerships</a:t>
            </a:r>
            <a:endParaRPr lang="en-GB" b="1"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Coalitions of leading employers in key industry sectors aligned to the Industrial Strategy</a:t>
            </a:r>
          </a:p>
          <a:p>
            <a:pPr marL="342900" indent="-342900">
              <a:buFont typeface="Arial" panose="020B0604020202020204" pitchFamily="34" charset="0"/>
              <a:buChar char="•"/>
            </a:pPr>
            <a:r>
              <a:rPr lang="en-GB" dirty="0" smtClean="0"/>
              <a:t>8 Partnerships: Automotive</a:t>
            </a:r>
            <a:r>
              <a:rPr lang="en-GB" dirty="0"/>
              <a:t>;</a:t>
            </a:r>
            <a:r>
              <a:rPr lang="en-GB" dirty="0" smtClean="0"/>
              <a:t> Aerospace; Energy &amp; Efficiency; Technology; Nuclear; Tunnelling; Science &amp; Creative Industries</a:t>
            </a:r>
          </a:p>
          <a:p>
            <a:pPr marL="342900" indent="-342900">
              <a:buFont typeface="Arial" panose="020B0604020202020204" pitchFamily="34" charset="0"/>
              <a:buChar char="•"/>
            </a:pPr>
            <a:r>
              <a:rPr lang="en-GB" dirty="0" smtClean="0"/>
              <a:t>Government co-investing £131m with employers</a:t>
            </a:r>
          </a:p>
          <a:p>
            <a:pPr marL="342900" indent="-342900">
              <a:buFont typeface="Arial" panose="020B0604020202020204" pitchFamily="34" charset="0"/>
              <a:buChar char="•"/>
            </a:pPr>
            <a:r>
              <a:rPr lang="en-GB" dirty="0" smtClean="0"/>
              <a:t>Businesses working with each other and with trade unions, sector skills councils and other sector bodies, and other education and training providers to tackle the skills and recruitment challenges in their industries.</a:t>
            </a:r>
          </a:p>
          <a:p>
            <a:endParaRPr lang="en-GB" dirty="0"/>
          </a:p>
        </p:txBody>
      </p:sp>
    </p:spTree>
    <p:extLst>
      <p:ext uri="{BB962C8B-B14F-4D97-AF65-F5344CB8AC3E}">
        <p14:creationId xmlns:p14="http://schemas.microsoft.com/office/powerpoint/2010/main" val="3542689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311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Growth through people – five priorities</a:t>
            </a:r>
            <a:endParaRPr lang="en-GB" b="1" dirty="0"/>
          </a:p>
        </p:txBody>
      </p:sp>
      <p:pic>
        <p:nvPicPr>
          <p:cNvPr id="4" name="Picture 2" descr="\\ukcesfp02.ukces.local\workspace\Comms + Marketing\01 Projects\01 Ongoing\2014.08 OBJ 1 Skills Autumn Statement\Design\External design\Finalised artwork\jpgs of finals\UKCES Icon-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ukcesfp02.ukces.local\workspace\Comms + Marketing\01 Projects\01 Ongoing\2014.08 OBJ 1 Skills Autumn Statement\Design\External design\Finalised artwork\jpgs of finals\UKCES Icon-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437112"/>
            <a:ext cx="936104" cy="9408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kcesfp02.ukces.local\workspace\Comms + Marketing\01 Projects\01 Ongoing\2014.08 OBJ 1 Skills Autumn Statement\Design\External design\Finalised artwork\jpgs of finals\UKCES Icon-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63" y="3284984"/>
            <a:ext cx="942861" cy="9428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ukcesfp02.ukces.local\workspace\Comms + Marketing\01 Projects\01 Ongoing\2014.08 OBJ 1 Skills Autumn Statement\Design\External design\Finalised artwork\jpgs of finals\UKCES Icon-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904" y="2175795"/>
            <a:ext cx="953624" cy="958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kcesfp02.ukces.local\workspace\Comms + Marketing\01 Projects\01 Ongoing\2014.08 OBJ 1 Skills Autumn Statement\Design\External design\Finalised artwork\jpgs of finals\UKCES Icon-0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763" y="551723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1412776"/>
            <a:ext cx="6048672" cy="584775"/>
          </a:xfrm>
          <a:prstGeom prst="rect">
            <a:avLst/>
          </a:prstGeom>
          <a:noFill/>
        </p:spPr>
        <p:txBody>
          <a:bodyPr wrap="square" rtlCol="0">
            <a:spAutoFit/>
          </a:bodyPr>
          <a:lstStyle/>
          <a:p>
            <a:pPr algn="l"/>
            <a:r>
              <a:rPr lang="en-GB" sz="1600" dirty="0" smtClean="0"/>
              <a:t>Employers should lead on skills and government should enable them</a:t>
            </a:r>
            <a:endParaRPr lang="en-GB" sz="1600" dirty="0"/>
          </a:p>
        </p:txBody>
      </p:sp>
      <p:sp>
        <p:nvSpPr>
          <p:cNvPr id="11" name="TextBox 10"/>
          <p:cNvSpPr txBox="1"/>
          <p:nvPr/>
        </p:nvSpPr>
        <p:spPr>
          <a:xfrm>
            <a:off x="1798081" y="2343537"/>
            <a:ext cx="6048672" cy="584775"/>
          </a:xfrm>
          <a:prstGeom prst="rect">
            <a:avLst/>
          </a:prstGeom>
          <a:noFill/>
        </p:spPr>
        <p:txBody>
          <a:bodyPr wrap="square" rtlCol="0">
            <a:spAutoFit/>
          </a:bodyPr>
          <a:lstStyle/>
          <a:p>
            <a:pPr algn="l"/>
            <a:r>
              <a:rPr lang="en-GB" sz="1600" dirty="0" smtClean="0"/>
              <a:t>Workplace productivity should be recognised as the key route to increasing pay and prosperity</a:t>
            </a:r>
            <a:endParaRPr lang="en-GB" sz="1600" dirty="0"/>
          </a:p>
        </p:txBody>
      </p:sp>
      <p:sp>
        <p:nvSpPr>
          <p:cNvPr id="12" name="TextBox 11"/>
          <p:cNvSpPr txBox="1"/>
          <p:nvPr/>
        </p:nvSpPr>
        <p:spPr>
          <a:xfrm>
            <a:off x="1763688" y="4615128"/>
            <a:ext cx="6048672" cy="584775"/>
          </a:xfrm>
          <a:prstGeom prst="rect">
            <a:avLst/>
          </a:prstGeom>
          <a:noFill/>
        </p:spPr>
        <p:txBody>
          <a:bodyPr wrap="square" rtlCol="0">
            <a:spAutoFit/>
          </a:bodyPr>
          <a:lstStyle/>
          <a:p>
            <a:pPr algn="l"/>
            <a:r>
              <a:rPr lang="en-GB" sz="1600" dirty="0" smtClean="0"/>
              <a:t>Education and employers should be better connected to prepare people for work</a:t>
            </a:r>
            <a:endParaRPr lang="en-GB" sz="1600" dirty="0"/>
          </a:p>
        </p:txBody>
      </p:sp>
      <p:sp>
        <p:nvSpPr>
          <p:cNvPr id="13" name="TextBox 12"/>
          <p:cNvSpPr txBox="1"/>
          <p:nvPr/>
        </p:nvSpPr>
        <p:spPr>
          <a:xfrm>
            <a:off x="1763688" y="5692896"/>
            <a:ext cx="6048672" cy="584775"/>
          </a:xfrm>
          <a:prstGeom prst="rect">
            <a:avLst/>
          </a:prstGeom>
          <a:noFill/>
        </p:spPr>
        <p:txBody>
          <a:bodyPr wrap="square" rtlCol="0">
            <a:spAutoFit/>
          </a:bodyPr>
          <a:lstStyle/>
          <a:p>
            <a:pPr algn="l"/>
            <a:r>
              <a:rPr lang="en-GB" sz="1600" dirty="0" smtClean="0"/>
              <a:t>Success should be measured by a wider set of outcomes, not just educational attainment</a:t>
            </a:r>
            <a:endParaRPr lang="en-GB" sz="1600" dirty="0"/>
          </a:p>
        </p:txBody>
      </p:sp>
      <p:sp>
        <p:nvSpPr>
          <p:cNvPr id="16" name="TextBox 15"/>
          <p:cNvSpPr txBox="1"/>
          <p:nvPr/>
        </p:nvSpPr>
        <p:spPr>
          <a:xfrm>
            <a:off x="1798081" y="3464025"/>
            <a:ext cx="6048672" cy="584775"/>
          </a:xfrm>
          <a:prstGeom prst="rect">
            <a:avLst/>
          </a:prstGeom>
          <a:noFill/>
        </p:spPr>
        <p:txBody>
          <a:bodyPr wrap="square" rtlCol="0">
            <a:spAutoFit/>
          </a:bodyPr>
          <a:lstStyle/>
          <a:p>
            <a:pPr algn="l"/>
            <a:r>
              <a:rPr lang="en-GB" sz="1600" dirty="0" smtClean="0"/>
              <a:t>‘Earning and learning’ should be the gold standard in vocational education</a:t>
            </a:r>
            <a:endParaRPr lang="en-GB" sz="1600" dirty="0"/>
          </a:p>
        </p:txBody>
      </p:sp>
    </p:spTree>
    <p:extLst>
      <p:ext uri="{BB962C8B-B14F-4D97-AF65-F5344CB8AC3E}">
        <p14:creationId xmlns:p14="http://schemas.microsoft.com/office/powerpoint/2010/main" val="3803837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GB" dirty="0" smtClean="0"/>
              <a:t>Thank you</a:t>
            </a:r>
            <a:endParaRPr lang="en-GB" dirty="0"/>
          </a:p>
        </p:txBody>
      </p:sp>
      <p:sp>
        <p:nvSpPr>
          <p:cNvPr id="10" name="Text Placeholder 9"/>
          <p:cNvSpPr>
            <a:spLocks noGrp="1"/>
          </p:cNvSpPr>
          <p:nvPr>
            <p:ph type="body" sz="quarter" idx="10"/>
          </p:nvPr>
        </p:nvSpPr>
        <p:spPr/>
        <p:txBody>
          <a:bodyPr/>
          <a:lstStyle/>
          <a:p>
            <a:r>
              <a:rPr lang="en-GB" dirty="0" smtClean="0"/>
              <a:t>Moira.mckerracher@ukces.org.uk</a:t>
            </a:r>
            <a:endParaRPr lang="en-GB" dirty="0"/>
          </a:p>
        </p:txBody>
      </p:sp>
      <p:sp>
        <p:nvSpPr>
          <p:cNvPr id="11" name="Text Placeholder 10"/>
          <p:cNvSpPr>
            <a:spLocks noGrp="1"/>
          </p:cNvSpPr>
          <p:nvPr>
            <p:ph type="body" sz="quarter" idx="11"/>
          </p:nvPr>
        </p:nvSpPr>
        <p:spPr/>
        <p:txBody>
          <a:bodyPr/>
          <a:lstStyle/>
          <a:p>
            <a:r>
              <a:rPr lang="en-GB" dirty="0" smtClean="0"/>
              <a:t>www.gov.uk/ukces</a:t>
            </a:r>
            <a:endParaRPr lang="en-GB" dirty="0"/>
          </a:p>
        </p:txBody>
      </p:sp>
      <p:sp>
        <p:nvSpPr>
          <p:cNvPr id="12" name="Text Placeholder 11"/>
          <p:cNvSpPr>
            <a:spLocks noGrp="1"/>
          </p:cNvSpPr>
          <p:nvPr>
            <p:ph type="body" sz="quarter" idx="12"/>
          </p:nvPr>
        </p:nvSpPr>
        <p:spPr/>
        <p:txBody>
          <a:bodyPr/>
          <a:lstStyle/>
          <a:p>
            <a:r>
              <a:rPr lang="en-GB" dirty="0" smtClean="0"/>
              <a:t>@UKCES</a:t>
            </a:r>
            <a:endParaRPr lang="en-GB" dirty="0"/>
          </a:p>
        </p:txBody>
      </p:sp>
    </p:spTree>
    <p:extLst>
      <p:ext uri="{BB962C8B-B14F-4D97-AF65-F5344CB8AC3E}">
        <p14:creationId xmlns:p14="http://schemas.microsoft.com/office/powerpoint/2010/main" val="179203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2" y="0"/>
            <a:ext cx="9144000" cy="1052736"/>
          </a:xfrm>
        </p:spPr>
        <p:txBody>
          <a:bodyPr/>
          <a:lstStyle/>
          <a:p>
            <a:r>
              <a:rPr lang="en-GB" b="1" dirty="0" smtClean="0"/>
              <a:t>Contents</a:t>
            </a:r>
            <a:endParaRPr lang="en-GB" b="1" dirty="0"/>
          </a:p>
        </p:txBody>
      </p:sp>
      <p:sp>
        <p:nvSpPr>
          <p:cNvPr id="5" name="Content Placeholder 4"/>
          <p:cNvSpPr>
            <a:spLocks noGrp="1"/>
          </p:cNvSpPr>
          <p:nvPr>
            <p:ph idx="1"/>
          </p:nvPr>
        </p:nvSpPr>
        <p:spPr>
          <a:xfrm>
            <a:off x="251520" y="1124744"/>
            <a:ext cx="4104456" cy="5544616"/>
          </a:xfrm>
        </p:spPr>
        <p:txBody>
          <a:bodyPr/>
          <a:lstStyle/>
          <a:p>
            <a:endParaRPr lang="en-GB" dirty="0" smtClean="0"/>
          </a:p>
          <a:p>
            <a:pPr marL="342900" indent="-342900">
              <a:buFont typeface="Wingdings" panose="05000000000000000000" pitchFamily="2" charset="2"/>
              <a:buChar char="q"/>
            </a:pPr>
            <a:r>
              <a:rPr lang="en-GB" sz="2000" dirty="0" smtClean="0"/>
              <a:t>About UKCES</a:t>
            </a:r>
          </a:p>
          <a:p>
            <a:pPr marL="1085850" lvl="1" indent="-342900">
              <a:buFont typeface="Wingdings" panose="05000000000000000000" pitchFamily="2" charset="2"/>
              <a:buChar char="q"/>
            </a:pPr>
            <a:r>
              <a:rPr lang="en-GB" sz="1700" dirty="0" smtClean="0"/>
              <a:t>Research &amp; Intelligence</a:t>
            </a:r>
          </a:p>
          <a:p>
            <a:pPr marL="1085850" lvl="1" indent="-342900">
              <a:buFont typeface="Wingdings" panose="05000000000000000000" pitchFamily="2" charset="2"/>
              <a:buChar char="q"/>
            </a:pPr>
            <a:r>
              <a:rPr lang="en-GB" sz="1700" dirty="0" smtClean="0"/>
              <a:t>Investing in Standards &amp; Innovation</a:t>
            </a:r>
          </a:p>
          <a:p>
            <a:pPr marL="1085850" lvl="1" indent="-342900">
              <a:buFont typeface="Wingdings" panose="05000000000000000000" pitchFamily="2" charset="2"/>
              <a:buChar char="q"/>
            </a:pPr>
            <a:r>
              <a:rPr lang="en-GB" sz="1700" dirty="0" smtClean="0"/>
              <a:t>Commissioner Insights</a:t>
            </a:r>
          </a:p>
          <a:p>
            <a:pPr lvl="1" indent="0">
              <a:buNone/>
            </a:pPr>
            <a:endParaRPr lang="en-GB" sz="2000" dirty="0" smtClean="0"/>
          </a:p>
          <a:p>
            <a:pPr marL="342900" indent="-342900">
              <a:buFont typeface="Wingdings" panose="05000000000000000000" pitchFamily="2" charset="2"/>
              <a:buChar char="q"/>
            </a:pPr>
            <a:r>
              <a:rPr lang="en-GB" sz="2000" dirty="0" smtClean="0"/>
              <a:t>From </a:t>
            </a:r>
            <a:r>
              <a:rPr lang="en-GB" sz="2000" dirty="0"/>
              <a:t>e</a:t>
            </a:r>
            <a:r>
              <a:rPr lang="en-GB" sz="2000" dirty="0" smtClean="0"/>
              <a:t>mployer </a:t>
            </a:r>
            <a:r>
              <a:rPr lang="en-GB" sz="2000" dirty="0"/>
              <a:t>e</a:t>
            </a:r>
            <a:r>
              <a:rPr lang="en-GB" sz="2000" dirty="0" smtClean="0"/>
              <a:t>ngagement to employer </a:t>
            </a:r>
            <a:r>
              <a:rPr lang="en-GB" sz="2000" dirty="0"/>
              <a:t>l</a:t>
            </a:r>
            <a:r>
              <a:rPr lang="en-GB" sz="2000" dirty="0" smtClean="0"/>
              <a:t>eadership </a:t>
            </a:r>
          </a:p>
          <a:p>
            <a:pPr marL="342900" indent="-342900">
              <a:buFont typeface="Wingdings" panose="05000000000000000000" pitchFamily="2" charset="2"/>
              <a:buChar char="q"/>
            </a:pPr>
            <a:r>
              <a:rPr lang="en-GB" sz="2000" dirty="0" smtClean="0"/>
              <a:t>Achieving </a:t>
            </a:r>
            <a:r>
              <a:rPr lang="en-GB" sz="2000" dirty="0"/>
              <a:t>g</a:t>
            </a:r>
            <a:r>
              <a:rPr lang="en-GB" sz="2000" dirty="0" smtClean="0"/>
              <a:t>rowth through people</a:t>
            </a:r>
            <a:endParaRPr lang="en-GB" sz="2000" dirty="0"/>
          </a:p>
        </p:txBody>
      </p:sp>
      <p:pic>
        <p:nvPicPr>
          <p:cNvPr id="6" name="Picture 2" descr="\\ukcesfp02.ukces.local\workspace\Comms + Marketing\01 Projects\01 Ongoing\2014.08 OBJ 1 Skills Autumn Statement\Design\External design\Finalised artwork\jpgs of finals\14.11.19. Tree cover reversed.jpg"/>
          <p:cNvPicPr>
            <a:picLocks noChangeAspect="1" noChangeArrowheads="1"/>
          </p:cNvPicPr>
          <p:nvPr/>
        </p:nvPicPr>
        <p:blipFill>
          <a:blip r:embed="rId3">
            <a:extLst>
              <a:ext uri="{BEBA8EAE-BF5A-486C-A8C5-ECC9F3942E4B}">
                <a14:imgProps xmlns:a14="http://schemas.microsoft.com/office/drawing/2010/main">
                  <a14:imgLayer r:embed="rId4">
                    <a14:imgEffect>
                      <a14:saturation sat="85000"/>
                    </a14:imgEffect>
                  </a14:imgLayer>
                </a14:imgProps>
              </a:ext>
              <a:ext uri="{28A0092B-C50C-407E-A947-70E740481C1C}">
                <a14:useLocalDpi xmlns:a14="http://schemas.microsoft.com/office/drawing/2010/main" val="0"/>
              </a:ext>
            </a:extLst>
          </a:blip>
          <a:srcRect/>
          <a:stretch>
            <a:fillRect/>
          </a:stretch>
        </p:blipFill>
        <p:spPr bwMode="auto">
          <a:xfrm>
            <a:off x="5017184" y="1052736"/>
            <a:ext cx="4126816" cy="574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8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UKCES</a:t>
            </a:r>
            <a:endParaRPr lang="en-GB" b="1" dirty="0"/>
          </a:p>
        </p:txBody>
      </p:sp>
      <p:sp>
        <p:nvSpPr>
          <p:cNvPr id="3" name="Content Placeholder 2"/>
          <p:cNvSpPr>
            <a:spLocks noGrp="1"/>
          </p:cNvSpPr>
          <p:nvPr>
            <p:ph idx="1"/>
          </p:nvPr>
        </p:nvSpPr>
        <p:spPr>
          <a:xfrm>
            <a:off x="251520" y="1124744"/>
            <a:ext cx="8640960" cy="5544616"/>
          </a:xfrm>
        </p:spPr>
        <p:txBody>
          <a:bodyPr/>
          <a:lstStyle/>
          <a:p>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145897"/>
            <a:ext cx="8352928" cy="571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868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51520" y="332656"/>
            <a:ext cx="7236296" cy="648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srgbClr val="E8503E"/>
              </a:solidFill>
              <a:effectLst/>
              <a:uLnTx/>
              <a:uFillTx/>
              <a:latin typeface="+mj-lt"/>
              <a:ea typeface="+mj-ea"/>
              <a:cs typeface="+mj-cs"/>
              <a:sym typeface="NeueHaasGroteskDisp Std Blk" charset="0"/>
            </a:endParaRPr>
          </a:p>
        </p:txBody>
      </p:sp>
      <p:graphicFrame>
        <p:nvGraphicFramePr>
          <p:cNvPr id="5" name="Diagram 4"/>
          <p:cNvGraphicFramePr/>
          <p:nvPr>
            <p:extLst>
              <p:ext uri="{D42A27DB-BD31-4B8C-83A1-F6EECF244321}">
                <p14:modId xmlns:p14="http://schemas.microsoft.com/office/powerpoint/2010/main" val="703321618"/>
              </p:ext>
            </p:extLst>
          </p:nvPr>
        </p:nvGraphicFramePr>
        <p:xfrm>
          <a:off x="251520" y="533067"/>
          <a:ext cx="8353436" cy="603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636771" y="3371770"/>
            <a:ext cx="1709936" cy="369332"/>
          </a:xfrm>
          <a:prstGeom prst="rect">
            <a:avLst/>
          </a:prstGeom>
          <a:noFill/>
        </p:spPr>
        <p:txBody>
          <a:bodyPr wrap="square" rtlCol="0">
            <a:spAutoFit/>
          </a:bodyPr>
          <a:lstStyle/>
          <a:p>
            <a:r>
              <a:rPr lang="en-GB" sz="1800" b="1" dirty="0" smtClean="0">
                <a:solidFill>
                  <a:schemeClr val="bg1"/>
                </a:solidFill>
                <a:latin typeface="+mj-lt"/>
              </a:rPr>
              <a:t>IMPACT</a:t>
            </a:r>
            <a:endParaRPr lang="en-GB" sz="1800" b="1" dirty="0">
              <a:solidFill>
                <a:schemeClr val="bg1"/>
              </a:solidFill>
              <a:latin typeface="+mj-lt"/>
            </a:endParaRPr>
          </a:p>
        </p:txBody>
      </p:sp>
      <p:sp>
        <p:nvSpPr>
          <p:cNvPr id="8" name="Rectangle 7"/>
          <p:cNvSpPr/>
          <p:nvPr/>
        </p:nvSpPr>
        <p:spPr>
          <a:xfrm>
            <a:off x="0" y="260648"/>
            <a:ext cx="7308304" cy="792088"/>
          </a:xfrm>
          <a:prstGeom prst="rect">
            <a:avLst/>
          </a:prstGeom>
          <a:solidFill>
            <a:srgbClr val="E3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Arial" pitchFamily="34" charset="0"/>
                <a:cs typeface="Arial" pitchFamily="34" charset="0"/>
              </a:rPr>
              <a:t>About the UK Commission for Employment </a:t>
            </a:r>
          </a:p>
          <a:p>
            <a:r>
              <a:rPr lang="en-GB" sz="2400" b="1" dirty="0" smtClean="0">
                <a:latin typeface="Arial" pitchFamily="34" charset="0"/>
                <a:cs typeface="Arial" pitchFamily="34" charset="0"/>
              </a:rPr>
              <a:t>and Skills </a:t>
            </a:r>
            <a:endParaRPr lang="en-GB" sz="2400" b="1" dirty="0">
              <a:latin typeface="Arial" pitchFamily="34" charset="0"/>
              <a:cs typeface="Arial" pitchFamily="34" charset="0"/>
            </a:endParaRPr>
          </a:p>
        </p:txBody>
      </p:sp>
      <p:pic>
        <p:nvPicPr>
          <p:cNvPr id="9" name="Picture 7" descr="C:\Users\iwiles\Dropbox\UKCES shared documents\Logos\UKCESlogo_Ruby-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3588" y="5795963"/>
            <a:ext cx="17573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654152" y="3704134"/>
            <a:ext cx="1781944" cy="1107996"/>
          </a:xfrm>
          <a:prstGeom prst="rect">
            <a:avLst/>
          </a:prstGeom>
          <a:noFill/>
        </p:spPr>
        <p:txBody>
          <a:bodyPr wrap="square" rtlCol="0">
            <a:spAutoFit/>
          </a:bodyPr>
          <a:lstStyle/>
          <a:p>
            <a:r>
              <a:rPr lang="en-GB" sz="1100" dirty="0" smtClean="0">
                <a:solidFill>
                  <a:schemeClr val="bg1"/>
                </a:solidFill>
              </a:rPr>
              <a:t>Our </a:t>
            </a:r>
            <a:r>
              <a:rPr lang="en-GB" sz="1100" b="1" dirty="0" smtClean="0">
                <a:solidFill>
                  <a:schemeClr val="bg1"/>
                </a:solidFill>
              </a:rPr>
              <a:t>ambition </a:t>
            </a:r>
            <a:r>
              <a:rPr lang="en-GB" sz="1100" dirty="0" smtClean="0">
                <a:solidFill>
                  <a:schemeClr val="bg1"/>
                </a:solidFill>
              </a:rPr>
              <a:t>is to transform the United Kingdom’s approach to investing in the  skills of people as an intrinsic part of securing growth</a:t>
            </a:r>
            <a:endParaRPr lang="en-GB" sz="1100" dirty="0">
              <a:solidFill>
                <a:schemeClr val="bg1"/>
              </a:solidFill>
            </a:endParaRPr>
          </a:p>
        </p:txBody>
      </p:sp>
    </p:spTree>
    <p:extLst>
      <p:ext uri="{BB962C8B-B14F-4D97-AF65-F5344CB8AC3E}">
        <p14:creationId xmlns:p14="http://schemas.microsoft.com/office/powerpoint/2010/main" val="416921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179512" y="260648"/>
            <a:ext cx="8229600" cy="546100"/>
          </a:xfrm>
        </p:spPr>
        <p:txBody>
          <a:bodyPr>
            <a:normAutofit fontScale="90000"/>
          </a:bodyPr>
          <a:lstStyle/>
          <a:p>
            <a:pPr eaLnBrk="1" hangingPunct="1"/>
            <a:r>
              <a:rPr lang="en-US" sz="3400" dirty="0" smtClean="0">
                <a:solidFill>
                  <a:srgbClr val="FF0000"/>
                </a:solidFill>
              </a:rPr>
              <a:t>Our Intelligence </a:t>
            </a:r>
          </a:p>
        </p:txBody>
      </p:sp>
      <p:sp>
        <p:nvSpPr>
          <p:cNvPr id="6" name="Rectangle 3"/>
          <p:cNvSpPr>
            <a:spLocks/>
          </p:cNvSpPr>
          <p:nvPr/>
        </p:nvSpPr>
        <p:spPr bwMode="auto">
          <a:xfrm>
            <a:off x="323528" y="1196752"/>
            <a:ext cx="6324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l"/>
            <a:endParaRPr lang="en-US" sz="2100" dirty="0">
              <a:solidFill>
                <a:schemeClr val="tx1"/>
              </a:solidFill>
              <a:latin typeface="NeueHaasGroteskDisp Std Blk" charset="0"/>
              <a:ea typeface="NeueHaasGroteskDisp Std Blk" charset="0"/>
              <a:cs typeface="NeueHaasGroteskDisp Std Blk" charset="0"/>
              <a:sym typeface="NeueHaasGroteskDisp Std Blk" charset="0"/>
            </a:endParaRPr>
          </a:p>
        </p:txBody>
      </p:sp>
      <p:sp>
        <p:nvSpPr>
          <p:cNvPr id="7" name="Rectangle 2"/>
          <p:cNvSpPr txBox="1">
            <a:spLocks noChangeArrowheads="1"/>
          </p:cNvSpPr>
          <p:nvPr/>
        </p:nvSpPr>
        <p:spPr bwMode="auto">
          <a:xfrm>
            <a:off x="323528" y="2132112"/>
            <a:ext cx="5029200" cy="151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buFontTx/>
              <a:buChar char="•"/>
            </a:pPr>
            <a:endParaRPr lang="en-US" kern="0" dirty="0" smtClean="0"/>
          </a:p>
        </p:txBody>
      </p:sp>
      <p:sp>
        <p:nvSpPr>
          <p:cNvPr id="8" name="Rectangle 4"/>
          <p:cNvSpPr>
            <a:spLocks/>
          </p:cNvSpPr>
          <p:nvPr/>
        </p:nvSpPr>
        <p:spPr bwMode="auto">
          <a:xfrm>
            <a:off x="323528" y="4432300"/>
            <a:ext cx="7620000" cy="774700"/>
          </a:xfrm>
          <a:prstGeom prst="rect">
            <a:avLst/>
          </a:prstGeom>
          <a:noFill/>
          <a:ln w="9525">
            <a:solidFill>
              <a:srgbClr val="2B79BD"/>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l"/>
            <a:endParaRPr lang="en-US" sz="2100" dirty="0">
              <a:solidFill>
                <a:srgbClr val="FF0000"/>
              </a:solidFill>
              <a:latin typeface="NeueHaasGroteskDisp Std Blk" charset="0"/>
              <a:ea typeface="NeueHaasGroteskDisp Std Blk" charset="0"/>
              <a:cs typeface="NeueHaasGroteskDisp Std Blk" charset="0"/>
              <a:sym typeface="NeueHaasGroteskDisp Std Blk"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4" y="188640"/>
            <a:ext cx="9144000" cy="647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3415238" y="3915566"/>
            <a:ext cx="2664296" cy="2582868"/>
          </a:xfrm>
          <a:prstGeom prst="ellipse">
            <a:avLst/>
          </a:prstGeom>
          <a:solidFill>
            <a:srgbClr val="FFC000">
              <a:alpha val="83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TextBox 2"/>
          <p:cNvSpPr txBox="1"/>
          <p:nvPr/>
        </p:nvSpPr>
        <p:spPr>
          <a:xfrm>
            <a:off x="3779912" y="4432300"/>
            <a:ext cx="1944216" cy="369332"/>
          </a:xfrm>
          <a:prstGeom prst="rect">
            <a:avLst/>
          </a:prstGeom>
          <a:noFill/>
        </p:spPr>
        <p:txBody>
          <a:bodyPr wrap="square" rtlCol="0">
            <a:spAutoFit/>
          </a:bodyPr>
          <a:lstStyle/>
          <a:p>
            <a:r>
              <a:rPr lang="en-GB" sz="1800" b="1" dirty="0" smtClean="0">
                <a:solidFill>
                  <a:schemeClr val="bg1">
                    <a:lumMod val="95000"/>
                  </a:schemeClr>
                </a:solidFill>
                <a:latin typeface="Arial" panose="020B0604020202020204" pitchFamily="34" charset="0"/>
                <a:cs typeface="Arial" panose="020B0604020202020204" pitchFamily="34" charset="0"/>
              </a:rPr>
              <a:t>LMI For All</a:t>
            </a:r>
            <a:endParaRPr lang="en-GB" sz="1800" b="1" dirty="0">
              <a:solidFill>
                <a:schemeClr val="bg1">
                  <a:lumMod val="95000"/>
                </a:schemeClr>
              </a:solidFill>
              <a:latin typeface="Arial" panose="020B0604020202020204" pitchFamily="34" charset="0"/>
              <a:cs typeface="Arial" panose="020B0604020202020204" pitchFamily="34" charset="0"/>
            </a:endParaRPr>
          </a:p>
        </p:txBody>
      </p:sp>
      <p:pic>
        <p:nvPicPr>
          <p:cNvPr id="4098" name="Picture 2" descr="\\ukcesfp02.ukces.local\workspace\Comms + Marketing\02 Guidance and Reusable Media\09 Pictograms\12-LMI_for_All\LMI_for_All_Ap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273" y="4780337"/>
            <a:ext cx="1584226" cy="158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91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R:\Research Info\Individual research project info\UKCES Employer Perspectives Survey 2014\Dissemination\AOC conference\Presentation JPGs\Presentation JPGs\LMI Employer Perspective Surveys v6 P8.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006071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Investing in Innovation - </a:t>
            </a:r>
            <a:br>
              <a:rPr lang="en-GB" b="1" dirty="0" smtClean="0"/>
            </a:br>
            <a:r>
              <a:rPr lang="en-GB" b="1" dirty="0" smtClean="0"/>
              <a:t>UKCES Futures Programme</a:t>
            </a:r>
            <a:endParaRPr lang="en-GB" b="1" dirty="0"/>
          </a:p>
        </p:txBody>
      </p:sp>
      <p:sp>
        <p:nvSpPr>
          <p:cNvPr id="3" name="Content Placeholder 2"/>
          <p:cNvSpPr>
            <a:spLocks noGrp="1"/>
          </p:cNvSpPr>
          <p:nvPr>
            <p:ph idx="1"/>
          </p:nvPr>
        </p:nvSpPr>
        <p:spPr/>
        <p:txBody>
          <a:bodyPr/>
          <a:lstStyle/>
          <a:p>
            <a:r>
              <a:rPr lang="en-GB" b="1" i="1" dirty="0" smtClean="0"/>
              <a:t>A programme </a:t>
            </a:r>
            <a:r>
              <a:rPr lang="en-GB" b="1" i="1" dirty="0"/>
              <a:t>of competitions that target specific workforce development </a:t>
            </a:r>
            <a:r>
              <a:rPr lang="en-GB" b="1" i="1" dirty="0" smtClean="0"/>
              <a:t>problems</a:t>
            </a:r>
          </a:p>
          <a:p>
            <a:r>
              <a:rPr lang="en-GB" dirty="0" smtClean="0"/>
              <a:t>Competitions so far:</a:t>
            </a:r>
          </a:p>
          <a:p>
            <a:endParaRPr lang="en-GB" dirty="0" smtClean="0"/>
          </a:p>
          <a:p>
            <a:pPr marL="342900" indent="-342900">
              <a:buFont typeface="Arial" panose="020B0604020202020204" pitchFamily="34" charset="0"/>
              <a:buChar char="•"/>
            </a:pPr>
            <a:r>
              <a:rPr lang="en-GB" dirty="0" smtClean="0"/>
              <a:t>Skills </a:t>
            </a:r>
            <a:r>
              <a:rPr lang="en-GB" dirty="0"/>
              <a:t>problems in the off-site construction </a:t>
            </a:r>
            <a:r>
              <a:rPr lang="en-GB" dirty="0" smtClean="0"/>
              <a:t>industry</a:t>
            </a:r>
          </a:p>
          <a:p>
            <a:endParaRPr lang="en-GB" dirty="0" smtClean="0"/>
          </a:p>
          <a:p>
            <a:pPr marL="342900" indent="-342900">
              <a:buFont typeface="Arial" panose="020B0604020202020204" pitchFamily="34" charset="0"/>
              <a:buChar char="•"/>
            </a:pPr>
            <a:r>
              <a:rPr lang="en-GB" dirty="0" smtClean="0"/>
              <a:t>Increasing </a:t>
            </a:r>
            <a:r>
              <a:rPr lang="en-GB" dirty="0"/>
              <a:t>demand </a:t>
            </a:r>
            <a:r>
              <a:rPr lang="en-GB" dirty="0" smtClean="0"/>
              <a:t>for management </a:t>
            </a:r>
            <a:r>
              <a:rPr lang="en-GB" dirty="0"/>
              <a:t>and leadership </a:t>
            </a:r>
            <a:r>
              <a:rPr lang="en-GB" dirty="0" smtClean="0"/>
              <a:t>skills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Stimulating progression </a:t>
            </a:r>
            <a:r>
              <a:rPr lang="en-GB" dirty="0"/>
              <a:t>and pathways in </a:t>
            </a:r>
            <a:r>
              <a:rPr lang="en-GB" dirty="0" smtClean="0"/>
              <a:t>the retail </a:t>
            </a:r>
            <a:r>
              <a:rPr lang="en-GB" dirty="0"/>
              <a:t>and </a:t>
            </a:r>
            <a:r>
              <a:rPr lang="en-GB" dirty="0" smtClean="0"/>
              <a:t>hospitality sectors</a:t>
            </a:r>
            <a:endParaRPr lang="en-GB" dirty="0"/>
          </a:p>
        </p:txBody>
      </p:sp>
    </p:spTree>
    <p:extLst>
      <p:ext uri="{BB962C8B-B14F-4D97-AF65-F5344CB8AC3E}">
        <p14:creationId xmlns:p14="http://schemas.microsoft.com/office/powerpoint/2010/main" val="1853324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Investing in National Occupational Standards </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4036618"/>
              </p:ext>
            </p:extLst>
          </p:nvPr>
        </p:nvGraphicFramePr>
        <p:xfrm>
          <a:off x="250825" y="1125538"/>
          <a:ext cx="864235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flipV="1">
            <a:off x="4572000" y="4653136"/>
            <a:ext cx="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74334" y="6262573"/>
            <a:ext cx="1401346" cy="338554"/>
          </a:xfrm>
          <a:prstGeom prst="rect">
            <a:avLst/>
          </a:prstGeom>
          <a:noFill/>
        </p:spPr>
        <p:txBody>
          <a:bodyPr wrap="none" rtlCol="0">
            <a:spAutoFit/>
          </a:bodyPr>
          <a:lstStyle/>
          <a:p>
            <a:r>
              <a:rPr lang="en-GB" sz="1600" b="1" dirty="0" smtClean="0"/>
              <a:t>UKCES Role</a:t>
            </a:r>
            <a:endParaRPr lang="en-GB" sz="1600" b="1" dirty="0"/>
          </a:p>
        </p:txBody>
      </p:sp>
    </p:spTree>
    <p:extLst>
      <p:ext uri="{BB962C8B-B14F-4D97-AF65-F5344CB8AC3E}">
        <p14:creationId xmlns:p14="http://schemas.microsoft.com/office/powerpoint/2010/main" val="3951950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547371680"/>
              </p:ext>
            </p:extLst>
          </p:nvPr>
        </p:nvGraphicFramePr>
        <p:xfrm>
          <a:off x="179512" y="908720"/>
          <a:ext cx="8713787"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4" name="Picture 7" descr="C:\Users\iwiles\Dropbox\UKCES shared documents\Logos\UKCESlogo_Ruby-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3588" y="5795963"/>
            <a:ext cx="17573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428604"/>
            <a:ext cx="7308304"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mj-lt"/>
                <a:cs typeface="Arial" pitchFamily="34" charset="0"/>
              </a:rPr>
              <a:t>From employer engagement to employer ownership:</a:t>
            </a:r>
            <a:endParaRPr lang="en-GB" sz="2400" b="1" dirty="0">
              <a:latin typeface="+mj-lt"/>
              <a:cs typeface="Arial" pitchFamily="34" charset="0"/>
            </a:endParaRPr>
          </a:p>
        </p:txBody>
      </p:sp>
    </p:spTree>
    <p:extLst>
      <p:ext uri="{BB962C8B-B14F-4D97-AF65-F5344CB8AC3E}">
        <p14:creationId xmlns:p14="http://schemas.microsoft.com/office/powerpoint/2010/main" val="207197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Custom 2">
      <a:dk1>
        <a:sysClr val="windowText" lastClr="000000"/>
      </a:dk1>
      <a:lt1>
        <a:sysClr val="window" lastClr="FFFFFF"/>
      </a:lt1>
      <a:dk2>
        <a:srgbClr val="233A75"/>
      </a:dk2>
      <a:lt2>
        <a:srgbClr val="CFC4C3"/>
      </a:lt2>
      <a:accent1>
        <a:srgbClr val="233A75"/>
      </a:accent1>
      <a:accent2>
        <a:srgbClr val="836DB0"/>
      </a:accent2>
      <a:accent3>
        <a:srgbClr val="E8503E"/>
      </a:accent3>
      <a:accent4>
        <a:srgbClr val="E31A52"/>
      </a:accent4>
      <a:accent5>
        <a:srgbClr val="12BFD6"/>
      </a:accent5>
      <a:accent6>
        <a:srgbClr val="2B79BD"/>
      </a:accent6>
      <a:hlink>
        <a:srgbClr val="0080FF"/>
      </a:hlink>
      <a:folHlink>
        <a:srgbClr val="5EAEFF"/>
      </a:folHlink>
    </a:clrScheme>
    <a:fontScheme name="Custom 1">
      <a:majorFont>
        <a:latin typeface="Open Sans Extrabold"/>
        <a:ea typeface="ヒラギノ角ゴ ProN W3"/>
        <a:cs typeface="ヒラギノ角ゴ ProN W3"/>
      </a:majorFont>
      <a:minorFont>
        <a:latin typeface="Open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1052</TotalTime>
  <Pages>0</Pages>
  <Words>1390</Words>
  <Characters>0</Characters>
  <Application>Microsoft Office PowerPoint</Application>
  <PresentationFormat>On-screen Show (4:3)</PresentationFormat>
  <Lines>0</Lines>
  <Paragraphs>232</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Gill Sans</vt:lpstr>
      <vt:lpstr>Lucida Grande</vt:lpstr>
      <vt:lpstr>NeueHaasGroteskDisp Std Blk</vt:lpstr>
      <vt:lpstr>NeueHaasGroteskDisp Std XLt</vt:lpstr>
      <vt:lpstr>Open Sans</vt:lpstr>
      <vt:lpstr>Open Sans Extrabold</vt:lpstr>
      <vt:lpstr>Open Sans Semibold</vt:lpstr>
      <vt:lpstr>Wingdings</vt:lpstr>
      <vt:lpstr>ヒラギノ角ゴ ProN W3</vt:lpstr>
      <vt:lpstr>Blank</vt:lpstr>
      <vt:lpstr> UK Commission for Employment &amp; Skills</vt:lpstr>
      <vt:lpstr>Contents</vt:lpstr>
      <vt:lpstr>UKCES</vt:lpstr>
      <vt:lpstr>PowerPoint Presentation</vt:lpstr>
      <vt:lpstr>Our Intelligence </vt:lpstr>
      <vt:lpstr>PowerPoint Presentation</vt:lpstr>
      <vt:lpstr>Investing in Innovation -  UKCES Futures Programme</vt:lpstr>
      <vt:lpstr>Investing in National Occupational Standards </vt:lpstr>
      <vt:lpstr>PowerPoint Presentation</vt:lpstr>
      <vt:lpstr>Industrial Partnerships</vt:lpstr>
      <vt:lpstr>PowerPoint Presentation</vt:lpstr>
      <vt:lpstr>Growth through people – five priorities</vt:lpstr>
      <vt:lpstr>Thank you</vt:lpstr>
    </vt:vector>
  </TitlesOfParts>
  <Company>UK Commission for Employement and Skills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Employers as customers of Higher Education for growth through people</dc:title>
  <dc:creator>Helen Hawxwell</dc:creator>
  <cp:lastModifiedBy>Katherine Chapman</cp:lastModifiedBy>
  <cp:revision>86</cp:revision>
  <cp:lastPrinted>2014-12-01T10:21:01Z</cp:lastPrinted>
  <dcterms:created xsi:type="dcterms:W3CDTF">2014-11-19T17:06:25Z</dcterms:created>
  <dcterms:modified xsi:type="dcterms:W3CDTF">2015-09-03T17:20:46Z</dcterms:modified>
</cp:coreProperties>
</file>