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375" r:id="rId4"/>
    <p:sldId id="258" r:id="rId5"/>
    <p:sldId id="373" r:id="rId6"/>
    <p:sldId id="374" r:id="rId7"/>
    <p:sldId id="513" r:id="rId8"/>
    <p:sldId id="411" r:id="rId9"/>
    <p:sldId id="512" r:id="rId10"/>
    <p:sldId id="265" r:id="rId11"/>
    <p:sldId id="267" r:id="rId12"/>
    <p:sldId id="408" r:id="rId13"/>
    <p:sldId id="407" r:id="rId14"/>
    <p:sldId id="268" r:id="rId15"/>
    <p:sldId id="412" r:id="rId16"/>
    <p:sldId id="270" r:id="rId17"/>
    <p:sldId id="519" r:id="rId18"/>
    <p:sldId id="521" r:id="rId19"/>
    <p:sldId id="516" r:id="rId20"/>
    <p:sldId id="520" r:id="rId21"/>
    <p:sldId id="514" r:id="rId22"/>
    <p:sldId id="515" r:id="rId23"/>
    <p:sldId id="3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94694"/>
  </p:normalViewPr>
  <p:slideViewPr>
    <p:cSldViewPr snapToGrid="0">
      <p:cViewPr varScale="1">
        <p:scale>
          <a:sx n="62" d="100"/>
          <a:sy n="62" d="100"/>
        </p:scale>
        <p:origin x="6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12426-E725-48F8-A1DC-9F6D3B06B0E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AB49544-0D38-426F-B99F-BBA027D0AFBC}">
      <dgm:prSet/>
      <dgm:spPr/>
      <dgm:t>
        <a:bodyPr/>
        <a:lstStyle/>
        <a:p>
          <a:r>
            <a:rPr lang="en-GB"/>
            <a:t>Learners 14 years old to 80+ years old</a:t>
          </a:r>
          <a:endParaRPr lang="en-US"/>
        </a:p>
      </dgm:t>
    </dgm:pt>
    <dgm:pt modelId="{C6FDD163-88FD-49EB-9E75-5182FC2A766B}" type="parTrans" cxnId="{DC0E8E96-DD4E-4113-8E17-31DFAAD8C388}">
      <dgm:prSet/>
      <dgm:spPr/>
      <dgm:t>
        <a:bodyPr/>
        <a:lstStyle/>
        <a:p>
          <a:endParaRPr lang="en-US"/>
        </a:p>
      </dgm:t>
    </dgm:pt>
    <dgm:pt modelId="{44E62FA5-0001-47DF-8EC4-EE89A77BE964}" type="sibTrans" cxnId="{DC0E8E96-DD4E-4113-8E17-31DFAAD8C388}">
      <dgm:prSet/>
      <dgm:spPr/>
      <dgm:t>
        <a:bodyPr/>
        <a:lstStyle/>
        <a:p>
          <a:endParaRPr lang="en-US"/>
        </a:p>
      </dgm:t>
    </dgm:pt>
    <dgm:pt modelId="{39D4600D-7577-4EAE-8564-E9B135ACDAA1}">
      <dgm:prSet/>
      <dgm:spPr/>
      <dgm:t>
        <a:bodyPr/>
        <a:lstStyle/>
        <a:p>
          <a:r>
            <a:rPr lang="en-GB"/>
            <a:t>Life-long learning</a:t>
          </a:r>
          <a:endParaRPr lang="en-US"/>
        </a:p>
      </dgm:t>
    </dgm:pt>
    <dgm:pt modelId="{D9CAB8C0-D7DC-4802-B14C-A82E5A0ABC3A}" type="parTrans" cxnId="{46EA1884-499C-4126-8520-95A328C528E5}">
      <dgm:prSet/>
      <dgm:spPr/>
      <dgm:t>
        <a:bodyPr/>
        <a:lstStyle/>
        <a:p>
          <a:endParaRPr lang="en-US"/>
        </a:p>
      </dgm:t>
    </dgm:pt>
    <dgm:pt modelId="{0AC62E1B-40BA-4C6B-A21C-FEB89497C30F}" type="sibTrans" cxnId="{46EA1884-499C-4126-8520-95A328C528E5}">
      <dgm:prSet/>
      <dgm:spPr/>
      <dgm:t>
        <a:bodyPr/>
        <a:lstStyle/>
        <a:p>
          <a:endParaRPr lang="en-US"/>
        </a:p>
      </dgm:t>
    </dgm:pt>
    <dgm:pt modelId="{D0506F93-B266-4178-8DA5-E80AF4168365}">
      <dgm:prSet/>
      <dgm:spPr/>
      <dgm:t>
        <a:bodyPr/>
        <a:lstStyle/>
        <a:p>
          <a:r>
            <a:rPr lang="en-GB"/>
            <a:t>77% while, 9.6% S Asian, 6.8% Black, 3.4% mixed, 2.8% other</a:t>
          </a:r>
          <a:endParaRPr lang="en-US"/>
        </a:p>
      </dgm:t>
    </dgm:pt>
    <dgm:pt modelId="{86900F3E-72F9-4783-81FC-8BF51B49505D}" type="parTrans" cxnId="{99B2C4E8-1174-415A-AFCD-19E508A2EC12}">
      <dgm:prSet/>
      <dgm:spPr/>
      <dgm:t>
        <a:bodyPr/>
        <a:lstStyle/>
        <a:p>
          <a:endParaRPr lang="en-US"/>
        </a:p>
      </dgm:t>
    </dgm:pt>
    <dgm:pt modelId="{A4B849F7-4A51-4FDC-8AF9-87A3545E80A9}" type="sibTrans" cxnId="{99B2C4E8-1174-415A-AFCD-19E508A2EC12}">
      <dgm:prSet/>
      <dgm:spPr/>
      <dgm:t>
        <a:bodyPr/>
        <a:lstStyle/>
        <a:p>
          <a:endParaRPr lang="en-US"/>
        </a:p>
      </dgm:t>
    </dgm:pt>
    <dgm:pt modelId="{63564A88-D83C-46DD-AE06-0548E45985DB}">
      <dgm:prSet/>
      <dgm:spPr/>
      <dgm:t>
        <a:bodyPr/>
        <a:lstStyle/>
        <a:p>
          <a:r>
            <a:rPr lang="en-GB"/>
            <a:t>Females account for 60% of 19+ learners </a:t>
          </a:r>
          <a:endParaRPr lang="en-US"/>
        </a:p>
      </dgm:t>
    </dgm:pt>
    <dgm:pt modelId="{A3308FE3-185E-424A-B08D-DEBA0EDCEE26}" type="parTrans" cxnId="{3137EDF4-6615-452F-A92B-6FB709F8DD94}">
      <dgm:prSet/>
      <dgm:spPr/>
      <dgm:t>
        <a:bodyPr/>
        <a:lstStyle/>
        <a:p>
          <a:endParaRPr lang="en-US"/>
        </a:p>
      </dgm:t>
    </dgm:pt>
    <dgm:pt modelId="{0CBD70D9-B9CD-4458-A57F-FA2F1816CA9F}" type="sibTrans" cxnId="{3137EDF4-6615-452F-A92B-6FB709F8DD94}">
      <dgm:prSet/>
      <dgm:spPr/>
      <dgm:t>
        <a:bodyPr/>
        <a:lstStyle/>
        <a:p>
          <a:endParaRPr lang="en-US"/>
        </a:p>
      </dgm:t>
    </dgm:pt>
    <dgm:pt modelId="{1DFAB215-76C5-45A6-8BBC-A7AB168BDE90}">
      <dgm:prSet/>
      <dgm:spPr/>
      <dgm:t>
        <a:bodyPr/>
        <a:lstStyle/>
        <a:p>
          <a:r>
            <a:rPr lang="en-GB"/>
            <a:t>Learners with learning difficulties/disability account for 18%, an increase of 10.6% </a:t>
          </a:r>
          <a:endParaRPr lang="en-US"/>
        </a:p>
      </dgm:t>
    </dgm:pt>
    <dgm:pt modelId="{CE40A09B-54A9-44CF-9AAE-DED5CA149D64}" type="parTrans" cxnId="{5EB29AF5-4B02-48FD-ABFB-5124909BE3C7}">
      <dgm:prSet/>
      <dgm:spPr/>
      <dgm:t>
        <a:bodyPr/>
        <a:lstStyle/>
        <a:p>
          <a:endParaRPr lang="en-US"/>
        </a:p>
      </dgm:t>
    </dgm:pt>
    <dgm:pt modelId="{0EA5C7A3-680F-4FAD-A1A1-30FEBD5CBCC3}" type="sibTrans" cxnId="{5EB29AF5-4B02-48FD-ABFB-5124909BE3C7}">
      <dgm:prSet/>
      <dgm:spPr/>
      <dgm:t>
        <a:bodyPr/>
        <a:lstStyle/>
        <a:p>
          <a:endParaRPr lang="en-US"/>
        </a:p>
      </dgm:t>
    </dgm:pt>
    <dgm:pt modelId="{F9A18AF2-7458-1045-B7F1-6518B58D9B36}" type="pres">
      <dgm:prSet presAssocID="{57412426-E725-48F8-A1DC-9F6D3B06B0E0}" presName="vert0" presStyleCnt="0">
        <dgm:presLayoutVars>
          <dgm:dir/>
          <dgm:animOne val="branch"/>
          <dgm:animLvl val="lvl"/>
        </dgm:presLayoutVars>
      </dgm:prSet>
      <dgm:spPr/>
    </dgm:pt>
    <dgm:pt modelId="{7E523C08-08DD-DB40-B2DB-50893D521476}" type="pres">
      <dgm:prSet presAssocID="{0AB49544-0D38-426F-B99F-BBA027D0AFBC}" presName="thickLine" presStyleLbl="alignNode1" presStyleIdx="0" presStyleCnt="5"/>
      <dgm:spPr/>
    </dgm:pt>
    <dgm:pt modelId="{B7F82873-81E9-7F44-A1D5-6114386CE80F}" type="pres">
      <dgm:prSet presAssocID="{0AB49544-0D38-426F-B99F-BBA027D0AFBC}" presName="horz1" presStyleCnt="0"/>
      <dgm:spPr/>
    </dgm:pt>
    <dgm:pt modelId="{EEE70DF6-38C3-CD46-976A-7C7EC1DE8774}" type="pres">
      <dgm:prSet presAssocID="{0AB49544-0D38-426F-B99F-BBA027D0AFBC}" presName="tx1" presStyleLbl="revTx" presStyleIdx="0" presStyleCnt="5"/>
      <dgm:spPr/>
    </dgm:pt>
    <dgm:pt modelId="{64969B46-80EB-9D4C-897D-A237D312D260}" type="pres">
      <dgm:prSet presAssocID="{0AB49544-0D38-426F-B99F-BBA027D0AFBC}" presName="vert1" presStyleCnt="0"/>
      <dgm:spPr/>
    </dgm:pt>
    <dgm:pt modelId="{3AFA3329-351C-5A4E-8B21-21254916B2CC}" type="pres">
      <dgm:prSet presAssocID="{39D4600D-7577-4EAE-8564-E9B135ACDAA1}" presName="thickLine" presStyleLbl="alignNode1" presStyleIdx="1" presStyleCnt="5"/>
      <dgm:spPr/>
    </dgm:pt>
    <dgm:pt modelId="{BFC4389B-847E-2E48-AC49-C3BCDE4BF5D9}" type="pres">
      <dgm:prSet presAssocID="{39D4600D-7577-4EAE-8564-E9B135ACDAA1}" presName="horz1" presStyleCnt="0"/>
      <dgm:spPr/>
    </dgm:pt>
    <dgm:pt modelId="{5F932C04-B77E-E64F-BAB5-78E04AF49593}" type="pres">
      <dgm:prSet presAssocID="{39D4600D-7577-4EAE-8564-E9B135ACDAA1}" presName="tx1" presStyleLbl="revTx" presStyleIdx="1" presStyleCnt="5"/>
      <dgm:spPr/>
    </dgm:pt>
    <dgm:pt modelId="{E6739F38-FB4A-DC4C-9DE6-517FF9220BF7}" type="pres">
      <dgm:prSet presAssocID="{39D4600D-7577-4EAE-8564-E9B135ACDAA1}" presName="vert1" presStyleCnt="0"/>
      <dgm:spPr/>
    </dgm:pt>
    <dgm:pt modelId="{9398D1EF-26EC-F74F-BACD-6BA46477BC85}" type="pres">
      <dgm:prSet presAssocID="{D0506F93-B266-4178-8DA5-E80AF4168365}" presName="thickLine" presStyleLbl="alignNode1" presStyleIdx="2" presStyleCnt="5"/>
      <dgm:spPr/>
    </dgm:pt>
    <dgm:pt modelId="{61B009F7-2D20-A449-B8FF-F97932398F9A}" type="pres">
      <dgm:prSet presAssocID="{D0506F93-B266-4178-8DA5-E80AF4168365}" presName="horz1" presStyleCnt="0"/>
      <dgm:spPr/>
    </dgm:pt>
    <dgm:pt modelId="{D7B7F57E-BFA5-0F4A-9085-EA3B3FE514A4}" type="pres">
      <dgm:prSet presAssocID="{D0506F93-B266-4178-8DA5-E80AF4168365}" presName="tx1" presStyleLbl="revTx" presStyleIdx="2" presStyleCnt="5"/>
      <dgm:spPr/>
    </dgm:pt>
    <dgm:pt modelId="{F6665A6D-D964-DA48-A312-8B5BB2D2F313}" type="pres">
      <dgm:prSet presAssocID="{D0506F93-B266-4178-8DA5-E80AF4168365}" presName="vert1" presStyleCnt="0"/>
      <dgm:spPr/>
    </dgm:pt>
    <dgm:pt modelId="{AA7861C7-F116-5A4E-B193-CC831379840C}" type="pres">
      <dgm:prSet presAssocID="{63564A88-D83C-46DD-AE06-0548E45985DB}" presName="thickLine" presStyleLbl="alignNode1" presStyleIdx="3" presStyleCnt="5"/>
      <dgm:spPr/>
    </dgm:pt>
    <dgm:pt modelId="{83ECBD9A-EDE3-8543-A9D3-7DF4B3CFA572}" type="pres">
      <dgm:prSet presAssocID="{63564A88-D83C-46DD-AE06-0548E45985DB}" presName="horz1" presStyleCnt="0"/>
      <dgm:spPr/>
    </dgm:pt>
    <dgm:pt modelId="{5B97DE57-DFDD-8A47-B6E5-BBCCFB426B9E}" type="pres">
      <dgm:prSet presAssocID="{63564A88-D83C-46DD-AE06-0548E45985DB}" presName="tx1" presStyleLbl="revTx" presStyleIdx="3" presStyleCnt="5"/>
      <dgm:spPr/>
    </dgm:pt>
    <dgm:pt modelId="{3D62159C-8A17-0B4E-9B00-B2EC969B11DB}" type="pres">
      <dgm:prSet presAssocID="{63564A88-D83C-46DD-AE06-0548E45985DB}" presName="vert1" presStyleCnt="0"/>
      <dgm:spPr/>
    </dgm:pt>
    <dgm:pt modelId="{6E07FCD8-678A-8648-B636-8EE8B9DC1C98}" type="pres">
      <dgm:prSet presAssocID="{1DFAB215-76C5-45A6-8BBC-A7AB168BDE90}" presName="thickLine" presStyleLbl="alignNode1" presStyleIdx="4" presStyleCnt="5"/>
      <dgm:spPr/>
    </dgm:pt>
    <dgm:pt modelId="{F7149BDE-54BB-7846-BC6E-066292026516}" type="pres">
      <dgm:prSet presAssocID="{1DFAB215-76C5-45A6-8BBC-A7AB168BDE90}" presName="horz1" presStyleCnt="0"/>
      <dgm:spPr/>
    </dgm:pt>
    <dgm:pt modelId="{445D0AB8-9CE2-3347-9C43-C2EA3106145F}" type="pres">
      <dgm:prSet presAssocID="{1DFAB215-76C5-45A6-8BBC-A7AB168BDE90}" presName="tx1" presStyleLbl="revTx" presStyleIdx="4" presStyleCnt="5"/>
      <dgm:spPr/>
    </dgm:pt>
    <dgm:pt modelId="{F38B7E18-F922-024C-8105-BDE8371BC155}" type="pres">
      <dgm:prSet presAssocID="{1DFAB215-76C5-45A6-8BBC-A7AB168BDE90}" presName="vert1" presStyleCnt="0"/>
      <dgm:spPr/>
    </dgm:pt>
  </dgm:ptLst>
  <dgm:cxnLst>
    <dgm:cxn modelId="{D6811713-8EA6-C740-8D96-011B6A14A9ED}" type="presOf" srcId="{63564A88-D83C-46DD-AE06-0548E45985DB}" destId="{5B97DE57-DFDD-8A47-B6E5-BBCCFB426B9E}" srcOrd="0" destOrd="0" presId="urn:microsoft.com/office/officeart/2008/layout/LinedList"/>
    <dgm:cxn modelId="{41939A45-64A0-7842-9421-2019E15B9596}" type="presOf" srcId="{39D4600D-7577-4EAE-8564-E9B135ACDAA1}" destId="{5F932C04-B77E-E64F-BAB5-78E04AF49593}" srcOrd="0" destOrd="0" presId="urn:microsoft.com/office/officeart/2008/layout/LinedList"/>
    <dgm:cxn modelId="{4B33CE78-0352-6B4E-B7E7-E8CF51A5FC01}" type="presOf" srcId="{0AB49544-0D38-426F-B99F-BBA027D0AFBC}" destId="{EEE70DF6-38C3-CD46-976A-7C7EC1DE8774}" srcOrd="0" destOrd="0" presId="urn:microsoft.com/office/officeart/2008/layout/LinedList"/>
    <dgm:cxn modelId="{46EA1884-499C-4126-8520-95A328C528E5}" srcId="{57412426-E725-48F8-A1DC-9F6D3B06B0E0}" destId="{39D4600D-7577-4EAE-8564-E9B135ACDAA1}" srcOrd="1" destOrd="0" parTransId="{D9CAB8C0-D7DC-4802-B14C-A82E5A0ABC3A}" sibTransId="{0AC62E1B-40BA-4C6B-A21C-FEB89497C30F}"/>
    <dgm:cxn modelId="{7757C988-EFD8-984B-A96E-35F63B85CFF1}" type="presOf" srcId="{57412426-E725-48F8-A1DC-9F6D3B06B0E0}" destId="{F9A18AF2-7458-1045-B7F1-6518B58D9B36}" srcOrd="0" destOrd="0" presId="urn:microsoft.com/office/officeart/2008/layout/LinedList"/>
    <dgm:cxn modelId="{DC0E8E96-DD4E-4113-8E17-31DFAAD8C388}" srcId="{57412426-E725-48F8-A1DC-9F6D3B06B0E0}" destId="{0AB49544-0D38-426F-B99F-BBA027D0AFBC}" srcOrd="0" destOrd="0" parTransId="{C6FDD163-88FD-49EB-9E75-5182FC2A766B}" sibTransId="{44E62FA5-0001-47DF-8EC4-EE89A77BE964}"/>
    <dgm:cxn modelId="{1F609B96-F33F-8143-B886-D63457A4B38D}" type="presOf" srcId="{1DFAB215-76C5-45A6-8BBC-A7AB168BDE90}" destId="{445D0AB8-9CE2-3347-9C43-C2EA3106145F}" srcOrd="0" destOrd="0" presId="urn:microsoft.com/office/officeart/2008/layout/LinedList"/>
    <dgm:cxn modelId="{99B2C4E8-1174-415A-AFCD-19E508A2EC12}" srcId="{57412426-E725-48F8-A1DC-9F6D3B06B0E0}" destId="{D0506F93-B266-4178-8DA5-E80AF4168365}" srcOrd="2" destOrd="0" parTransId="{86900F3E-72F9-4783-81FC-8BF51B49505D}" sibTransId="{A4B849F7-4A51-4FDC-8AF9-87A3545E80A9}"/>
    <dgm:cxn modelId="{3137EDF4-6615-452F-A92B-6FB709F8DD94}" srcId="{57412426-E725-48F8-A1DC-9F6D3B06B0E0}" destId="{63564A88-D83C-46DD-AE06-0548E45985DB}" srcOrd="3" destOrd="0" parTransId="{A3308FE3-185E-424A-B08D-DEBA0EDCEE26}" sibTransId="{0CBD70D9-B9CD-4458-A57F-FA2F1816CA9F}"/>
    <dgm:cxn modelId="{5EB29AF5-4B02-48FD-ABFB-5124909BE3C7}" srcId="{57412426-E725-48F8-A1DC-9F6D3B06B0E0}" destId="{1DFAB215-76C5-45A6-8BBC-A7AB168BDE90}" srcOrd="4" destOrd="0" parTransId="{CE40A09B-54A9-44CF-9AAE-DED5CA149D64}" sibTransId="{0EA5C7A3-680F-4FAD-A1A1-30FEBD5CBCC3}"/>
    <dgm:cxn modelId="{4F21C7FC-F446-AC43-8EE7-EAD53B9D87ED}" type="presOf" srcId="{D0506F93-B266-4178-8DA5-E80AF4168365}" destId="{D7B7F57E-BFA5-0F4A-9085-EA3B3FE514A4}" srcOrd="0" destOrd="0" presId="urn:microsoft.com/office/officeart/2008/layout/LinedList"/>
    <dgm:cxn modelId="{C0E7BE12-4427-0041-9B4A-875FC8906C5F}" type="presParOf" srcId="{F9A18AF2-7458-1045-B7F1-6518B58D9B36}" destId="{7E523C08-08DD-DB40-B2DB-50893D521476}" srcOrd="0" destOrd="0" presId="urn:microsoft.com/office/officeart/2008/layout/LinedList"/>
    <dgm:cxn modelId="{3A350040-A620-9144-953E-C1766971AD13}" type="presParOf" srcId="{F9A18AF2-7458-1045-B7F1-6518B58D9B36}" destId="{B7F82873-81E9-7F44-A1D5-6114386CE80F}" srcOrd="1" destOrd="0" presId="urn:microsoft.com/office/officeart/2008/layout/LinedList"/>
    <dgm:cxn modelId="{EE69168B-D6C8-5348-ADD0-FA93CF93638B}" type="presParOf" srcId="{B7F82873-81E9-7F44-A1D5-6114386CE80F}" destId="{EEE70DF6-38C3-CD46-976A-7C7EC1DE8774}" srcOrd="0" destOrd="0" presId="urn:microsoft.com/office/officeart/2008/layout/LinedList"/>
    <dgm:cxn modelId="{5F6DF47A-E683-664D-8A9B-F1A5183BDF81}" type="presParOf" srcId="{B7F82873-81E9-7F44-A1D5-6114386CE80F}" destId="{64969B46-80EB-9D4C-897D-A237D312D260}" srcOrd="1" destOrd="0" presId="urn:microsoft.com/office/officeart/2008/layout/LinedList"/>
    <dgm:cxn modelId="{32419DC3-B0FD-CB4F-8EF8-6CDA674BAEC0}" type="presParOf" srcId="{F9A18AF2-7458-1045-B7F1-6518B58D9B36}" destId="{3AFA3329-351C-5A4E-8B21-21254916B2CC}" srcOrd="2" destOrd="0" presId="urn:microsoft.com/office/officeart/2008/layout/LinedList"/>
    <dgm:cxn modelId="{9370E763-7C31-E241-87E3-70B042B86A28}" type="presParOf" srcId="{F9A18AF2-7458-1045-B7F1-6518B58D9B36}" destId="{BFC4389B-847E-2E48-AC49-C3BCDE4BF5D9}" srcOrd="3" destOrd="0" presId="urn:microsoft.com/office/officeart/2008/layout/LinedList"/>
    <dgm:cxn modelId="{A80D7ED1-96BA-B144-BF01-57F0236831B6}" type="presParOf" srcId="{BFC4389B-847E-2E48-AC49-C3BCDE4BF5D9}" destId="{5F932C04-B77E-E64F-BAB5-78E04AF49593}" srcOrd="0" destOrd="0" presId="urn:microsoft.com/office/officeart/2008/layout/LinedList"/>
    <dgm:cxn modelId="{7ABDDAD2-8514-4F4C-BD68-EA2DA67FDE56}" type="presParOf" srcId="{BFC4389B-847E-2E48-AC49-C3BCDE4BF5D9}" destId="{E6739F38-FB4A-DC4C-9DE6-517FF9220BF7}" srcOrd="1" destOrd="0" presId="urn:microsoft.com/office/officeart/2008/layout/LinedList"/>
    <dgm:cxn modelId="{1D3C32F4-32BC-4442-ACAD-7CE16B72ED31}" type="presParOf" srcId="{F9A18AF2-7458-1045-B7F1-6518B58D9B36}" destId="{9398D1EF-26EC-F74F-BACD-6BA46477BC85}" srcOrd="4" destOrd="0" presId="urn:microsoft.com/office/officeart/2008/layout/LinedList"/>
    <dgm:cxn modelId="{D2A6B484-ACAF-524F-A809-7024FD88CC38}" type="presParOf" srcId="{F9A18AF2-7458-1045-B7F1-6518B58D9B36}" destId="{61B009F7-2D20-A449-B8FF-F97932398F9A}" srcOrd="5" destOrd="0" presId="urn:microsoft.com/office/officeart/2008/layout/LinedList"/>
    <dgm:cxn modelId="{1F3A1F6C-738F-DE48-92B7-6B933AE0F492}" type="presParOf" srcId="{61B009F7-2D20-A449-B8FF-F97932398F9A}" destId="{D7B7F57E-BFA5-0F4A-9085-EA3B3FE514A4}" srcOrd="0" destOrd="0" presId="urn:microsoft.com/office/officeart/2008/layout/LinedList"/>
    <dgm:cxn modelId="{041EBBA0-6596-3949-8347-1FE79AB62526}" type="presParOf" srcId="{61B009F7-2D20-A449-B8FF-F97932398F9A}" destId="{F6665A6D-D964-DA48-A312-8B5BB2D2F313}" srcOrd="1" destOrd="0" presId="urn:microsoft.com/office/officeart/2008/layout/LinedList"/>
    <dgm:cxn modelId="{A1299714-FD65-7E46-8664-2949DA40CFC9}" type="presParOf" srcId="{F9A18AF2-7458-1045-B7F1-6518B58D9B36}" destId="{AA7861C7-F116-5A4E-B193-CC831379840C}" srcOrd="6" destOrd="0" presId="urn:microsoft.com/office/officeart/2008/layout/LinedList"/>
    <dgm:cxn modelId="{231790DF-B0CE-A345-A406-740481905653}" type="presParOf" srcId="{F9A18AF2-7458-1045-B7F1-6518B58D9B36}" destId="{83ECBD9A-EDE3-8543-A9D3-7DF4B3CFA572}" srcOrd="7" destOrd="0" presId="urn:microsoft.com/office/officeart/2008/layout/LinedList"/>
    <dgm:cxn modelId="{3D8775AD-3BCE-1344-9E08-2DB927223E8C}" type="presParOf" srcId="{83ECBD9A-EDE3-8543-A9D3-7DF4B3CFA572}" destId="{5B97DE57-DFDD-8A47-B6E5-BBCCFB426B9E}" srcOrd="0" destOrd="0" presId="urn:microsoft.com/office/officeart/2008/layout/LinedList"/>
    <dgm:cxn modelId="{7C855511-FC41-F14D-889C-9349CA740DF1}" type="presParOf" srcId="{83ECBD9A-EDE3-8543-A9D3-7DF4B3CFA572}" destId="{3D62159C-8A17-0B4E-9B00-B2EC969B11DB}" srcOrd="1" destOrd="0" presId="urn:microsoft.com/office/officeart/2008/layout/LinedList"/>
    <dgm:cxn modelId="{3AE0F2FD-5B38-104D-AEFB-22F9EB218677}" type="presParOf" srcId="{F9A18AF2-7458-1045-B7F1-6518B58D9B36}" destId="{6E07FCD8-678A-8648-B636-8EE8B9DC1C98}" srcOrd="8" destOrd="0" presId="urn:microsoft.com/office/officeart/2008/layout/LinedList"/>
    <dgm:cxn modelId="{6B523AB1-38A5-4D47-AC0C-375D540D5A6D}" type="presParOf" srcId="{F9A18AF2-7458-1045-B7F1-6518B58D9B36}" destId="{F7149BDE-54BB-7846-BC6E-066292026516}" srcOrd="9" destOrd="0" presId="urn:microsoft.com/office/officeart/2008/layout/LinedList"/>
    <dgm:cxn modelId="{C7DC7622-754D-1343-8EB2-51A1D243F2F6}" type="presParOf" srcId="{F7149BDE-54BB-7846-BC6E-066292026516}" destId="{445D0AB8-9CE2-3347-9C43-C2EA3106145F}" srcOrd="0" destOrd="0" presId="urn:microsoft.com/office/officeart/2008/layout/LinedList"/>
    <dgm:cxn modelId="{7BC33C56-0903-AA4F-B418-0573EA72132A}" type="presParOf" srcId="{F7149BDE-54BB-7846-BC6E-066292026516}" destId="{F38B7E18-F922-024C-8105-BDE8371BC155}"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E50B1-825D-4452-9267-922BAE256CE3}"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F6C76622-61AA-4CE8-AD95-46FCFC092B68}">
      <dgm:prSet/>
      <dgm:spPr/>
      <dgm:t>
        <a:bodyPr/>
        <a:lstStyle/>
        <a:p>
          <a:r>
            <a:rPr lang="en-GB" dirty="0"/>
            <a:t>TVET colleges, private training providers, community,  prisons </a:t>
          </a:r>
        </a:p>
        <a:p>
          <a:r>
            <a:rPr lang="en-GB" dirty="0"/>
            <a:t>and in the work-place</a:t>
          </a:r>
          <a:endParaRPr lang="en-US" dirty="0"/>
        </a:p>
      </dgm:t>
    </dgm:pt>
    <dgm:pt modelId="{BF115D48-F363-4FFC-B155-09CB59889582}" type="parTrans" cxnId="{32245648-A34C-4B08-973D-051303054A75}">
      <dgm:prSet/>
      <dgm:spPr/>
      <dgm:t>
        <a:bodyPr/>
        <a:lstStyle/>
        <a:p>
          <a:endParaRPr lang="en-US"/>
        </a:p>
      </dgm:t>
    </dgm:pt>
    <dgm:pt modelId="{302AFDC9-5F9F-4C7D-956A-AE1951085FCC}" type="sibTrans" cxnId="{32245648-A34C-4B08-973D-051303054A75}">
      <dgm:prSet/>
      <dgm:spPr/>
      <dgm:t>
        <a:bodyPr/>
        <a:lstStyle/>
        <a:p>
          <a:endParaRPr lang="en-US"/>
        </a:p>
      </dgm:t>
    </dgm:pt>
    <dgm:pt modelId="{79CD11EA-8B77-44BA-9DFE-ED4473B3667F}">
      <dgm:prSet/>
      <dgm:spPr/>
      <dgm:t>
        <a:bodyPr/>
        <a:lstStyle/>
        <a:p>
          <a:r>
            <a:rPr lang="en-GB" dirty="0"/>
            <a:t>Pre-entry (entry 1, 2, 3) then Level 1 to Level 7 qualifications</a:t>
          </a:r>
          <a:endParaRPr lang="en-US" dirty="0"/>
        </a:p>
      </dgm:t>
    </dgm:pt>
    <dgm:pt modelId="{97DCFABF-C328-4503-85C0-B9C394A9030D}" type="parTrans" cxnId="{E3BF28F3-DAEE-4381-AF83-7E36CA52F48B}">
      <dgm:prSet/>
      <dgm:spPr/>
      <dgm:t>
        <a:bodyPr/>
        <a:lstStyle/>
        <a:p>
          <a:endParaRPr lang="en-US"/>
        </a:p>
      </dgm:t>
    </dgm:pt>
    <dgm:pt modelId="{2754645E-9D63-4427-9579-CEAC6B23AC74}" type="sibTrans" cxnId="{E3BF28F3-DAEE-4381-AF83-7E36CA52F48B}">
      <dgm:prSet/>
      <dgm:spPr/>
      <dgm:t>
        <a:bodyPr/>
        <a:lstStyle/>
        <a:p>
          <a:endParaRPr lang="en-US"/>
        </a:p>
      </dgm:t>
    </dgm:pt>
    <dgm:pt modelId="{A0B99319-6CE9-4D28-822E-37FADAB8C554}">
      <dgm:prSet/>
      <dgm:spPr/>
      <dgm:t>
        <a:bodyPr/>
        <a:lstStyle/>
        <a:p>
          <a:r>
            <a:rPr lang="en-GB"/>
            <a:t>L3 = High School graduation exams (O-Levels)</a:t>
          </a:r>
          <a:endParaRPr lang="en-US"/>
        </a:p>
      </dgm:t>
    </dgm:pt>
    <dgm:pt modelId="{596FA8D2-7286-4579-8FA4-7270A54792DF}" type="parTrans" cxnId="{CD060806-BDF9-41C7-B874-77B1A0618C52}">
      <dgm:prSet/>
      <dgm:spPr/>
      <dgm:t>
        <a:bodyPr/>
        <a:lstStyle/>
        <a:p>
          <a:endParaRPr lang="en-US"/>
        </a:p>
      </dgm:t>
    </dgm:pt>
    <dgm:pt modelId="{C07BA3EE-EDCC-40D8-A7B6-1BE2F56202E0}" type="sibTrans" cxnId="{CD060806-BDF9-41C7-B874-77B1A0618C52}">
      <dgm:prSet/>
      <dgm:spPr/>
      <dgm:t>
        <a:bodyPr/>
        <a:lstStyle/>
        <a:p>
          <a:endParaRPr lang="en-US"/>
        </a:p>
      </dgm:t>
    </dgm:pt>
    <dgm:pt modelId="{F13E1716-005F-48C3-AD0B-70288D71E3BA}">
      <dgm:prSet/>
      <dgm:spPr/>
      <dgm:t>
        <a:bodyPr/>
        <a:lstStyle/>
        <a:p>
          <a:r>
            <a:rPr lang="en-GB"/>
            <a:t>L6 = degree level</a:t>
          </a:r>
          <a:endParaRPr lang="en-US"/>
        </a:p>
      </dgm:t>
    </dgm:pt>
    <dgm:pt modelId="{EC207250-2E40-4B72-8797-3DE0307F25EA}" type="parTrans" cxnId="{DF80D4B4-520B-450C-8753-81577D625371}">
      <dgm:prSet/>
      <dgm:spPr/>
      <dgm:t>
        <a:bodyPr/>
        <a:lstStyle/>
        <a:p>
          <a:endParaRPr lang="en-US"/>
        </a:p>
      </dgm:t>
    </dgm:pt>
    <dgm:pt modelId="{E7A50D17-BBFF-4EDB-9887-F0F64431158E}" type="sibTrans" cxnId="{DF80D4B4-520B-450C-8753-81577D625371}">
      <dgm:prSet/>
      <dgm:spPr/>
      <dgm:t>
        <a:bodyPr/>
        <a:lstStyle/>
        <a:p>
          <a:endParaRPr lang="en-US"/>
        </a:p>
      </dgm:t>
    </dgm:pt>
    <dgm:pt modelId="{45654D97-94C5-4C54-93B4-C07C16589814}">
      <dgm:prSet/>
      <dgm:spPr/>
      <dgm:t>
        <a:bodyPr/>
        <a:lstStyle/>
        <a:p>
          <a:r>
            <a:rPr lang="en-GB"/>
            <a:t>L7 = Masters</a:t>
          </a:r>
          <a:endParaRPr lang="en-US"/>
        </a:p>
      </dgm:t>
    </dgm:pt>
    <dgm:pt modelId="{2B3CBB04-3FBB-479F-BD70-D29B13A2D81E}" type="parTrans" cxnId="{7BA42FB1-23C6-4F48-9774-2968F82ADE87}">
      <dgm:prSet/>
      <dgm:spPr/>
      <dgm:t>
        <a:bodyPr/>
        <a:lstStyle/>
        <a:p>
          <a:endParaRPr lang="en-US"/>
        </a:p>
      </dgm:t>
    </dgm:pt>
    <dgm:pt modelId="{A5FDDB8D-093A-425B-B20C-478302A76DFE}" type="sibTrans" cxnId="{7BA42FB1-23C6-4F48-9774-2968F82ADE87}">
      <dgm:prSet/>
      <dgm:spPr/>
      <dgm:t>
        <a:bodyPr/>
        <a:lstStyle/>
        <a:p>
          <a:endParaRPr lang="en-US"/>
        </a:p>
      </dgm:t>
    </dgm:pt>
    <dgm:pt modelId="{416C6CB1-1E62-9642-9EEE-7A654BD3CC3B}" type="pres">
      <dgm:prSet presAssocID="{824E50B1-825D-4452-9267-922BAE256CE3}" presName="Name0" presStyleCnt="0">
        <dgm:presLayoutVars>
          <dgm:dir/>
          <dgm:animLvl val="lvl"/>
          <dgm:resizeHandles val="exact"/>
        </dgm:presLayoutVars>
      </dgm:prSet>
      <dgm:spPr/>
    </dgm:pt>
    <dgm:pt modelId="{BB09201F-5056-2143-8D85-88A6EBF015AB}" type="pres">
      <dgm:prSet presAssocID="{79CD11EA-8B77-44BA-9DFE-ED4473B3667F}" presName="boxAndChildren" presStyleCnt="0"/>
      <dgm:spPr/>
    </dgm:pt>
    <dgm:pt modelId="{08DF93C0-7C2D-CF49-9D5C-36C592610DDC}" type="pres">
      <dgm:prSet presAssocID="{79CD11EA-8B77-44BA-9DFE-ED4473B3667F}" presName="parentTextBox" presStyleLbl="node1" presStyleIdx="0" presStyleCnt="2"/>
      <dgm:spPr/>
    </dgm:pt>
    <dgm:pt modelId="{194DD53B-21E3-5544-9AC7-B377C279BE1D}" type="pres">
      <dgm:prSet presAssocID="{79CD11EA-8B77-44BA-9DFE-ED4473B3667F}" presName="entireBox" presStyleLbl="node1" presStyleIdx="0" presStyleCnt="2"/>
      <dgm:spPr/>
    </dgm:pt>
    <dgm:pt modelId="{7D15C7C2-C6E8-3949-9A0F-F15FE771EAC0}" type="pres">
      <dgm:prSet presAssocID="{79CD11EA-8B77-44BA-9DFE-ED4473B3667F}" presName="descendantBox" presStyleCnt="0"/>
      <dgm:spPr/>
    </dgm:pt>
    <dgm:pt modelId="{838693FD-9C21-F841-A232-F1F9E4242646}" type="pres">
      <dgm:prSet presAssocID="{A0B99319-6CE9-4D28-822E-37FADAB8C554}" presName="childTextBox" presStyleLbl="fgAccFollowNode1" presStyleIdx="0" presStyleCnt="3">
        <dgm:presLayoutVars>
          <dgm:bulletEnabled val="1"/>
        </dgm:presLayoutVars>
      </dgm:prSet>
      <dgm:spPr/>
    </dgm:pt>
    <dgm:pt modelId="{964DBDF2-C087-D441-AC80-17C3D59EC461}" type="pres">
      <dgm:prSet presAssocID="{F13E1716-005F-48C3-AD0B-70288D71E3BA}" presName="childTextBox" presStyleLbl="fgAccFollowNode1" presStyleIdx="1" presStyleCnt="3">
        <dgm:presLayoutVars>
          <dgm:bulletEnabled val="1"/>
        </dgm:presLayoutVars>
      </dgm:prSet>
      <dgm:spPr/>
    </dgm:pt>
    <dgm:pt modelId="{EF4F49DE-350A-E64D-82F2-104DFB589889}" type="pres">
      <dgm:prSet presAssocID="{45654D97-94C5-4C54-93B4-C07C16589814}" presName="childTextBox" presStyleLbl="fgAccFollowNode1" presStyleIdx="2" presStyleCnt="3">
        <dgm:presLayoutVars>
          <dgm:bulletEnabled val="1"/>
        </dgm:presLayoutVars>
      </dgm:prSet>
      <dgm:spPr/>
    </dgm:pt>
    <dgm:pt modelId="{F8357709-38EC-B44D-8615-71A21FBA1E78}" type="pres">
      <dgm:prSet presAssocID="{302AFDC9-5F9F-4C7D-956A-AE1951085FCC}" presName="sp" presStyleCnt="0"/>
      <dgm:spPr/>
    </dgm:pt>
    <dgm:pt modelId="{91EC21D9-A619-7146-A4A5-3DC376B17B64}" type="pres">
      <dgm:prSet presAssocID="{F6C76622-61AA-4CE8-AD95-46FCFC092B68}" presName="arrowAndChildren" presStyleCnt="0"/>
      <dgm:spPr/>
    </dgm:pt>
    <dgm:pt modelId="{DCE47711-4B53-EA40-BA3A-E929EFFD33AA}" type="pres">
      <dgm:prSet presAssocID="{F6C76622-61AA-4CE8-AD95-46FCFC092B68}" presName="parentTextArrow" presStyleLbl="node1" presStyleIdx="1" presStyleCnt="2"/>
      <dgm:spPr/>
    </dgm:pt>
  </dgm:ptLst>
  <dgm:cxnLst>
    <dgm:cxn modelId="{CD060806-BDF9-41C7-B874-77B1A0618C52}" srcId="{79CD11EA-8B77-44BA-9DFE-ED4473B3667F}" destId="{A0B99319-6CE9-4D28-822E-37FADAB8C554}" srcOrd="0" destOrd="0" parTransId="{596FA8D2-7286-4579-8FA4-7270A54792DF}" sibTransId="{C07BA3EE-EDCC-40D8-A7B6-1BE2F56202E0}"/>
    <dgm:cxn modelId="{DF1D3B45-A4DB-884E-AAF1-F432F4A6DB9D}" type="presOf" srcId="{F13E1716-005F-48C3-AD0B-70288D71E3BA}" destId="{964DBDF2-C087-D441-AC80-17C3D59EC461}" srcOrd="0" destOrd="0" presId="urn:microsoft.com/office/officeart/2005/8/layout/process4"/>
    <dgm:cxn modelId="{23D32E68-21A8-124F-A282-093C00921EDD}" type="presOf" srcId="{79CD11EA-8B77-44BA-9DFE-ED4473B3667F}" destId="{194DD53B-21E3-5544-9AC7-B377C279BE1D}" srcOrd="1" destOrd="0" presId="urn:microsoft.com/office/officeart/2005/8/layout/process4"/>
    <dgm:cxn modelId="{32245648-A34C-4B08-973D-051303054A75}" srcId="{824E50B1-825D-4452-9267-922BAE256CE3}" destId="{F6C76622-61AA-4CE8-AD95-46FCFC092B68}" srcOrd="0" destOrd="0" parTransId="{BF115D48-F363-4FFC-B155-09CB59889582}" sibTransId="{302AFDC9-5F9F-4C7D-956A-AE1951085FCC}"/>
    <dgm:cxn modelId="{787057A8-87CB-424A-880C-DD6B5531E331}" type="presOf" srcId="{A0B99319-6CE9-4D28-822E-37FADAB8C554}" destId="{838693FD-9C21-F841-A232-F1F9E4242646}" srcOrd="0" destOrd="0" presId="urn:microsoft.com/office/officeart/2005/8/layout/process4"/>
    <dgm:cxn modelId="{7BA42FB1-23C6-4F48-9774-2968F82ADE87}" srcId="{79CD11EA-8B77-44BA-9DFE-ED4473B3667F}" destId="{45654D97-94C5-4C54-93B4-C07C16589814}" srcOrd="2" destOrd="0" parTransId="{2B3CBB04-3FBB-479F-BD70-D29B13A2D81E}" sibTransId="{A5FDDB8D-093A-425B-B20C-478302A76DFE}"/>
    <dgm:cxn modelId="{DF80D4B4-520B-450C-8753-81577D625371}" srcId="{79CD11EA-8B77-44BA-9DFE-ED4473B3667F}" destId="{F13E1716-005F-48C3-AD0B-70288D71E3BA}" srcOrd="1" destOrd="0" parTransId="{EC207250-2E40-4B72-8797-3DE0307F25EA}" sibTransId="{E7A50D17-BBFF-4EDB-9887-F0F64431158E}"/>
    <dgm:cxn modelId="{02F940B8-7F48-1F4C-9C4E-A42D237A4CB8}" type="presOf" srcId="{824E50B1-825D-4452-9267-922BAE256CE3}" destId="{416C6CB1-1E62-9642-9EEE-7A654BD3CC3B}" srcOrd="0" destOrd="0" presId="urn:microsoft.com/office/officeart/2005/8/layout/process4"/>
    <dgm:cxn modelId="{A81D6EC7-182C-7E4A-B967-BB7D7CCFA10C}" type="presOf" srcId="{F6C76622-61AA-4CE8-AD95-46FCFC092B68}" destId="{DCE47711-4B53-EA40-BA3A-E929EFFD33AA}" srcOrd="0" destOrd="0" presId="urn:microsoft.com/office/officeart/2005/8/layout/process4"/>
    <dgm:cxn modelId="{392461D3-32DF-9548-9D5C-6BF762AAAEDD}" type="presOf" srcId="{79CD11EA-8B77-44BA-9DFE-ED4473B3667F}" destId="{08DF93C0-7C2D-CF49-9D5C-36C592610DDC}" srcOrd="0" destOrd="0" presId="urn:microsoft.com/office/officeart/2005/8/layout/process4"/>
    <dgm:cxn modelId="{2ACAC6E8-6A81-6943-8120-9ECED162D06F}" type="presOf" srcId="{45654D97-94C5-4C54-93B4-C07C16589814}" destId="{EF4F49DE-350A-E64D-82F2-104DFB589889}" srcOrd="0" destOrd="0" presId="urn:microsoft.com/office/officeart/2005/8/layout/process4"/>
    <dgm:cxn modelId="{E3BF28F3-DAEE-4381-AF83-7E36CA52F48B}" srcId="{824E50B1-825D-4452-9267-922BAE256CE3}" destId="{79CD11EA-8B77-44BA-9DFE-ED4473B3667F}" srcOrd="1" destOrd="0" parTransId="{97DCFABF-C328-4503-85C0-B9C394A9030D}" sibTransId="{2754645E-9D63-4427-9579-CEAC6B23AC74}"/>
    <dgm:cxn modelId="{C7D490A9-8702-AE47-AC22-5EEB85C01480}" type="presParOf" srcId="{416C6CB1-1E62-9642-9EEE-7A654BD3CC3B}" destId="{BB09201F-5056-2143-8D85-88A6EBF015AB}" srcOrd="0" destOrd="0" presId="urn:microsoft.com/office/officeart/2005/8/layout/process4"/>
    <dgm:cxn modelId="{A98D208A-D73A-4741-94CE-92BD569A1C48}" type="presParOf" srcId="{BB09201F-5056-2143-8D85-88A6EBF015AB}" destId="{08DF93C0-7C2D-CF49-9D5C-36C592610DDC}" srcOrd="0" destOrd="0" presId="urn:microsoft.com/office/officeart/2005/8/layout/process4"/>
    <dgm:cxn modelId="{A37376A6-E66F-AB42-A5C6-DFE3266E8600}" type="presParOf" srcId="{BB09201F-5056-2143-8D85-88A6EBF015AB}" destId="{194DD53B-21E3-5544-9AC7-B377C279BE1D}" srcOrd="1" destOrd="0" presId="urn:microsoft.com/office/officeart/2005/8/layout/process4"/>
    <dgm:cxn modelId="{6842B3BE-B8B0-5C45-8049-59643D587887}" type="presParOf" srcId="{BB09201F-5056-2143-8D85-88A6EBF015AB}" destId="{7D15C7C2-C6E8-3949-9A0F-F15FE771EAC0}" srcOrd="2" destOrd="0" presId="urn:microsoft.com/office/officeart/2005/8/layout/process4"/>
    <dgm:cxn modelId="{053E06EB-F993-824E-890E-D7BD984D93B5}" type="presParOf" srcId="{7D15C7C2-C6E8-3949-9A0F-F15FE771EAC0}" destId="{838693FD-9C21-F841-A232-F1F9E4242646}" srcOrd="0" destOrd="0" presId="urn:microsoft.com/office/officeart/2005/8/layout/process4"/>
    <dgm:cxn modelId="{23F375D4-FC5B-C945-B7A3-7852D02C9062}" type="presParOf" srcId="{7D15C7C2-C6E8-3949-9A0F-F15FE771EAC0}" destId="{964DBDF2-C087-D441-AC80-17C3D59EC461}" srcOrd="1" destOrd="0" presId="urn:microsoft.com/office/officeart/2005/8/layout/process4"/>
    <dgm:cxn modelId="{9E2FE01D-35C1-2545-AC7D-5F89AB6DAB21}" type="presParOf" srcId="{7D15C7C2-C6E8-3949-9A0F-F15FE771EAC0}" destId="{EF4F49DE-350A-E64D-82F2-104DFB589889}" srcOrd="2" destOrd="0" presId="urn:microsoft.com/office/officeart/2005/8/layout/process4"/>
    <dgm:cxn modelId="{D1EA6F84-9FD7-2A40-945F-5A62A4B486CE}" type="presParOf" srcId="{416C6CB1-1E62-9642-9EEE-7A654BD3CC3B}" destId="{F8357709-38EC-B44D-8615-71A21FBA1E78}" srcOrd="1" destOrd="0" presId="urn:microsoft.com/office/officeart/2005/8/layout/process4"/>
    <dgm:cxn modelId="{1DF85A8E-54CA-DC4B-8368-4A73E2E33DA4}" type="presParOf" srcId="{416C6CB1-1E62-9642-9EEE-7A654BD3CC3B}" destId="{91EC21D9-A619-7146-A4A5-3DC376B17B64}" srcOrd="2" destOrd="0" presId="urn:microsoft.com/office/officeart/2005/8/layout/process4"/>
    <dgm:cxn modelId="{8C8BE5B6-E337-434B-A0B4-512F85DDA28F}" type="presParOf" srcId="{91EC21D9-A619-7146-A4A5-3DC376B17B64}" destId="{DCE47711-4B53-EA40-BA3A-E929EFFD33A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4B0102-B64E-4804-9E98-041AFDD5A945}" type="doc">
      <dgm:prSet loTypeId="urn:microsoft.com/office/officeart/2005/8/layout/matrix1" loCatId="matrix" qsTypeId="urn:microsoft.com/office/officeart/2005/8/quickstyle/simple1" qsCatId="simple" csTypeId="urn:microsoft.com/office/officeart/2005/8/colors/accent1_4" csCatId="accent1" phldr="1"/>
      <dgm:spPr/>
      <dgm:t>
        <a:bodyPr/>
        <a:lstStyle/>
        <a:p>
          <a:endParaRPr lang="en-US"/>
        </a:p>
      </dgm:t>
    </dgm:pt>
    <dgm:pt modelId="{B8571018-FA6C-48C3-894C-00F599F2F626}">
      <dgm:prSet phldrT="[Text]"/>
      <dgm:spPr>
        <a:solidFill>
          <a:schemeClr val="accent4">
            <a:lumMod val="20000"/>
            <a:lumOff val="80000"/>
          </a:schemeClr>
        </a:solidFill>
      </dgm:spPr>
      <dgm:t>
        <a:bodyPr/>
        <a:lstStyle/>
        <a:p>
          <a:r>
            <a:rPr lang="en-GB" dirty="0">
              <a:solidFill>
                <a:srgbClr val="C00000"/>
              </a:solidFill>
            </a:rPr>
            <a:t>Vocational Learners</a:t>
          </a:r>
          <a:endParaRPr lang="en-US" dirty="0">
            <a:solidFill>
              <a:srgbClr val="C00000"/>
            </a:solidFill>
          </a:endParaRPr>
        </a:p>
      </dgm:t>
    </dgm:pt>
    <dgm:pt modelId="{544F2D71-8AE9-4092-9E33-62EAEA2DB807}" type="parTrans" cxnId="{5BF6FB3B-5575-40ED-A7B7-2F7F5D22ADC2}">
      <dgm:prSet/>
      <dgm:spPr/>
      <dgm:t>
        <a:bodyPr/>
        <a:lstStyle/>
        <a:p>
          <a:endParaRPr lang="en-US"/>
        </a:p>
      </dgm:t>
    </dgm:pt>
    <dgm:pt modelId="{B1786763-5027-4467-8E32-7CCF8807FD7F}" type="sibTrans" cxnId="{5BF6FB3B-5575-40ED-A7B7-2F7F5D22ADC2}">
      <dgm:prSet/>
      <dgm:spPr/>
      <dgm:t>
        <a:bodyPr/>
        <a:lstStyle/>
        <a:p>
          <a:endParaRPr lang="en-US"/>
        </a:p>
      </dgm:t>
    </dgm:pt>
    <dgm:pt modelId="{B0F7BE02-5259-45BD-A60C-E51574D74803}">
      <dgm:prSet phldrT="[Text]"/>
      <dgm:spPr/>
      <dgm:t>
        <a:bodyPr/>
        <a:lstStyle/>
        <a:p>
          <a:r>
            <a:rPr lang="en-GB" dirty="0">
              <a:solidFill>
                <a:schemeClr val="bg1"/>
              </a:solidFill>
            </a:rPr>
            <a:t>Higher Level Vocational Programmes</a:t>
          </a:r>
          <a:endParaRPr lang="en-US" dirty="0">
            <a:solidFill>
              <a:schemeClr val="bg1"/>
            </a:solidFill>
          </a:endParaRPr>
        </a:p>
      </dgm:t>
    </dgm:pt>
    <dgm:pt modelId="{52F3A3C9-8FF0-41CF-8DF2-89220BD0D7CE}" type="parTrans" cxnId="{AF13BCFA-D131-4333-953F-4B01D461B69F}">
      <dgm:prSet/>
      <dgm:spPr/>
      <dgm:t>
        <a:bodyPr/>
        <a:lstStyle/>
        <a:p>
          <a:endParaRPr lang="en-US"/>
        </a:p>
      </dgm:t>
    </dgm:pt>
    <dgm:pt modelId="{D3AF488C-7FC6-4BC9-953D-D5A70C0DF500}" type="sibTrans" cxnId="{AF13BCFA-D131-4333-953F-4B01D461B69F}">
      <dgm:prSet/>
      <dgm:spPr/>
      <dgm:t>
        <a:bodyPr/>
        <a:lstStyle/>
        <a:p>
          <a:endParaRPr lang="en-US"/>
        </a:p>
      </dgm:t>
    </dgm:pt>
    <dgm:pt modelId="{9313E1EE-7E25-4031-B9B4-81C0EB862D0B}">
      <dgm:prSet phldrT="[Text]"/>
      <dgm:spPr>
        <a:solidFill>
          <a:srgbClr val="FF0000"/>
        </a:solidFill>
      </dgm:spPr>
      <dgm:t>
        <a:bodyPr/>
        <a:lstStyle/>
        <a:p>
          <a:r>
            <a:rPr lang="en-GB" dirty="0">
              <a:solidFill>
                <a:schemeClr val="bg1"/>
              </a:solidFill>
            </a:rPr>
            <a:t>Employment</a:t>
          </a:r>
          <a:endParaRPr lang="en-US" dirty="0">
            <a:solidFill>
              <a:schemeClr val="bg1"/>
            </a:solidFill>
          </a:endParaRPr>
        </a:p>
      </dgm:t>
    </dgm:pt>
    <dgm:pt modelId="{79584EDA-4E5C-4637-83FB-4E6A63071393}" type="parTrans" cxnId="{FCF7F2AB-35B2-4678-90A8-7238A4DABE26}">
      <dgm:prSet/>
      <dgm:spPr/>
      <dgm:t>
        <a:bodyPr/>
        <a:lstStyle/>
        <a:p>
          <a:endParaRPr lang="en-US"/>
        </a:p>
      </dgm:t>
    </dgm:pt>
    <dgm:pt modelId="{14C3734E-A763-4007-BD13-A64ED1AF0FBA}" type="sibTrans" cxnId="{FCF7F2AB-35B2-4678-90A8-7238A4DABE26}">
      <dgm:prSet/>
      <dgm:spPr/>
      <dgm:t>
        <a:bodyPr/>
        <a:lstStyle/>
        <a:p>
          <a:endParaRPr lang="en-US"/>
        </a:p>
      </dgm:t>
    </dgm:pt>
    <dgm:pt modelId="{799BD4DE-2BB1-4D0A-8DB1-724873B1B2DC}">
      <dgm:prSet phldrT="[Text]"/>
      <dgm:spPr/>
      <dgm:t>
        <a:bodyPr/>
        <a:lstStyle/>
        <a:p>
          <a:r>
            <a:rPr lang="en-GB" dirty="0">
              <a:solidFill>
                <a:schemeClr val="bg1"/>
              </a:solidFill>
            </a:rPr>
            <a:t>Apprenticeship Programmes</a:t>
          </a:r>
          <a:endParaRPr lang="en-US" dirty="0">
            <a:solidFill>
              <a:schemeClr val="bg1"/>
            </a:solidFill>
          </a:endParaRPr>
        </a:p>
      </dgm:t>
    </dgm:pt>
    <dgm:pt modelId="{8FF3014D-67F9-427D-B152-AD9344150AAC}" type="parTrans" cxnId="{F24E7468-FA7D-4218-A5CC-38B1C1988664}">
      <dgm:prSet/>
      <dgm:spPr/>
      <dgm:t>
        <a:bodyPr/>
        <a:lstStyle/>
        <a:p>
          <a:endParaRPr lang="en-US"/>
        </a:p>
      </dgm:t>
    </dgm:pt>
    <dgm:pt modelId="{495341E1-6A1E-4309-9B20-FD243DAD210D}" type="sibTrans" cxnId="{F24E7468-FA7D-4218-A5CC-38B1C1988664}">
      <dgm:prSet/>
      <dgm:spPr/>
      <dgm:t>
        <a:bodyPr/>
        <a:lstStyle/>
        <a:p>
          <a:endParaRPr lang="en-US"/>
        </a:p>
      </dgm:t>
    </dgm:pt>
    <dgm:pt modelId="{F33978B1-0D14-4155-8068-E452C9E57472}">
      <dgm:prSet phldrT="[Text]"/>
      <dgm:spPr/>
      <dgm:t>
        <a:bodyPr/>
        <a:lstStyle/>
        <a:p>
          <a:r>
            <a:rPr lang="en-GB" dirty="0">
              <a:solidFill>
                <a:schemeClr val="bg1"/>
              </a:solidFill>
            </a:rPr>
            <a:t>Higher Education</a:t>
          </a:r>
          <a:endParaRPr lang="en-US" dirty="0">
            <a:solidFill>
              <a:schemeClr val="bg1"/>
            </a:solidFill>
          </a:endParaRPr>
        </a:p>
      </dgm:t>
    </dgm:pt>
    <dgm:pt modelId="{755F451E-94B5-4265-8064-F8616B9E59B9}" type="parTrans" cxnId="{2F83E7D3-05F6-4B43-9C06-098BFB349BCC}">
      <dgm:prSet/>
      <dgm:spPr/>
      <dgm:t>
        <a:bodyPr/>
        <a:lstStyle/>
        <a:p>
          <a:endParaRPr lang="en-US"/>
        </a:p>
      </dgm:t>
    </dgm:pt>
    <dgm:pt modelId="{CCCCEAE8-396F-405B-B335-3BA172235FA2}" type="sibTrans" cxnId="{2F83E7D3-05F6-4B43-9C06-098BFB349BCC}">
      <dgm:prSet/>
      <dgm:spPr/>
      <dgm:t>
        <a:bodyPr/>
        <a:lstStyle/>
        <a:p>
          <a:endParaRPr lang="en-US"/>
        </a:p>
      </dgm:t>
    </dgm:pt>
    <dgm:pt modelId="{9513457B-E2DC-4009-81B1-8E17005DA5E5}" type="pres">
      <dgm:prSet presAssocID="{0B4B0102-B64E-4804-9E98-041AFDD5A945}" presName="diagram" presStyleCnt="0">
        <dgm:presLayoutVars>
          <dgm:chMax val="1"/>
          <dgm:dir/>
          <dgm:animLvl val="ctr"/>
          <dgm:resizeHandles val="exact"/>
        </dgm:presLayoutVars>
      </dgm:prSet>
      <dgm:spPr/>
    </dgm:pt>
    <dgm:pt modelId="{15B0F0C2-5CA4-4077-9A82-82F374612686}" type="pres">
      <dgm:prSet presAssocID="{0B4B0102-B64E-4804-9E98-041AFDD5A945}" presName="matrix" presStyleCnt="0"/>
      <dgm:spPr/>
    </dgm:pt>
    <dgm:pt modelId="{A8FADC1C-27A6-43CE-A909-B930442444F8}" type="pres">
      <dgm:prSet presAssocID="{0B4B0102-B64E-4804-9E98-041AFDD5A945}" presName="tile1" presStyleLbl="node1" presStyleIdx="0" presStyleCnt="4"/>
      <dgm:spPr/>
    </dgm:pt>
    <dgm:pt modelId="{B8A18239-44DC-421C-AA59-D8E94BFF4110}" type="pres">
      <dgm:prSet presAssocID="{0B4B0102-B64E-4804-9E98-041AFDD5A945}" presName="tile1text" presStyleLbl="node1" presStyleIdx="0" presStyleCnt="4">
        <dgm:presLayoutVars>
          <dgm:chMax val="0"/>
          <dgm:chPref val="0"/>
          <dgm:bulletEnabled val="1"/>
        </dgm:presLayoutVars>
      </dgm:prSet>
      <dgm:spPr/>
    </dgm:pt>
    <dgm:pt modelId="{AD0574E4-32B3-4702-8E9C-4880198FCA82}" type="pres">
      <dgm:prSet presAssocID="{0B4B0102-B64E-4804-9E98-041AFDD5A945}" presName="tile2" presStyleLbl="node1" presStyleIdx="1" presStyleCnt="4"/>
      <dgm:spPr/>
    </dgm:pt>
    <dgm:pt modelId="{F1C53B10-5BC2-44CB-B9FE-531412175F47}" type="pres">
      <dgm:prSet presAssocID="{0B4B0102-B64E-4804-9E98-041AFDD5A945}" presName="tile2text" presStyleLbl="node1" presStyleIdx="1" presStyleCnt="4">
        <dgm:presLayoutVars>
          <dgm:chMax val="0"/>
          <dgm:chPref val="0"/>
          <dgm:bulletEnabled val="1"/>
        </dgm:presLayoutVars>
      </dgm:prSet>
      <dgm:spPr/>
    </dgm:pt>
    <dgm:pt modelId="{725CA864-39F7-45AD-8D33-F01FDA046FC6}" type="pres">
      <dgm:prSet presAssocID="{0B4B0102-B64E-4804-9E98-041AFDD5A945}" presName="tile3" presStyleLbl="node1" presStyleIdx="2" presStyleCnt="4"/>
      <dgm:spPr/>
    </dgm:pt>
    <dgm:pt modelId="{BDDEFC13-8EC8-4848-AE16-D8B13E8AD9A5}" type="pres">
      <dgm:prSet presAssocID="{0B4B0102-B64E-4804-9E98-041AFDD5A945}" presName="tile3text" presStyleLbl="node1" presStyleIdx="2" presStyleCnt="4">
        <dgm:presLayoutVars>
          <dgm:chMax val="0"/>
          <dgm:chPref val="0"/>
          <dgm:bulletEnabled val="1"/>
        </dgm:presLayoutVars>
      </dgm:prSet>
      <dgm:spPr/>
    </dgm:pt>
    <dgm:pt modelId="{EA012944-197D-47C8-8214-BB7C512A14B7}" type="pres">
      <dgm:prSet presAssocID="{0B4B0102-B64E-4804-9E98-041AFDD5A945}" presName="tile4" presStyleLbl="node1" presStyleIdx="3" presStyleCnt="4"/>
      <dgm:spPr/>
    </dgm:pt>
    <dgm:pt modelId="{9616869B-C1D2-4582-B642-523B22994869}" type="pres">
      <dgm:prSet presAssocID="{0B4B0102-B64E-4804-9E98-041AFDD5A945}" presName="tile4text" presStyleLbl="node1" presStyleIdx="3" presStyleCnt="4">
        <dgm:presLayoutVars>
          <dgm:chMax val="0"/>
          <dgm:chPref val="0"/>
          <dgm:bulletEnabled val="1"/>
        </dgm:presLayoutVars>
      </dgm:prSet>
      <dgm:spPr/>
    </dgm:pt>
    <dgm:pt modelId="{97A91143-2468-4430-A622-9EE6F31A3A3E}" type="pres">
      <dgm:prSet presAssocID="{0B4B0102-B64E-4804-9E98-041AFDD5A945}" presName="centerTile" presStyleLbl="fgShp" presStyleIdx="0" presStyleCnt="1">
        <dgm:presLayoutVars>
          <dgm:chMax val="0"/>
          <dgm:chPref val="0"/>
        </dgm:presLayoutVars>
      </dgm:prSet>
      <dgm:spPr/>
    </dgm:pt>
  </dgm:ptLst>
  <dgm:cxnLst>
    <dgm:cxn modelId="{8A888F02-F259-D34E-82AB-7F5AF659833E}" type="presOf" srcId="{9313E1EE-7E25-4031-B9B4-81C0EB862D0B}" destId="{F1C53B10-5BC2-44CB-B9FE-531412175F47}" srcOrd="1" destOrd="0" presId="urn:microsoft.com/office/officeart/2005/8/layout/matrix1"/>
    <dgm:cxn modelId="{1031560A-2F5E-024D-A05C-9BA4C36B035A}" type="presOf" srcId="{799BD4DE-2BB1-4D0A-8DB1-724873B1B2DC}" destId="{725CA864-39F7-45AD-8D33-F01FDA046FC6}" srcOrd="0" destOrd="0" presId="urn:microsoft.com/office/officeart/2005/8/layout/matrix1"/>
    <dgm:cxn modelId="{46EFC512-A34B-B84C-B029-0FA2CE6954C7}" type="presOf" srcId="{799BD4DE-2BB1-4D0A-8DB1-724873B1B2DC}" destId="{BDDEFC13-8EC8-4848-AE16-D8B13E8AD9A5}" srcOrd="1" destOrd="0" presId="urn:microsoft.com/office/officeart/2005/8/layout/matrix1"/>
    <dgm:cxn modelId="{5BF6FB3B-5575-40ED-A7B7-2F7F5D22ADC2}" srcId="{0B4B0102-B64E-4804-9E98-041AFDD5A945}" destId="{B8571018-FA6C-48C3-894C-00F599F2F626}" srcOrd="0" destOrd="0" parTransId="{544F2D71-8AE9-4092-9E33-62EAEA2DB807}" sibTransId="{B1786763-5027-4467-8E32-7CCF8807FD7F}"/>
    <dgm:cxn modelId="{3A354C67-4CF8-1E4C-810B-11BCCA105EB3}" type="presOf" srcId="{B0F7BE02-5259-45BD-A60C-E51574D74803}" destId="{B8A18239-44DC-421C-AA59-D8E94BFF4110}" srcOrd="1" destOrd="0" presId="urn:microsoft.com/office/officeart/2005/8/layout/matrix1"/>
    <dgm:cxn modelId="{F24E7468-FA7D-4218-A5CC-38B1C1988664}" srcId="{B8571018-FA6C-48C3-894C-00F599F2F626}" destId="{799BD4DE-2BB1-4D0A-8DB1-724873B1B2DC}" srcOrd="2" destOrd="0" parTransId="{8FF3014D-67F9-427D-B152-AD9344150AAC}" sibTransId="{495341E1-6A1E-4309-9B20-FD243DAD210D}"/>
    <dgm:cxn modelId="{0B30298C-5730-604D-9E4D-704F3C2EE865}" type="presOf" srcId="{0B4B0102-B64E-4804-9E98-041AFDD5A945}" destId="{9513457B-E2DC-4009-81B1-8E17005DA5E5}" srcOrd="0" destOrd="0" presId="urn:microsoft.com/office/officeart/2005/8/layout/matrix1"/>
    <dgm:cxn modelId="{957D4791-E844-9445-885E-E6BB15B5DC7F}" type="presOf" srcId="{F33978B1-0D14-4155-8068-E452C9E57472}" destId="{EA012944-197D-47C8-8214-BB7C512A14B7}" srcOrd="0" destOrd="0" presId="urn:microsoft.com/office/officeart/2005/8/layout/matrix1"/>
    <dgm:cxn modelId="{758B97A7-56CB-4846-97A4-654B7D984EDE}" type="presOf" srcId="{B0F7BE02-5259-45BD-A60C-E51574D74803}" destId="{A8FADC1C-27A6-43CE-A909-B930442444F8}" srcOrd="0" destOrd="0" presId="urn:microsoft.com/office/officeart/2005/8/layout/matrix1"/>
    <dgm:cxn modelId="{DDBA7EA8-C73E-554E-BB2F-F27E97B289C0}" type="presOf" srcId="{9313E1EE-7E25-4031-B9B4-81C0EB862D0B}" destId="{AD0574E4-32B3-4702-8E9C-4880198FCA82}" srcOrd="0" destOrd="0" presId="urn:microsoft.com/office/officeart/2005/8/layout/matrix1"/>
    <dgm:cxn modelId="{FCF7F2AB-35B2-4678-90A8-7238A4DABE26}" srcId="{B8571018-FA6C-48C3-894C-00F599F2F626}" destId="{9313E1EE-7E25-4031-B9B4-81C0EB862D0B}" srcOrd="1" destOrd="0" parTransId="{79584EDA-4E5C-4637-83FB-4E6A63071393}" sibTransId="{14C3734E-A763-4007-BD13-A64ED1AF0FBA}"/>
    <dgm:cxn modelId="{2F83E7D3-05F6-4B43-9C06-098BFB349BCC}" srcId="{B8571018-FA6C-48C3-894C-00F599F2F626}" destId="{F33978B1-0D14-4155-8068-E452C9E57472}" srcOrd="3" destOrd="0" parTransId="{755F451E-94B5-4265-8064-F8616B9E59B9}" sibTransId="{CCCCEAE8-396F-405B-B335-3BA172235FA2}"/>
    <dgm:cxn modelId="{B227CBE1-C896-6044-B04C-07CCEB6121BC}" type="presOf" srcId="{F33978B1-0D14-4155-8068-E452C9E57472}" destId="{9616869B-C1D2-4582-B642-523B22994869}" srcOrd="1" destOrd="0" presId="urn:microsoft.com/office/officeart/2005/8/layout/matrix1"/>
    <dgm:cxn modelId="{F06506F9-0F21-CF4B-B023-412BD9DC2F30}" type="presOf" srcId="{B8571018-FA6C-48C3-894C-00F599F2F626}" destId="{97A91143-2468-4430-A622-9EE6F31A3A3E}" srcOrd="0" destOrd="0" presId="urn:microsoft.com/office/officeart/2005/8/layout/matrix1"/>
    <dgm:cxn modelId="{AF13BCFA-D131-4333-953F-4B01D461B69F}" srcId="{B8571018-FA6C-48C3-894C-00F599F2F626}" destId="{B0F7BE02-5259-45BD-A60C-E51574D74803}" srcOrd="0" destOrd="0" parTransId="{52F3A3C9-8FF0-41CF-8DF2-89220BD0D7CE}" sibTransId="{D3AF488C-7FC6-4BC9-953D-D5A70C0DF500}"/>
    <dgm:cxn modelId="{A751ADAA-AA14-D446-B5E7-049EAAECB1C3}" type="presParOf" srcId="{9513457B-E2DC-4009-81B1-8E17005DA5E5}" destId="{15B0F0C2-5CA4-4077-9A82-82F374612686}" srcOrd="0" destOrd="0" presId="urn:microsoft.com/office/officeart/2005/8/layout/matrix1"/>
    <dgm:cxn modelId="{2CC19CE5-CE8D-A542-B716-79E80FCF3D49}" type="presParOf" srcId="{15B0F0C2-5CA4-4077-9A82-82F374612686}" destId="{A8FADC1C-27A6-43CE-A909-B930442444F8}" srcOrd="0" destOrd="0" presId="urn:microsoft.com/office/officeart/2005/8/layout/matrix1"/>
    <dgm:cxn modelId="{981CE79F-8FBC-0541-9DB0-C402C8CA1F09}" type="presParOf" srcId="{15B0F0C2-5CA4-4077-9A82-82F374612686}" destId="{B8A18239-44DC-421C-AA59-D8E94BFF4110}" srcOrd="1" destOrd="0" presId="urn:microsoft.com/office/officeart/2005/8/layout/matrix1"/>
    <dgm:cxn modelId="{CAD3C76F-86EF-A445-A630-DAA8C1F537C2}" type="presParOf" srcId="{15B0F0C2-5CA4-4077-9A82-82F374612686}" destId="{AD0574E4-32B3-4702-8E9C-4880198FCA82}" srcOrd="2" destOrd="0" presId="urn:microsoft.com/office/officeart/2005/8/layout/matrix1"/>
    <dgm:cxn modelId="{4657B799-30BA-D44B-81FD-A14B336625AF}" type="presParOf" srcId="{15B0F0C2-5CA4-4077-9A82-82F374612686}" destId="{F1C53B10-5BC2-44CB-B9FE-531412175F47}" srcOrd="3" destOrd="0" presId="urn:microsoft.com/office/officeart/2005/8/layout/matrix1"/>
    <dgm:cxn modelId="{04177BD7-CDA0-864F-BC91-650D3497A0E4}" type="presParOf" srcId="{15B0F0C2-5CA4-4077-9A82-82F374612686}" destId="{725CA864-39F7-45AD-8D33-F01FDA046FC6}" srcOrd="4" destOrd="0" presId="urn:microsoft.com/office/officeart/2005/8/layout/matrix1"/>
    <dgm:cxn modelId="{7902E3CF-02D6-914F-8743-BA0D819AB796}" type="presParOf" srcId="{15B0F0C2-5CA4-4077-9A82-82F374612686}" destId="{BDDEFC13-8EC8-4848-AE16-D8B13E8AD9A5}" srcOrd="5" destOrd="0" presId="urn:microsoft.com/office/officeart/2005/8/layout/matrix1"/>
    <dgm:cxn modelId="{3D0A6C8E-0A4E-4948-9D46-FD906C6FFCB6}" type="presParOf" srcId="{15B0F0C2-5CA4-4077-9A82-82F374612686}" destId="{EA012944-197D-47C8-8214-BB7C512A14B7}" srcOrd="6" destOrd="0" presId="urn:microsoft.com/office/officeart/2005/8/layout/matrix1"/>
    <dgm:cxn modelId="{A1529AD8-0353-2644-BC3A-BD959E48E908}" type="presParOf" srcId="{15B0F0C2-5CA4-4077-9A82-82F374612686}" destId="{9616869B-C1D2-4582-B642-523B22994869}" srcOrd="7" destOrd="0" presId="urn:microsoft.com/office/officeart/2005/8/layout/matrix1"/>
    <dgm:cxn modelId="{31F51945-0FA1-6645-80DA-30735D52931B}" type="presParOf" srcId="{9513457B-E2DC-4009-81B1-8E17005DA5E5}" destId="{97A91143-2468-4430-A622-9EE6F31A3A3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46C22D-8B71-4543-8092-5724A373905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F9D55C69-03D7-466D-A565-CEF23A7FEA5C}">
      <dgm:prSet/>
      <dgm:spPr/>
      <dgm:t>
        <a:bodyPr/>
        <a:lstStyle/>
        <a:p>
          <a:r>
            <a:rPr lang="en-GB" dirty="0"/>
            <a:t>61% female </a:t>
          </a:r>
          <a:endParaRPr lang="en-US" dirty="0"/>
        </a:p>
      </dgm:t>
    </dgm:pt>
    <dgm:pt modelId="{64CFE067-4308-4CA2-BEAA-F41755B99629}" type="parTrans" cxnId="{9938F342-78D6-4771-A941-1BE1A918920A}">
      <dgm:prSet/>
      <dgm:spPr/>
      <dgm:t>
        <a:bodyPr/>
        <a:lstStyle/>
        <a:p>
          <a:endParaRPr lang="en-US"/>
        </a:p>
      </dgm:t>
    </dgm:pt>
    <dgm:pt modelId="{F7787CFD-61E0-4F9E-A242-EE2DDF1BEFBB}" type="sibTrans" cxnId="{9938F342-78D6-4771-A941-1BE1A918920A}">
      <dgm:prSet/>
      <dgm:spPr/>
      <dgm:t>
        <a:bodyPr/>
        <a:lstStyle/>
        <a:p>
          <a:endParaRPr lang="en-US"/>
        </a:p>
      </dgm:t>
    </dgm:pt>
    <dgm:pt modelId="{2F56EBFC-16F5-493C-905D-9B243A1C7F51}">
      <dgm:prSet/>
      <dgm:spPr/>
      <dgm:t>
        <a:bodyPr/>
        <a:lstStyle/>
        <a:p>
          <a:r>
            <a:rPr lang="en-GB"/>
            <a:t>85% white British (white other, South Asian, Black, Mixed, Chinese, other)</a:t>
          </a:r>
          <a:endParaRPr lang="en-US"/>
        </a:p>
      </dgm:t>
    </dgm:pt>
    <dgm:pt modelId="{728778A9-0EE3-43E5-B581-9A71AA856436}" type="parTrans" cxnId="{226D08D7-2EAA-46BD-9E35-D388037BA9AD}">
      <dgm:prSet/>
      <dgm:spPr/>
      <dgm:t>
        <a:bodyPr/>
        <a:lstStyle/>
        <a:p>
          <a:endParaRPr lang="en-US"/>
        </a:p>
      </dgm:t>
    </dgm:pt>
    <dgm:pt modelId="{EDC372CC-97B7-41E8-861E-3F266D3FF91E}" type="sibTrans" cxnId="{226D08D7-2EAA-46BD-9E35-D388037BA9AD}">
      <dgm:prSet/>
      <dgm:spPr/>
      <dgm:t>
        <a:bodyPr/>
        <a:lstStyle/>
        <a:p>
          <a:endParaRPr lang="en-US"/>
        </a:p>
      </dgm:t>
    </dgm:pt>
    <dgm:pt modelId="{74CEF608-B207-421A-9403-B9E18804E78B}">
      <dgm:prSet/>
      <dgm:spPr/>
      <dgm:t>
        <a:bodyPr/>
        <a:lstStyle/>
        <a:p>
          <a:r>
            <a:rPr lang="en-GB" dirty="0"/>
            <a:t>Gender pay gap – approx. 10% (pay for female staff has increased by 6.9% overall)</a:t>
          </a:r>
          <a:endParaRPr lang="en-US" dirty="0"/>
        </a:p>
      </dgm:t>
    </dgm:pt>
    <dgm:pt modelId="{4412FA87-0977-4809-8B32-84D492FFCFE3}" type="parTrans" cxnId="{1B8CC6D1-9AA5-4ED6-A12B-ADE428D508E9}">
      <dgm:prSet/>
      <dgm:spPr/>
      <dgm:t>
        <a:bodyPr/>
        <a:lstStyle/>
        <a:p>
          <a:endParaRPr lang="en-US"/>
        </a:p>
      </dgm:t>
    </dgm:pt>
    <dgm:pt modelId="{88ED5EC9-9A5F-45F0-A667-169BB9DDC30E}" type="sibTrans" cxnId="{1B8CC6D1-9AA5-4ED6-A12B-ADE428D508E9}">
      <dgm:prSet/>
      <dgm:spPr/>
      <dgm:t>
        <a:bodyPr/>
        <a:lstStyle/>
        <a:p>
          <a:endParaRPr lang="en-US"/>
        </a:p>
      </dgm:t>
    </dgm:pt>
    <dgm:pt modelId="{9DCF78CC-AF29-470B-9480-627CEAF9D640}">
      <dgm:prSet/>
      <dgm:spPr/>
      <dgm:t>
        <a:bodyPr/>
        <a:lstStyle/>
        <a:p>
          <a:r>
            <a:rPr lang="en-GB"/>
            <a:t>High numbers of female staff in admin, support, catering</a:t>
          </a:r>
          <a:endParaRPr lang="en-US"/>
        </a:p>
      </dgm:t>
    </dgm:pt>
    <dgm:pt modelId="{CC1D0402-96A9-45A8-9903-C71AD455B1E5}" type="parTrans" cxnId="{B59E6B85-A560-49EC-B851-24ADF9F071A1}">
      <dgm:prSet/>
      <dgm:spPr/>
      <dgm:t>
        <a:bodyPr/>
        <a:lstStyle/>
        <a:p>
          <a:endParaRPr lang="en-US"/>
        </a:p>
      </dgm:t>
    </dgm:pt>
    <dgm:pt modelId="{397B115F-479F-4E9D-ABD4-4C7A9D253AC2}" type="sibTrans" cxnId="{B59E6B85-A560-49EC-B851-24ADF9F071A1}">
      <dgm:prSet/>
      <dgm:spPr/>
      <dgm:t>
        <a:bodyPr/>
        <a:lstStyle/>
        <a:p>
          <a:endParaRPr lang="en-US"/>
        </a:p>
      </dgm:t>
    </dgm:pt>
    <dgm:pt modelId="{46942927-5F4E-4972-B4B1-3C1032161E6C}">
      <dgm:prSet/>
      <dgm:spPr/>
      <dgm:t>
        <a:bodyPr/>
        <a:lstStyle/>
        <a:p>
          <a:r>
            <a:rPr lang="en-GB"/>
            <a:t>A slightly higher number of male staff in senior leadership roles and teaching roles</a:t>
          </a:r>
          <a:endParaRPr lang="en-US"/>
        </a:p>
      </dgm:t>
    </dgm:pt>
    <dgm:pt modelId="{C1D5206F-7E5F-443A-8F3B-A424DC837C57}" type="parTrans" cxnId="{73FF5947-4672-4677-B2ED-53158B818064}">
      <dgm:prSet/>
      <dgm:spPr/>
      <dgm:t>
        <a:bodyPr/>
        <a:lstStyle/>
        <a:p>
          <a:endParaRPr lang="en-US"/>
        </a:p>
      </dgm:t>
    </dgm:pt>
    <dgm:pt modelId="{78EEBBCB-05FD-415F-B854-3BD50B4F764E}" type="sibTrans" cxnId="{73FF5947-4672-4677-B2ED-53158B818064}">
      <dgm:prSet/>
      <dgm:spPr/>
      <dgm:t>
        <a:bodyPr/>
        <a:lstStyle/>
        <a:p>
          <a:endParaRPr lang="en-US"/>
        </a:p>
      </dgm:t>
    </dgm:pt>
    <dgm:pt modelId="{C43AD717-CA62-41E8-820D-89E6049CDFCB}">
      <dgm:prSet/>
      <dgm:spPr/>
      <dgm:t>
        <a:bodyPr/>
        <a:lstStyle/>
        <a:p>
          <a:r>
            <a:rPr lang="en-GB"/>
            <a:t>An almost 50/50 split of female to male in middle manager roles</a:t>
          </a:r>
          <a:endParaRPr lang="en-US"/>
        </a:p>
      </dgm:t>
    </dgm:pt>
    <dgm:pt modelId="{12D91900-E322-40A9-AB34-73310DC57985}" type="parTrans" cxnId="{63A8738F-BD9D-4F07-BAD7-80387A28E6CA}">
      <dgm:prSet/>
      <dgm:spPr/>
      <dgm:t>
        <a:bodyPr/>
        <a:lstStyle/>
        <a:p>
          <a:endParaRPr lang="en-US"/>
        </a:p>
      </dgm:t>
    </dgm:pt>
    <dgm:pt modelId="{05211EA4-C674-4FBF-8740-83B0E0DBEE83}" type="sibTrans" cxnId="{63A8738F-BD9D-4F07-BAD7-80387A28E6CA}">
      <dgm:prSet/>
      <dgm:spPr/>
      <dgm:t>
        <a:bodyPr/>
        <a:lstStyle/>
        <a:p>
          <a:endParaRPr lang="en-US"/>
        </a:p>
      </dgm:t>
    </dgm:pt>
    <dgm:pt modelId="{9971E09E-7214-430D-8FD3-DC557823A061}">
      <dgm:prSet/>
      <dgm:spPr/>
      <dgm:t>
        <a:bodyPr/>
        <a:lstStyle/>
        <a:p>
          <a:r>
            <a:rPr lang="en-GB"/>
            <a:t>Gender pay gap – 10% in FE</a:t>
          </a:r>
          <a:endParaRPr lang="en-US"/>
        </a:p>
      </dgm:t>
    </dgm:pt>
    <dgm:pt modelId="{77421C92-DA73-49C4-83E7-2B21FF4CB282}" type="parTrans" cxnId="{1C363FAF-411A-4849-9D99-EC06C5AD7468}">
      <dgm:prSet/>
      <dgm:spPr/>
      <dgm:t>
        <a:bodyPr/>
        <a:lstStyle/>
        <a:p>
          <a:endParaRPr lang="en-US"/>
        </a:p>
      </dgm:t>
    </dgm:pt>
    <dgm:pt modelId="{7892271D-82E6-4115-B790-9142E1072631}" type="sibTrans" cxnId="{1C363FAF-411A-4849-9D99-EC06C5AD7468}">
      <dgm:prSet/>
      <dgm:spPr/>
      <dgm:t>
        <a:bodyPr/>
        <a:lstStyle/>
        <a:p>
          <a:endParaRPr lang="en-US"/>
        </a:p>
      </dgm:t>
    </dgm:pt>
    <dgm:pt modelId="{89E6E202-B7B1-8E4E-BC46-8E371562C92B}" type="pres">
      <dgm:prSet presAssocID="{A046C22D-8B71-4543-8092-5724A3739058}" presName="linear" presStyleCnt="0">
        <dgm:presLayoutVars>
          <dgm:animLvl val="lvl"/>
          <dgm:resizeHandles val="exact"/>
        </dgm:presLayoutVars>
      </dgm:prSet>
      <dgm:spPr/>
    </dgm:pt>
    <dgm:pt modelId="{50179E8A-85E5-3E43-9733-018661788559}" type="pres">
      <dgm:prSet presAssocID="{F9D55C69-03D7-466D-A565-CEF23A7FEA5C}" presName="parentText" presStyleLbl="node1" presStyleIdx="0" presStyleCnt="7">
        <dgm:presLayoutVars>
          <dgm:chMax val="0"/>
          <dgm:bulletEnabled val="1"/>
        </dgm:presLayoutVars>
      </dgm:prSet>
      <dgm:spPr/>
    </dgm:pt>
    <dgm:pt modelId="{5D7FE7F1-1AAF-4743-8BBD-4671FE604A76}" type="pres">
      <dgm:prSet presAssocID="{F7787CFD-61E0-4F9E-A242-EE2DDF1BEFBB}" presName="spacer" presStyleCnt="0"/>
      <dgm:spPr/>
    </dgm:pt>
    <dgm:pt modelId="{104E52B0-FB11-7B47-A596-69E1B9A6187E}" type="pres">
      <dgm:prSet presAssocID="{2F56EBFC-16F5-493C-905D-9B243A1C7F51}" presName="parentText" presStyleLbl="node1" presStyleIdx="1" presStyleCnt="7">
        <dgm:presLayoutVars>
          <dgm:chMax val="0"/>
          <dgm:bulletEnabled val="1"/>
        </dgm:presLayoutVars>
      </dgm:prSet>
      <dgm:spPr/>
    </dgm:pt>
    <dgm:pt modelId="{1A2F49AD-B409-6846-A2FE-6F6A40CED47C}" type="pres">
      <dgm:prSet presAssocID="{EDC372CC-97B7-41E8-861E-3F266D3FF91E}" presName="spacer" presStyleCnt="0"/>
      <dgm:spPr/>
    </dgm:pt>
    <dgm:pt modelId="{B8AB2172-8021-5C4B-BD44-7A124BF53535}" type="pres">
      <dgm:prSet presAssocID="{74CEF608-B207-421A-9403-B9E18804E78B}" presName="parentText" presStyleLbl="node1" presStyleIdx="2" presStyleCnt="7">
        <dgm:presLayoutVars>
          <dgm:chMax val="0"/>
          <dgm:bulletEnabled val="1"/>
        </dgm:presLayoutVars>
      </dgm:prSet>
      <dgm:spPr/>
    </dgm:pt>
    <dgm:pt modelId="{7E18C5B7-B971-7B4C-AEF3-4E598446E667}" type="pres">
      <dgm:prSet presAssocID="{88ED5EC9-9A5F-45F0-A667-169BB9DDC30E}" presName="spacer" presStyleCnt="0"/>
      <dgm:spPr/>
    </dgm:pt>
    <dgm:pt modelId="{00A95CB8-EA99-774B-AD8E-BFAB0E8947B0}" type="pres">
      <dgm:prSet presAssocID="{9DCF78CC-AF29-470B-9480-627CEAF9D640}" presName="parentText" presStyleLbl="node1" presStyleIdx="3" presStyleCnt="7">
        <dgm:presLayoutVars>
          <dgm:chMax val="0"/>
          <dgm:bulletEnabled val="1"/>
        </dgm:presLayoutVars>
      </dgm:prSet>
      <dgm:spPr/>
    </dgm:pt>
    <dgm:pt modelId="{AA627B3A-A3C8-1E4C-865C-E0F23E673DF1}" type="pres">
      <dgm:prSet presAssocID="{397B115F-479F-4E9D-ABD4-4C7A9D253AC2}" presName="spacer" presStyleCnt="0"/>
      <dgm:spPr/>
    </dgm:pt>
    <dgm:pt modelId="{0B9683A0-F12C-0140-AC77-4CE0AC4CA589}" type="pres">
      <dgm:prSet presAssocID="{46942927-5F4E-4972-B4B1-3C1032161E6C}" presName="parentText" presStyleLbl="node1" presStyleIdx="4" presStyleCnt="7">
        <dgm:presLayoutVars>
          <dgm:chMax val="0"/>
          <dgm:bulletEnabled val="1"/>
        </dgm:presLayoutVars>
      </dgm:prSet>
      <dgm:spPr/>
    </dgm:pt>
    <dgm:pt modelId="{47305BDB-C86C-DB49-81E1-D934727D1A36}" type="pres">
      <dgm:prSet presAssocID="{78EEBBCB-05FD-415F-B854-3BD50B4F764E}" presName="spacer" presStyleCnt="0"/>
      <dgm:spPr/>
    </dgm:pt>
    <dgm:pt modelId="{2772F1C7-A57F-C94B-BF26-4FFB26D3FD52}" type="pres">
      <dgm:prSet presAssocID="{C43AD717-CA62-41E8-820D-89E6049CDFCB}" presName="parentText" presStyleLbl="node1" presStyleIdx="5" presStyleCnt="7">
        <dgm:presLayoutVars>
          <dgm:chMax val="0"/>
          <dgm:bulletEnabled val="1"/>
        </dgm:presLayoutVars>
      </dgm:prSet>
      <dgm:spPr/>
    </dgm:pt>
    <dgm:pt modelId="{0B41E4F3-83EB-5F4B-B7B6-4532A7B7B735}" type="pres">
      <dgm:prSet presAssocID="{05211EA4-C674-4FBF-8740-83B0E0DBEE83}" presName="spacer" presStyleCnt="0"/>
      <dgm:spPr/>
    </dgm:pt>
    <dgm:pt modelId="{376A554E-B539-EB41-B829-6FFA9F552B35}" type="pres">
      <dgm:prSet presAssocID="{9971E09E-7214-430D-8FD3-DC557823A061}" presName="parentText" presStyleLbl="node1" presStyleIdx="6" presStyleCnt="7">
        <dgm:presLayoutVars>
          <dgm:chMax val="0"/>
          <dgm:bulletEnabled val="1"/>
        </dgm:presLayoutVars>
      </dgm:prSet>
      <dgm:spPr/>
    </dgm:pt>
  </dgm:ptLst>
  <dgm:cxnLst>
    <dgm:cxn modelId="{930EB10C-1B6D-D84D-8A0C-CBED7AE481ED}" type="presOf" srcId="{74CEF608-B207-421A-9403-B9E18804E78B}" destId="{B8AB2172-8021-5C4B-BD44-7A124BF53535}" srcOrd="0" destOrd="0" presId="urn:microsoft.com/office/officeart/2005/8/layout/vList2"/>
    <dgm:cxn modelId="{C0C2F338-52E6-4043-ABB0-76CB2E5EE830}" type="presOf" srcId="{C43AD717-CA62-41E8-820D-89E6049CDFCB}" destId="{2772F1C7-A57F-C94B-BF26-4FFB26D3FD52}" srcOrd="0" destOrd="0" presId="urn:microsoft.com/office/officeart/2005/8/layout/vList2"/>
    <dgm:cxn modelId="{2E540241-26AD-014B-90AC-A3A9F1D27FE2}" type="presOf" srcId="{A046C22D-8B71-4543-8092-5724A3739058}" destId="{89E6E202-B7B1-8E4E-BC46-8E371562C92B}" srcOrd="0" destOrd="0" presId="urn:microsoft.com/office/officeart/2005/8/layout/vList2"/>
    <dgm:cxn modelId="{9938F342-78D6-4771-A941-1BE1A918920A}" srcId="{A046C22D-8B71-4543-8092-5724A3739058}" destId="{F9D55C69-03D7-466D-A565-CEF23A7FEA5C}" srcOrd="0" destOrd="0" parTransId="{64CFE067-4308-4CA2-BEAA-F41755B99629}" sibTransId="{F7787CFD-61E0-4F9E-A242-EE2DDF1BEFBB}"/>
    <dgm:cxn modelId="{73FF5947-4672-4677-B2ED-53158B818064}" srcId="{A046C22D-8B71-4543-8092-5724A3739058}" destId="{46942927-5F4E-4972-B4B1-3C1032161E6C}" srcOrd="4" destOrd="0" parTransId="{C1D5206F-7E5F-443A-8F3B-A424DC837C57}" sibTransId="{78EEBBCB-05FD-415F-B854-3BD50B4F764E}"/>
    <dgm:cxn modelId="{FD546B6C-C8CD-4B4C-9739-8200AA858566}" type="presOf" srcId="{F9D55C69-03D7-466D-A565-CEF23A7FEA5C}" destId="{50179E8A-85E5-3E43-9733-018661788559}" srcOrd="0" destOrd="0" presId="urn:microsoft.com/office/officeart/2005/8/layout/vList2"/>
    <dgm:cxn modelId="{B59E6B85-A560-49EC-B851-24ADF9F071A1}" srcId="{A046C22D-8B71-4543-8092-5724A3739058}" destId="{9DCF78CC-AF29-470B-9480-627CEAF9D640}" srcOrd="3" destOrd="0" parTransId="{CC1D0402-96A9-45A8-9903-C71AD455B1E5}" sibTransId="{397B115F-479F-4E9D-ABD4-4C7A9D253AC2}"/>
    <dgm:cxn modelId="{3D6AFB8D-04ED-094A-A20B-3265A1BCCDDF}" type="presOf" srcId="{9971E09E-7214-430D-8FD3-DC557823A061}" destId="{376A554E-B539-EB41-B829-6FFA9F552B35}" srcOrd="0" destOrd="0" presId="urn:microsoft.com/office/officeart/2005/8/layout/vList2"/>
    <dgm:cxn modelId="{63A8738F-BD9D-4F07-BAD7-80387A28E6CA}" srcId="{A046C22D-8B71-4543-8092-5724A3739058}" destId="{C43AD717-CA62-41E8-820D-89E6049CDFCB}" srcOrd="5" destOrd="0" parTransId="{12D91900-E322-40A9-AB34-73310DC57985}" sibTransId="{05211EA4-C674-4FBF-8740-83B0E0DBEE83}"/>
    <dgm:cxn modelId="{F89B55AB-F875-B84C-9B3F-9B76FC7061CB}" type="presOf" srcId="{2F56EBFC-16F5-493C-905D-9B243A1C7F51}" destId="{104E52B0-FB11-7B47-A596-69E1B9A6187E}" srcOrd="0" destOrd="0" presId="urn:microsoft.com/office/officeart/2005/8/layout/vList2"/>
    <dgm:cxn modelId="{1C363FAF-411A-4849-9D99-EC06C5AD7468}" srcId="{A046C22D-8B71-4543-8092-5724A3739058}" destId="{9971E09E-7214-430D-8FD3-DC557823A061}" srcOrd="6" destOrd="0" parTransId="{77421C92-DA73-49C4-83E7-2B21FF4CB282}" sibTransId="{7892271D-82E6-4115-B790-9142E1072631}"/>
    <dgm:cxn modelId="{1B8CC6D1-9AA5-4ED6-A12B-ADE428D508E9}" srcId="{A046C22D-8B71-4543-8092-5724A3739058}" destId="{74CEF608-B207-421A-9403-B9E18804E78B}" srcOrd="2" destOrd="0" parTransId="{4412FA87-0977-4809-8B32-84D492FFCFE3}" sibTransId="{88ED5EC9-9A5F-45F0-A667-169BB9DDC30E}"/>
    <dgm:cxn modelId="{226D08D7-2EAA-46BD-9E35-D388037BA9AD}" srcId="{A046C22D-8B71-4543-8092-5724A3739058}" destId="{2F56EBFC-16F5-493C-905D-9B243A1C7F51}" srcOrd="1" destOrd="0" parTransId="{728778A9-0EE3-43E5-B581-9A71AA856436}" sibTransId="{EDC372CC-97B7-41E8-861E-3F266D3FF91E}"/>
    <dgm:cxn modelId="{429585ED-AAF2-1342-A73B-F933BABCAD29}" type="presOf" srcId="{46942927-5F4E-4972-B4B1-3C1032161E6C}" destId="{0B9683A0-F12C-0140-AC77-4CE0AC4CA589}" srcOrd="0" destOrd="0" presId="urn:microsoft.com/office/officeart/2005/8/layout/vList2"/>
    <dgm:cxn modelId="{2A52BCF8-BBDC-C747-8D2B-D26C0B226283}" type="presOf" srcId="{9DCF78CC-AF29-470B-9480-627CEAF9D640}" destId="{00A95CB8-EA99-774B-AD8E-BFAB0E8947B0}" srcOrd="0" destOrd="0" presId="urn:microsoft.com/office/officeart/2005/8/layout/vList2"/>
    <dgm:cxn modelId="{C45117D5-FE06-E941-B386-A7E3FA0B35E3}" type="presParOf" srcId="{89E6E202-B7B1-8E4E-BC46-8E371562C92B}" destId="{50179E8A-85E5-3E43-9733-018661788559}" srcOrd="0" destOrd="0" presId="urn:microsoft.com/office/officeart/2005/8/layout/vList2"/>
    <dgm:cxn modelId="{DBC5844B-47EF-D046-ABE6-34C2E179876C}" type="presParOf" srcId="{89E6E202-B7B1-8E4E-BC46-8E371562C92B}" destId="{5D7FE7F1-1AAF-4743-8BBD-4671FE604A76}" srcOrd="1" destOrd="0" presId="urn:microsoft.com/office/officeart/2005/8/layout/vList2"/>
    <dgm:cxn modelId="{6331B98C-4F3C-6845-BC97-DAE7308654DF}" type="presParOf" srcId="{89E6E202-B7B1-8E4E-BC46-8E371562C92B}" destId="{104E52B0-FB11-7B47-A596-69E1B9A6187E}" srcOrd="2" destOrd="0" presId="urn:microsoft.com/office/officeart/2005/8/layout/vList2"/>
    <dgm:cxn modelId="{BBE12FC8-C95F-4C41-AE89-A3D5FB1353ED}" type="presParOf" srcId="{89E6E202-B7B1-8E4E-BC46-8E371562C92B}" destId="{1A2F49AD-B409-6846-A2FE-6F6A40CED47C}" srcOrd="3" destOrd="0" presId="urn:microsoft.com/office/officeart/2005/8/layout/vList2"/>
    <dgm:cxn modelId="{B6E05CF7-613A-204B-955E-04F9FAB8821E}" type="presParOf" srcId="{89E6E202-B7B1-8E4E-BC46-8E371562C92B}" destId="{B8AB2172-8021-5C4B-BD44-7A124BF53535}" srcOrd="4" destOrd="0" presId="urn:microsoft.com/office/officeart/2005/8/layout/vList2"/>
    <dgm:cxn modelId="{23C63904-CABD-B24B-9ED4-19D34F957F2E}" type="presParOf" srcId="{89E6E202-B7B1-8E4E-BC46-8E371562C92B}" destId="{7E18C5B7-B971-7B4C-AEF3-4E598446E667}" srcOrd="5" destOrd="0" presId="urn:microsoft.com/office/officeart/2005/8/layout/vList2"/>
    <dgm:cxn modelId="{6B9DAA4C-047E-A545-BAB5-FA00DB558CEC}" type="presParOf" srcId="{89E6E202-B7B1-8E4E-BC46-8E371562C92B}" destId="{00A95CB8-EA99-774B-AD8E-BFAB0E8947B0}" srcOrd="6" destOrd="0" presId="urn:microsoft.com/office/officeart/2005/8/layout/vList2"/>
    <dgm:cxn modelId="{F7B580F3-3056-C94B-B6F9-6C4E16458B60}" type="presParOf" srcId="{89E6E202-B7B1-8E4E-BC46-8E371562C92B}" destId="{AA627B3A-A3C8-1E4C-865C-E0F23E673DF1}" srcOrd="7" destOrd="0" presId="urn:microsoft.com/office/officeart/2005/8/layout/vList2"/>
    <dgm:cxn modelId="{D09580AD-0F8C-BE4F-8598-342FA73E700E}" type="presParOf" srcId="{89E6E202-B7B1-8E4E-BC46-8E371562C92B}" destId="{0B9683A0-F12C-0140-AC77-4CE0AC4CA589}" srcOrd="8" destOrd="0" presId="urn:microsoft.com/office/officeart/2005/8/layout/vList2"/>
    <dgm:cxn modelId="{132ED799-85FA-6446-A0BE-82666C2A104A}" type="presParOf" srcId="{89E6E202-B7B1-8E4E-BC46-8E371562C92B}" destId="{47305BDB-C86C-DB49-81E1-D934727D1A36}" srcOrd="9" destOrd="0" presId="urn:microsoft.com/office/officeart/2005/8/layout/vList2"/>
    <dgm:cxn modelId="{07F0375D-42E6-274A-B2D1-BD31B6DE4398}" type="presParOf" srcId="{89E6E202-B7B1-8E4E-BC46-8E371562C92B}" destId="{2772F1C7-A57F-C94B-BF26-4FFB26D3FD52}" srcOrd="10" destOrd="0" presId="urn:microsoft.com/office/officeart/2005/8/layout/vList2"/>
    <dgm:cxn modelId="{113D43CE-7D04-114D-A9BD-CE2D47EFCD77}" type="presParOf" srcId="{89E6E202-B7B1-8E4E-BC46-8E371562C92B}" destId="{0B41E4F3-83EB-5F4B-B7B6-4532A7B7B735}" srcOrd="11" destOrd="0" presId="urn:microsoft.com/office/officeart/2005/8/layout/vList2"/>
    <dgm:cxn modelId="{F7E220B2-6578-A848-A4E1-BF7ACFFD10A0}" type="presParOf" srcId="{89E6E202-B7B1-8E4E-BC46-8E371562C92B}" destId="{376A554E-B539-EB41-B829-6FFA9F552B3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2036B4-CC33-4D3F-A13F-FC50C5B275D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18AB62D-8FA0-4421-9F1E-977C26A92E5A}">
      <dgm:prSet custT="1"/>
      <dgm:spPr/>
      <dgm:t>
        <a:bodyPr/>
        <a:lstStyle/>
        <a:p>
          <a:r>
            <a:rPr lang="en-GB" sz="3200" dirty="0"/>
            <a:t>Located Scotland.  </a:t>
          </a:r>
          <a:endParaRPr lang="en-US" sz="3200" dirty="0"/>
        </a:p>
      </dgm:t>
    </dgm:pt>
    <dgm:pt modelId="{7EF8D490-1A64-42B7-968B-C609FDC47A1B}" type="parTrans" cxnId="{FC575592-3F48-4E45-B4D8-DCDD99E9FA9C}">
      <dgm:prSet/>
      <dgm:spPr/>
      <dgm:t>
        <a:bodyPr/>
        <a:lstStyle/>
        <a:p>
          <a:endParaRPr lang="en-US" sz="3200"/>
        </a:p>
      </dgm:t>
    </dgm:pt>
    <dgm:pt modelId="{F49121DC-5906-4910-98D2-C99922710DFB}" type="sibTrans" cxnId="{FC575592-3F48-4E45-B4D8-DCDD99E9FA9C}">
      <dgm:prSet/>
      <dgm:spPr/>
      <dgm:t>
        <a:bodyPr/>
        <a:lstStyle/>
        <a:p>
          <a:endParaRPr lang="en-US" sz="3200"/>
        </a:p>
      </dgm:t>
    </dgm:pt>
    <dgm:pt modelId="{B8400EF1-97E1-4554-8BFA-6B432D943A33}">
      <dgm:prSet custT="1"/>
      <dgm:spPr/>
      <dgm:t>
        <a:bodyPr/>
        <a:lstStyle/>
        <a:p>
          <a:r>
            <a:rPr lang="en-GB" sz="3200" dirty="0"/>
            <a:t>Approx. 8000 students</a:t>
          </a:r>
          <a:endParaRPr lang="en-US" sz="3200" dirty="0"/>
        </a:p>
      </dgm:t>
    </dgm:pt>
    <dgm:pt modelId="{BCBADB84-5D55-4CCE-B458-0996A8D3D07C}" type="parTrans" cxnId="{08F7CA94-4CE4-4527-ADCD-4630C35A381C}">
      <dgm:prSet/>
      <dgm:spPr/>
      <dgm:t>
        <a:bodyPr/>
        <a:lstStyle/>
        <a:p>
          <a:endParaRPr lang="en-US" sz="3200"/>
        </a:p>
      </dgm:t>
    </dgm:pt>
    <dgm:pt modelId="{966B7F34-A10F-4FFE-B566-B6A3BD7F7997}" type="sibTrans" cxnId="{08F7CA94-4CE4-4527-ADCD-4630C35A381C}">
      <dgm:prSet/>
      <dgm:spPr/>
      <dgm:t>
        <a:bodyPr/>
        <a:lstStyle/>
        <a:p>
          <a:endParaRPr lang="en-US" sz="3200"/>
        </a:p>
      </dgm:t>
    </dgm:pt>
    <dgm:pt modelId="{9F07B99E-7096-47BA-8BB3-DE3EEB8F4491}">
      <dgm:prSet custT="1"/>
      <dgm:spPr/>
      <dgm:t>
        <a:bodyPr/>
        <a:lstStyle/>
        <a:p>
          <a:r>
            <a:rPr lang="en-GB" sz="3200" dirty="0"/>
            <a:t>Students range in age, the majority are females</a:t>
          </a:r>
          <a:endParaRPr lang="en-US" sz="3200" dirty="0"/>
        </a:p>
      </dgm:t>
    </dgm:pt>
    <dgm:pt modelId="{DA5B45B1-6426-4EA2-AD76-9A6C72C50E40}" type="parTrans" cxnId="{A5A6067A-1DEF-42F4-BBF5-95603D814F4F}">
      <dgm:prSet/>
      <dgm:spPr/>
      <dgm:t>
        <a:bodyPr/>
        <a:lstStyle/>
        <a:p>
          <a:endParaRPr lang="en-US" sz="3200"/>
        </a:p>
      </dgm:t>
    </dgm:pt>
    <dgm:pt modelId="{B16849E4-D512-422E-91DD-CA7A61B190D3}" type="sibTrans" cxnId="{A5A6067A-1DEF-42F4-BBF5-95603D814F4F}">
      <dgm:prSet/>
      <dgm:spPr/>
      <dgm:t>
        <a:bodyPr/>
        <a:lstStyle/>
        <a:p>
          <a:endParaRPr lang="en-US" sz="3200"/>
        </a:p>
      </dgm:t>
    </dgm:pt>
    <dgm:pt modelId="{A1462BB7-8DBD-407F-8565-3703D6B6657F}">
      <dgm:prSet custT="1"/>
      <dgm:spPr/>
      <dgm:t>
        <a:bodyPr/>
        <a:lstStyle/>
        <a:p>
          <a:r>
            <a:rPr lang="en-GB" sz="3200"/>
            <a:t>20% of all students live in the most deprived areas. </a:t>
          </a:r>
          <a:endParaRPr lang="en-US" sz="3200"/>
        </a:p>
      </dgm:t>
    </dgm:pt>
    <dgm:pt modelId="{4AD2DB92-F88F-4ADE-A231-62357A2F90F1}" type="parTrans" cxnId="{9E712370-669D-48F0-B738-89D5E45BE462}">
      <dgm:prSet/>
      <dgm:spPr/>
      <dgm:t>
        <a:bodyPr/>
        <a:lstStyle/>
        <a:p>
          <a:endParaRPr lang="en-US" sz="3200"/>
        </a:p>
      </dgm:t>
    </dgm:pt>
    <dgm:pt modelId="{C5B0C1A8-C275-442F-8F14-A25C839D2E83}" type="sibTrans" cxnId="{9E712370-669D-48F0-B738-89D5E45BE462}">
      <dgm:prSet/>
      <dgm:spPr/>
      <dgm:t>
        <a:bodyPr/>
        <a:lstStyle/>
        <a:p>
          <a:endParaRPr lang="en-US" sz="3200"/>
        </a:p>
      </dgm:t>
    </dgm:pt>
    <dgm:pt modelId="{F686C0C1-7762-3E40-8B9F-BB7EE6F74DDF}" type="pres">
      <dgm:prSet presAssocID="{B62036B4-CC33-4D3F-A13F-FC50C5B275D7}" presName="vert0" presStyleCnt="0">
        <dgm:presLayoutVars>
          <dgm:dir/>
          <dgm:animOne val="branch"/>
          <dgm:animLvl val="lvl"/>
        </dgm:presLayoutVars>
      </dgm:prSet>
      <dgm:spPr/>
    </dgm:pt>
    <dgm:pt modelId="{540196B4-37A2-AF49-9A6D-557A827EA721}" type="pres">
      <dgm:prSet presAssocID="{718AB62D-8FA0-4421-9F1E-977C26A92E5A}" presName="thickLine" presStyleLbl="alignNode1" presStyleIdx="0" presStyleCnt="4"/>
      <dgm:spPr/>
    </dgm:pt>
    <dgm:pt modelId="{3A3F860F-281A-4940-A6D8-569AAF315740}" type="pres">
      <dgm:prSet presAssocID="{718AB62D-8FA0-4421-9F1E-977C26A92E5A}" presName="horz1" presStyleCnt="0"/>
      <dgm:spPr/>
    </dgm:pt>
    <dgm:pt modelId="{782151CA-F568-E545-AFFC-804961A13399}" type="pres">
      <dgm:prSet presAssocID="{718AB62D-8FA0-4421-9F1E-977C26A92E5A}" presName="tx1" presStyleLbl="revTx" presStyleIdx="0" presStyleCnt="4"/>
      <dgm:spPr/>
    </dgm:pt>
    <dgm:pt modelId="{4DEC9474-6959-434F-90BB-9F966ACA3B36}" type="pres">
      <dgm:prSet presAssocID="{718AB62D-8FA0-4421-9F1E-977C26A92E5A}" presName="vert1" presStyleCnt="0"/>
      <dgm:spPr/>
    </dgm:pt>
    <dgm:pt modelId="{BB25B3CE-64F0-BE4D-80A3-F2B8C545D3CB}" type="pres">
      <dgm:prSet presAssocID="{B8400EF1-97E1-4554-8BFA-6B432D943A33}" presName="thickLine" presStyleLbl="alignNode1" presStyleIdx="1" presStyleCnt="4"/>
      <dgm:spPr/>
    </dgm:pt>
    <dgm:pt modelId="{B226DFA7-712E-A84E-8659-2A64D4ACB1A8}" type="pres">
      <dgm:prSet presAssocID="{B8400EF1-97E1-4554-8BFA-6B432D943A33}" presName="horz1" presStyleCnt="0"/>
      <dgm:spPr/>
    </dgm:pt>
    <dgm:pt modelId="{05161E49-66B4-644A-8CBA-41C24FDEF9C2}" type="pres">
      <dgm:prSet presAssocID="{B8400EF1-97E1-4554-8BFA-6B432D943A33}" presName="tx1" presStyleLbl="revTx" presStyleIdx="1" presStyleCnt="4"/>
      <dgm:spPr/>
    </dgm:pt>
    <dgm:pt modelId="{641852AE-3F7B-D648-B74D-9DAF6809BE77}" type="pres">
      <dgm:prSet presAssocID="{B8400EF1-97E1-4554-8BFA-6B432D943A33}" presName="vert1" presStyleCnt="0"/>
      <dgm:spPr/>
    </dgm:pt>
    <dgm:pt modelId="{AD9D6F6E-46AD-814F-B20F-760A3C7D030B}" type="pres">
      <dgm:prSet presAssocID="{9F07B99E-7096-47BA-8BB3-DE3EEB8F4491}" presName="thickLine" presStyleLbl="alignNode1" presStyleIdx="2" presStyleCnt="4"/>
      <dgm:spPr/>
    </dgm:pt>
    <dgm:pt modelId="{F88DB704-BC52-7742-8038-A845D4840B79}" type="pres">
      <dgm:prSet presAssocID="{9F07B99E-7096-47BA-8BB3-DE3EEB8F4491}" presName="horz1" presStyleCnt="0"/>
      <dgm:spPr/>
    </dgm:pt>
    <dgm:pt modelId="{0492A8C7-0655-724E-A396-D3D84E7384DD}" type="pres">
      <dgm:prSet presAssocID="{9F07B99E-7096-47BA-8BB3-DE3EEB8F4491}" presName="tx1" presStyleLbl="revTx" presStyleIdx="2" presStyleCnt="4"/>
      <dgm:spPr/>
    </dgm:pt>
    <dgm:pt modelId="{B21626C2-D4F1-6947-99F8-ACC4A5F7A7FB}" type="pres">
      <dgm:prSet presAssocID="{9F07B99E-7096-47BA-8BB3-DE3EEB8F4491}" presName="vert1" presStyleCnt="0"/>
      <dgm:spPr/>
    </dgm:pt>
    <dgm:pt modelId="{3A61F3C8-8D24-034C-A98C-815799B16847}" type="pres">
      <dgm:prSet presAssocID="{A1462BB7-8DBD-407F-8565-3703D6B6657F}" presName="thickLine" presStyleLbl="alignNode1" presStyleIdx="3" presStyleCnt="4"/>
      <dgm:spPr/>
    </dgm:pt>
    <dgm:pt modelId="{C71DB119-8A0E-1849-BD49-6A77C8A94D1B}" type="pres">
      <dgm:prSet presAssocID="{A1462BB7-8DBD-407F-8565-3703D6B6657F}" presName="horz1" presStyleCnt="0"/>
      <dgm:spPr/>
    </dgm:pt>
    <dgm:pt modelId="{93519F6C-1AD9-5744-80FA-66CF59A3DC38}" type="pres">
      <dgm:prSet presAssocID="{A1462BB7-8DBD-407F-8565-3703D6B6657F}" presName="tx1" presStyleLbl="revTx" presStyleIdx="3" presStyleCnt="4"/>
      <dgm:spPr/>
    </dgm:pt>
    <dgm:pt modelId="{E7888187-F6A3-9944-A670-65EA0D8790E1}" type="pres">
      <dgm:prSet presAssocID="{A1462BB7-8DBD-407F-8565-3703D6B6657F}" presName="vert1" presStyleCnt="0"/>
      <dgm:spPr/>
    </dgm:pt>
  </dgm:ptLst>
  <dgm:cxnLst>
    <dgm:cxn modelId="{14095543-C2F3-D24F-98B4-65B6693BF8CC}" type="presOf" srcId="{B62036B4-CC33-4D3F-A13F-FC50C5B275D7}" destId="{F686C0C1-7762-3E40-8B9F-BB7EE6F74DDF}" srcOrd="0" destOrd="0" presId="urn:microsoft.com/office/officeart/2008/layout/LinedList"/>
    <dgm:cxn modelId="{76F18A66-56D8-DC49-BB4F-FAF5272B0A78}" type="presOf" srcId="{718AB62D-8FA0-4421-9F1E-977C26A92E5A}" destId="{782151CA-F568-E545-AFFC-804961A13399}" srcOrd="0" destOrd="0" presId="urn:microsoft.com/office/officeart/2008/layout/LinedList"/>
    <dgm:cxn modelId="{9E712370-669D-48F0-B738-89D5E45BE462}" srcId="{B62036B4-CC33-4D3F-A13F-FC50C5B275D7}" destId="{A1462BB7-8DBD-407F-8565-3703D6B6657F}" srcOrd="3" destOrd="0" parTransId="{4AD2DB92-F88F-4ADE-A231-62357A2F90F1}" sibTransId="{C5B0C1A8-C275-442F-8F14-A25C839D2E83}"/>
    <dgm:cxn modelId="{CF240453-F249-E447-85AD-40924A2D77C3}" type="presOf" srcId="{9F07B99E-7096-47BA-8BB3-DE3EEB8F4491}" destId="{0492A8C7-0655-724E-A396-D3D84E7384DD}" srcOrd="0" destOrd="0" presId="urn:microsoft.com/office/officeart/2008/layout/LinedList"/>
    <dgm:cxn modelId="{A5A6067A-1DEF-42F4-BBF5-95603D814F4F}" srcId="{B62036B4-CC33-4D3F-A13F-FC50C5B275D7}" destId="{9F07B99E-7096-47BA-8BB3-DE3EEB8F4491}" srcOrd="2" destOrd="0" parTransId="{DA5B45B1-6426-4EA2-AD76-9A6C72C50E40}" sibTransId="{B16849E4-D512-422E-91DD-CA7A61B190D3}"/>
    <dgm:cxn modelId="{2059097A-1D01-D64B-80C4-897E6DBC7485}" type="presOf" srcId="{A1462BB7-8DBD-407F-8565-3703D6B6657F}" destId="{93519F6C-1AD9-5744-80FA-66CF59A3DC38}" srcOrd="0" destOrd="0" presId="urn:microsoft.com/office/officeart/2008/layout/LinedList"/>
    <dgm:cxn modelId="{FC575592-3F48-4E45-B4D8-DCDD99E9FA9C}" srcId="{B62036B4-CC33-4D3F-A13F-FC50C5B275D7}" destId="{718AB62D-8FA0-4421-9F1E-977C26A92E5A}" srcOrd="0" destOrd="0" parTransId="{7EF8D490-1A64-42B7-968B-C609FDC47A1B}" sibTransId="{F49121DC-5906-4910-98D2-C99922710DFB}"/>
    <dgm:cxn modelId="{08F7CA94-4CE4-4527-ADCD-4630C35A381C}" srcId="{B62036B4-CC33-4D3F-A13F-FC50C5B275D7}" destId="{B8400EF1-97E1-4554-8BFA-6B432D943A33}" srcOrd="1" destOrd="0" parTransId="{BCBADB84-5D55-4CCE-B458-0996A8D3D07C}" sibTransId="{966B7F34-A10F-4FFE-B566-B6A3BD7F7997}"/>
    <dgm:cxn modelId="{E5D427B4-AD9A-064C-B97D-CA9372B98CE9}" type="presOf" srcId="{B8400EF1-97E1-4554-8BFA-6B432D943A33}" destId="{05161E49-66B4-644A-8CBA-41C24FDEF9C2}" srcOrd="0" destOrd="0" presId="urn:microsoft.com/office/officeart/2008/layout/LinedList"/>
    <dgm:cxn modelId="{E5A5216B-6AF0-7443-A4EF-B93990BCABCA}" type="presParOf" srcId="{F686C0C1-7762-3E40-8B9F-BB7EE6F74DDF}" destId="{540196B4-37A2-AF49-9A6D-557A827EA721}" srcOrd="0" destOrd="0" presId="urn:microsoft.com/office/officeart/2008/layout/LinedList"/>
    <dgm:cxn modelId="{63AA7E91-A5FC-D34C-B265-96ADF1BF0A73}" type="presParOf" srcId="{F686C0C1-7762-3E40-8B9F-BB7EE6F74DDF}" destId="{3A3F860F-281A-4940-A6D8-569AAF315740}" srcOrd="1" destOrd="0" presId="urn:microsoft.com/office/officeart/2008/layout/LinedList"/>
    <dgm:cxn modelId="{F300EA3B-9EDF-6446-A42D-FA7DD644C30F}" type="presParOf" srcId="{3A3F860F-281A-4940-A6D8-569AAF315740}" destId="{782151CA-F568-E545-AFFC-804961A13399}" srcOrd="0" destOrd="0" presId="urn:microsoft.com/office/officeart/2008/layout/LinedList"/>
    <dgm:cxn modelId="{F60E0D13-B855-0840-BB0C-2EDD0D22EBCD}" type="presParOf" srcId="{3A3F860F-281A-4940-A6D8-569AAF315740}" destId="{4DEC9474-6959-434F-90BB-9F966ACA3B36}" srcOrd="1" destOrd="0" presId="urn:microsoft.com/office/officeart/2008/layout/LinedList"/>
    <dgm:cxn modelId="{B5B8BCD2-4620-DB41-AB2A-71DFB6B36439}" type="presParOf" srcId="{F686C0C1-7762-3E40-8B9F-BB7EE6F74DDF}" destId="{BB25B3CE-64F0-BE4D-80A3-F2B8C545D3CB}" srcOrd="2" destOrd="0" presId="urn:microsoft.com/office/officeart/2008/layout/LinedList"/>
    <dgm:cxn modelId="{991D0572-FB2A-F645-8C62-E3D5D3714C86}" type="presParOf" srcId="{F686C0C1-7762-3E40-8B9F-BB7EE6F74DDF}" destId="{B226DFA7-712E-A84E-8659-2A64D4ACB1A8}" srcOrd="3" destOrd="0" presId="urn:microsoft.com/office/officeart/2008/layout/LinedList"/>
    <dgm:cxn modelId="{D184F28B-111B-D342-A8A9-09C2A252F01E}" type="presParOf" srcId="{B226DFA7-712E-A84E-8659-2A64D4ACB1A8}" destId="{05161E49-66B4-644A-8CBA-41C24FDEF9C2}" srcOrd="0" destOrd="0" presId="urn:microsoft.com/office/officeart/2008/layout/LinedList"/>
    <dgm:cxn modelId="{98E097E6-2EFD-2C4A-A3CF-D91E39BB5A30}" type="presParOf" srcId="{B226DFA7-712E-A84E-8659-2A64D4ACB1A8}" destId="{641852AE-3F7B-D648-B74D-9DAF6809BE77}" srcOrd="1" destOrd="0" presId="urn:microsoft.com/office/officeart/2008/layout/LinedList"/>
    <dgm:cxn modelId="{E3A797C7-B4F7-C040-B701-9FC104AF6CD4}" type="presParOf" srcId="{F686C0C1-7762-3E40-8B9F-BB7EE6F74DDF}" destId="{AD9D6F6E-46AD-814F-B20F-760A3C7D030B}" srcOrd="4" destOrd="0" presId="urn:microsoft.com/office/officeart/2008/layout/LinedList"/>
    <dgm:cxn modelId="{79C41C51-B08F-594A-8087-ED28E7460B81}" type="presParOf" srcId="{F686C0C1-7762-3E40-8B9F-BB7EE6F74DDF}" destId="{F88DB704-BC52-7742-8038-A845D4840B79}" srcOrd="5" destOrd="0" presId="urn:microsoft.com/office/officeart/2008/layout/LinedList"/>
    <dgm:cxn modelId="{33C46909-C714-D24E-BCE1-F754B5D9604E}" type="presParOf" srcId="{F88DB704-BC52-7742-8038-A845D4840B79}" destId="{0492A8C7-0655-724E-A396-D3D84E7384DD}" srcOrd="0" destOrd="0" presId="urn:microsoft.com/office/officeart/2008/layout/LinedList"/>
    <dgm:cxn modelId="{D032F3DC-2806-E94D-B5C1-E1F439C53390}" type="presParOf" srcId="{F88DB704-BC52-7742-8038-A845D4840B79}" destId="{B21626C2-D4F1-6947-99F8-ACC4A5F7A7FB}" srcOrd="1" destOrd="0" presId="urn:microsoft.com/office/officeart/2008/layout/LinedList"/>
    <dgm:cxn modelId="{4DF9C221-4C44-4E43-83A7-FC7E10495BAC}" type="presParOf" srcId="{F686C0C1-7762-3E40-8B9F-BB7EE6F74DDF}" destId="{3A61F3C8-8D24-034C-A98C-815799B16847}" srcOrd="6" destOrd="0" presId="urn:microsoft.com/office/officeart/2008/layout/LinedList"/>
    <dgm:cxn modelId="{318572FC-13E2-1D4A-BB38-9E9FE3730414}" type="presParOf" srcId="{F686C0C1-7762-3E40-8B9F-BB7EE6F74DDF}" destId="{C71DB119-8A0E-1849-BD49-6A77C8A94D1B}" srcOrd="7" destOrd="0" presId="urn:microsoft.com/office/officeart/2008/layout/LinedList"/>
    <dgm:cxn modelId="{FA8F2BE2-E765-F340-8FC5-56E67D2FEDA2}" type="presParOf" srcId="{C71DB119-8A0E-1849-BD49-6A77C8A94D1B}" destId="{93519F6C-1AD9-5744-80FA-66CF59A3DC38}" srcOrd="0" destOrd="0" presId="urn:microsoft.com/office/officeart/2008/layout/LinedList"/>
    <dgm:cxn modelId="{09CDE70F-005C-4640-B646-46FE10D1DE13}" type="presParOf" srcId="{C71DB119-8A0E-1849-BD49-6A77C8A94D1B}" destId="{E7888187-F6A3-9944-A670-65EA0D8790E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6212D0-72E7-4E6A-8253-1B6F049BE8CE}"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FDFE969-2E0C-447C-9F70-31B879EE7021}">
      <dgm:prSet/>
      <dgm:spPr/>
      <dgm:t>
        <a:bodyPr/>
        <a:lstStyle/>
        <a:p>
          <a:r>
            <a:rPr lang="en-GB" dirty="0"/>
            <a:t>Attracting men into non-traditional roles – childcare</a:t>
          </a:r>
          <a:endParaRPr lang="en-US" dirty="0"/>
        </a:p>
      </dgm:t>
    </dgm:pt>
    <dgm:pt modelId="{0584CD37-8F33-4C4F-912D-A65D4FF28DA5}" type="parTrans" cxnId="{CCDD48AA-CE40-45A5-B412-3A34A06EDC2B}">
      <dgm:prSet/>
      <dgm:spPr/>
      <dgm:t>
        <a:bodyPr/>
        <a:lstStyle/>
        <a:p>
          <a:endParaRPr lang="en-US"/>
        </a:p>
      </dgm:t>
    </dgm:pt>
    <dgm:pt modelId="{217D6A9E-E04E-46A8-81CC-C6F9259A737A}" type="sibTrans" cxnId="{CCDD48AA-CE40-45A5-B412-3A34A06EDC2B}">
      <dgm:prSet/>
      <dgm:spPr/>
      <dgm:t>
        <a:bodyPr/>
        <a:lstStyle/>
        <a:p>
          <a:endParaRPr lang="en-US"/>
        </a:p>
      </dgm:t>
    </dgm:pt>
    <dgm:pt modelId="{70CBCA76-63E1-4719-9735-AFA9714327B4}">
      <dgm:prSet/>
      <dgm:spPr/>
      <dgm:t>
        <a:bodyPr/>
        <a:lstStyle/>
        <a:p>
          <a:r>
            <a:rPr lang="en-GB" dirty="0"/>
            <a:t>Dedicated courses “Men into Childcare” with positive role models, focus on outdoor education e.g., forest classroom</a:t>
          </a:r>
          <a:endParaRPr lang="en-US" dirty="0"/>
        </a:p>
      </dgm:t>
    </dgm:pt>
    <dgm:pt modelId="{C6A8CB04-ECC4-43F4-9E8D-22738C1BCC3C}" type="parTrans" cxnId="{D6F73851-006D-4AD6-9485-8C5FB8BC19D3}">
      <dgm:prSet/>
      <dgm:spPr/>
      <dgm:t>
        <a:bodyPr/>
        <a:lstStyle/>
        <a:p>
          <a:endParaRPr lang="en-US"/>
        </a:p>
      </dgm:t>
    </dgm:pt>
    <dgm:pt modelId="{E96C8E62-67EE-48CB-A16F-42698C4F22B8}" type="sibTrans" cxnId="{D6F73851-006D-4AD6-9485-8C5FB8BC19D3}">
      <dgm:prSet/>
      <dgm:spPr/>
      <dgm:t>
        <a:bodyPr/>
        <a:lstStyle/>
        <a:p>
          <a:endParaRPr lang="en-US"/>
        </a:p>
      </dgm:t>
    </dgm:pt>
    <dgm:pt modelId="{EEFDDDA7-D8D7-4068-96F4-CD478E856756}">
      <dgm:prSet/>
      <dgm:spPr/>
      <dgm:t>
        <a:bodyPr/>
        <a:lstStyle/>
        <a:p>
          <a:r>
            <a:rPr lang="en-GB"/>
            <a:t>Women into STEM</a:t>
          </a:r>
          <a:endParaRPr lang="en-US"/>
        </a:p>
      </dgm:t>
    </dgm:pt>
    <dgm:pt modelId="{276AB1A1-7EEA-4694-837F-7961BF307982}" type="parTrans" cxnId="{766DD798-3167-4B39-9E92-41CEB7676E55}">
      <dgm:prSet/>
      <dgm:spPr/>
      <dgm:t>
        <a:bodyPr/>
        <a:lstStyle/>
        <a:p>
          <a:endParaRPr lang="en-US"/>
        </a:p>
      </dgm:t>
    </dgm:pt>
    <dgm:pt modelId="{A43779AF-11B1-41D1-9BB0-28EFBCF39248}" type="sibTrans" cxnId="{766DD798-3167-4B39-9E92-41CEB7676E55}">
      <dgm:prSet/>
      <dgm:spPr/>
      <dgm:t>
        <a:bodyPr/>
        <a:lstStyle/>
        <a:p>
          <a:endParaRPr lang="en-US"/>
        </a:p>
      </dgm:t>
    </dgm:pt>
    <dgm:pt modelId="{EB49ABE4-A02C-4A97-BBAA-CE4ACC02923D}">
      <dgm:prSet/>
      <dgm:spPr/>
      <dgm:t>
        <a:bodyPr/>
        <a:lstStyle/>
        <a:p>
          <a:r>
            <a:rPr lang="en-GB" dirty="0"/>
            <a:t>Work with primary and secondary schools for special events e.g., </a:t>
          </a:r>
          <a:r>
            <a:rPr lang="en-GB" dirty="0" err="1"/>
            <a:t>SmartSTEMS</a:t>
          </a:r>
          <a:r>
            <a:rPr lang="en-GB" dirty="0"/>
            <a:t>, event for secondary girls, with local STEM employers, showcasing STEM careers</a:t>
          </a:r>
          <a:endParaRPr lang="en-US" dirty="0"/>
        </a:p>
      </dgm:t>
    </dgm:pt>
    <dgm:pt modelId="{7E56729B-E5F1-4E70-A987-4EDBB6F64C3C}" type="parTrans" cxnId="{F1364424-8517-41CD-A97D-9F1EBB431B4A}">
      <dgm:prSet/>
      <dgm:spPr/>
      <dgm:t>
        <a:bodyPr/>
        <a:lstStyle/>
        <a:p>
          <a:endParaRPr lang="en-US"/>
        </a:p>
      </dgm:t>
    </dgm:pt>
    <dgm:pt modelId="{E2BE7624-154A-4175-A384-408F19B36254}" type="sibTrans" cxnId="{F1364424-8517-41CD-A97D-9F1EBB431B4A}">
      <dgm:prSet/>
      <dgm:spPr/>
      <dgm:t>
        <a:bodyPr/>
        <a:lstStyle/>
        <a:p>
          <a:endParaRPr lang="en-US"/>
        </a:p>
      </dgm:t>
    </dgm:pt>
    <dgm:pt modelId="{E850FD3E-8EBD-490B-A12A-E5F0D32DE1D2}">
      <dgm:prSet/>
      <dgm:spPr/>
      <dgm:t>
        <a:bodyPr/>
        <a:lstStyle/>
        <a:p>
          <a:r>
            <a:rPr lang="en-GB"/>
            <a:t>Dedicated Women into STEM courses, with fully funded childcare, short courses run from January to June each year with tasters of maths, computing, engineering and clear progression routes into these courses in following year</a:t>
          </a:r>
          <a:endParaRPr lang="en-US"/>
        </a:p>
      </dgm:t>
    </dgm:pt>
    <dgm:pt modelId="{C6B73D75-D0EB-4DE6-9443-E80568D454D5}" type="parTrans" cxnId="{E4CD47D0-97C9-46B3-9EDF-2555035E54FB}">
      <dgm:prSet/>
      <dgm:spPr/>
      <dgm:t>
        <a:bodyPr/>
        <a:lstStyle/>
        <a:p>
          <a:endParaRPr lang="en-US"/>
        </a:p>
      </dgm:t>
    </dgm:pt>
    <dgm:pt modelId="{4B9A8298-9D0B-4C39-BC62-FA3A505D15ED}" type="sibTrans" cxnId="{E4CD47D0-97C9-46B3-9EDF-2555035E54FB}">
      <dgm:prSet/>
      <dgm:spPr/>
      <dgm:t>
        <a:bodyPr/>
        <a:lstStyle/>
        <a:p>
          <a:endParaRPr lang="en-US"/>
        </a:p>
      </dgm:t>
    </dgm:pt>
    <dgm:pt modelId="{B3C7D084-129D-4A2F-A5B8-0BBE2A098932}">
      <dgm:prSet/>
      <dgm:spPr/>
      <dgm:t>
        <a:bodyPr/>
        <a:lstStyle/>
        <a:p>
          <a:r>
            <a:rPr lang="en-GB" dirty="0"/>
            <a:t>Approaches same in both</a:t>
          </a:r>
          <a:endParaRPr lang="en-US" dirty="0"/>
        </a:p>
      </dgm:t>
    </dgm:pt>
    <dgm:pt modelId="{C0705E40-80E4-4790-BDF3-68C990F0D64F}" type="parTrans" cxnId="{A2E6281D-E8E9-4181-B040-9B790718FCF1}">
      <dgm:prSet/>
      <dgm:spPr/>
      <dgm:t>
        <a:bodyPr/>
        <a:lstStyle/>
        <a:p>
          <a:endParaRPr lang="en-US"/>
        </a:p>
      </dgm:t>
    </dgm:pt>
    <dgm:pt modelId="{18107883-8BCC-46BE-922C-EAD3BE43E404}" type="sibTrans" cxnId="{A2E6281D-E8E9-4181-B040-9B790718FCF1}">
      <dgm:prSet/>
      <dgm:spPr/>
      <dgm:t>
        <a:bodyPr/>
        <a:lstStyle/>
        <a:p>
          <a:endParaRPr lang="en-US"/>
        </a:p>
      </dgm:t>
    </dgm:pt>
    <dgm:pt modelId="{53387642-9C78-D047-BD54-2BF9889BBF55}">
      <dgm:prSet/>
      <dgm:spPr/>
      <dgm:t>
        <a:bodyPr/>
        <a:lstStyle/>
        <a:p>
          <a:r>
            <a:rPr lang="en-GB" dirty="0"/>
            <a:t>Role models e.g. female lecturers in STEM – showcasing of these role models</a:t>
          </a:r>
        </a:p>
      </dgm:t>
    </dgm:pt>
    <dgm:pt modelId="{17139B5F-E805-754A-96B9-EE1201E085CD}" type="parTrans" cxnId="{805970A9-E5E2-C84D-A51C-17581DC5CA7D}">
      <dgm:prSet/>
      <dgm:spPr/>
      <dgm:t>
        <a:bodyPr/>
        <a:lstStyle/>
        <a:p>
          <a:endParaRPr lang="en-GB"/>
        </a:p>
      </dgm:t>
    </dgm:pt>
    <dgm:pt modelId="{B248DA4C-E90F-A243-88BE-BB839D16987A}" type="sibTrans" cxnId="{805970A9-E5E2-C84D-A51C-17581DC5CA7D}">
      <dgm:prSet/>
      <dgm:spPr/>
      <dgm:t>
        <a:bodyPr/>
        <a:lstStyle/>
        <a:p>
          <a:endParaRPr lang="en-GB"/>
        </a:p>
      </dgm:t>
    </dgm:pt>
    <dgm:pt modelId="{EDA467E4-06A3-EC46-AF14-BA4BA711866D}" type="pres">
      <dgm:prSet presAssocID="{136212D0-72E7-4E6A-8253-1B6F049BE8CE}" presName="linear" presStyleCnt="0">
        <dgm:presLayoutVars>
          <dgm:animLvl val="lvl"/>
          <dgm:resizeHandles val="exact"/>
        </dgm:presLayoutVars>
      </dgm:prSet>
      <dgm:spPr/>
    </dgm:pt>
    <dgm:pt modelId="{ED1DD063-C5C1-6D4C-8127-400CA4824272}" type="pres">
      <dgm:prSet presAssocID="{DFDFE969-2E0C-447C-9F70-31B879EE7021}" presName="parentText" presStyleLbl="node1" presStyleIdx="0" presStyleCnt="3">
        <dgm:presLayoutVars>
          <dgm:chMax val="0"/>
          <dgm:bulletEnabled val="1"/>
        </dgm:presLayoutVars>
      </dgm:prSet>
      <dgm:spPr/>
    </dgm:pt>
    <dgm:pt modelId="{9B35945A-6D72-9B4C-83C7-DF5CB6691671}" type="pres">
      <dgm:prSet presAssocID="{DFDFE969-2E0C-447C-9F70-31B879EE7021}" presName="childText" presStyleLbl="revTx" presStyleIdx="0" presStyleCnt="3">
        <dgm:presLayoutVars>
          <dgm:bulletEnabled val="1"/>
        </dgm:presLayoutVars>
      </dgm:prSet>
      <dgm:spPr/>
    </dgm:pt>
    <dgm:pt modelId="{A092A464-8408-8C4F-BD0E-D97ABBCC3402}" type="pres">
      <dgm:prSet presAssocID="{EEFDDDA7-D8D7-4068-96F4-CD478E856756}" presName="parentText" presStyleLbl="node1" presStyleIdx="1" presStyleCnt="3">
        <dgm:presLayoutVars>
          <dgm:chMax val="0"/>
          <dgm:bulletEnabled val="1"/>
        </dgm:presLayoutVars>
      </dgm:prSet>
      <dgm:spPr/>
    </dgm:pt>
    <dgm:pt modelId="{DC7A7DE6-CDB7-A44E-B18F-FFA4B189EB36}" type="pres">
      <dgm:prSet presAssocID="{EEFDDDA7-D8D7-4068-96F4-CD478E856756}" presName="childText" presStyleLbl="revTx" presStyleIdx="1" presStyleCnt="3">
        <dgm:presLayoutVars>
          <dgm:bulletEnabled val="1"/>
        </dgm:presLayoutVars>
      </dgm:prSet>
      <dgm:spPr/>
    </dgm:pt>
    <dgm:pt modelId="{DFA97A09-BEF3-1E4C-893C-DE704A8D0911}" type="pres">
      <dgm:prSet presAssocID="{B3C7D084-129D-4A2F-A5B8-0BBE2A098932}" presName="parentText" presStyleLbl="node1" presStyleIdx="2" presStyleCnt="3">
        <dgm:presLayoutVars>
          <dgm:chMax val="0"/>
          <dgm:bulletEnabled val="1"/>
        </dgm:presLayoutVars>
      </dgm:prSet>
      <dgm:spPr/>
    </dgm:pt>
    <dgm:pt modelId="{5AA5FB0A-FB19-9649-8C72-FE08910ADD1E}" type="pres">
      <dgm:prSet presAssocID="{B3C7D084-129D-4A2F-A5B8-0BBE2A098932}" presName="childText" presStyleLbl="revTx" presStyleIdx="2" presStyleCnt="3">
        <dgm:presLayoutVars>
          <dgm:bulletEnabled val="1"/>
        </dgm:presLayoutVars>
      </dgm:prSet>
      <dgm:spPr/>
    </dgm:pt>
  </dgm:ptLst>
  <dgm:cxnLst>
    <dgm:cxn modelId="{51A27F07-7FC6-4249-86D7-8C944E68F7E2}" type="presOf" srcId="{136212D0-72E7-4E6A-8253-1B6F049BE8CE}" destId="{EDA467E4-06A3-EC46-AF14-BA4BA711866D}" srcOrd="0" destOrd="0" presId="urn:microsoft.com/office/officeart/2005/8/layout/vList2"/>
    <dgm:cxn modelId="{5415060F-20CA-0840-9EFA-8AF53C618B20}" type="presOf" srcId="{EEFDDDA7-D8D7-4068-96F4-CD478E856756}" destId="{A092A464-8408-8C4F-BD0E-D97ABBCC3402}" srcOrd="0" destOrd="0" presId="urn:microsoft.com/office/officeart/2005/8/layout/vList2"/>
    <dgm:cxn modelId="{4E639415-A7AE-4A46-A3A9-AF7C8EE0DD8D}" type="presOf" srcId="{B3C7D084-129D-4A2F-A5B8-0BBE2A098932}" destId="{DFA97A09-BEF3-1E4C-893C-DE704A8D0911}" srcOrd="0" destOrd="0" presId="urn:microsoft.com/office/officeart/2005/8/layout/vList2"/>
    <dgm:cxn modelId="{A2E6281D-E8E9-4181-B040-9B790718FCF1}" srcId="{136212D0-72E7-4E6A-8253-1B6F049BE8CE}" destId="{B3C7D084-129D-4A2F-A5B8-0BBE2A098932}" srcOrd="2" destOrd="0" parTransId="{C0705E40-80E4-4790-BDF3-68C990F0D64F}" sibTransId="{18107883-8BCC-46BE-922C-EAD3BE43E404}"/>
    <dgm:cxn modelId="{F1364424-8517-41CD-A97D-9F1EBB431B4A}" srcId="{EEFDDDA7-D8D7-4068-96F4-CD478E856756}" destId="{EB49ABE4-A02C-4A97-BBAA-CE4ACC02923D}" srcOrd="0" destOrd="0" parTransId="{7E56729B-E5F1-4E70-A987-4EDBB6F64C3C}" sibTransId="{E2BE7624-154A-4175-A384-408F19B36254}"/>
    <dgm:cxn modelId="{BAF94C28-EFC1-6F4E-8FC4-C28F6DA52E0E}" type="presOf" srcId="{70CBCA76-63E1-4719-9735-AFA9714327B4}" destId="{9B35945A-6D72-9B4C-83C7-DF5CB6691671}" srcOrd="0" destOrd="0" presId="urn:microsoft.com/office/officeart/2005/8/layout/vList2"/>
    <dgm:cxn modelId="{32172764-1BA9-8A43-8697-14CD890BA374}" type="presOf" srcId="{53387642-9C78-D047-BD54-2BF9889BBF55}" destId="{5AA5FB0A-FB19-9649-8C72-FE08910ADD1E}" srcOrd="0" destOrd="0" presId="urn:microsoft.com/office/officeart/2005/8/layout/vList2"/>
    <dgm:cxn modelId="{F7B9C169-4775-494F-B93D-1FF9938ABF1D}" type="presOf" srcId="{E850FD3E-8EBD-490B-A12A-E5F0D32DE1D2}" destId="{DC7A7DE6-CDB7-A44E-B18F-FFA4B189EB36}" srcOrd="0" destOrd="1" presId="urn:microsoft.com/office/officeart/2005/8/layout/vList2"/>
    <dgm:cxn modelId="{D6F73851-006D-4AD6-9485-8C5FB8BC19D3}" srcId="{DFDFE969-2E0C-447C-9F70-31B879EE7021}" destId="{70CBCA76-63E1-4719-9735-AFA9714327B4}" srcOrd="0" destOrd="0" parTransId="{C6A8CB04-ECC4-43F4-9E8D-22738C1BCC3C}" sibTransId="{E96C8E62-67EE-48CB-A16F-42698C4F22B8}"/>
    <dgm:cxn modelId="{F0F16F7F-930B-D84A-A7C3-2442BD1A9F13}" type="presOf" srcId="{EB49ABE4-A02C-4A97-BBAA-CE4ACC02923D}" destId="{DC7A7DE6-CDB7-A44E-B18F-FFA4B189EB36}" srcOrd="0" destOrd="0" presId="urn:microsoft.com/office/officeart/2005/8/layout/vList2"/>
    <dgm:cxn modelId="{766DD798-3167-4B39-9E92-41CEB7676E55}" srcId="{136212D0-72E7-4E6A-8253-1B6F049BE8CE}" destId="{EEFDDDA7-D8D7-4068-96F4-CD478E856756}" srcOrd="1" destOrd="0" parTransId="{276AB1A1-7EEA-4694-837F-7961BF307982}" sibTransId="{A43779AF-11B1-41D1-9BB0-28EFBCF39248}"/>
    <dgm:cxn modelId="{805970A9-E5E2-C84D-A51C-17581DC5CA7D}" srcId="{B3C7D084-129D-4A2F-A5B8-0BBE2A098932}" destId="{53387642-9C78-D047-BD54-2BF9889BBF55}" srcOrd="0" destOrd="0" parTransId="{17139B5F-E805-754A-96B9-EE1201E085CD}" sibTransId="{B248DA4C-E90F-A243-88BE-BB839D16987A}"/>
    <dgm:cxn modelId="{CCDD48AA-CE40-45A5-B412-3A34A06EDC2B}" srcId="{136212D0-72E7-4E6A-8253-1B6F049BE8CE}" destId="{DFDFE969-2E0C-447C-9F70-31B879EE7021}" srcOrd="0" destOrd="0" parTransId="{0584CD37-8F33-4C4F-912D-A65D4FF28DA5}" sibTransId="{217D6A9E-E04E-46A8-81CC-C6F9259A737A}"/>
    <dgm:cxn modelId="{FFEC5DBF-D872-AD45-9A92-C3A64FBE3D27}" type="presOf" srcId="{DFDFE969-2E0C-447C-9F70-31B879EE7021}" destId="{ED1DD063-C5C1-6D4C-8127-400CA4824272}" srcOrd="0" destOrd="0" presId="urn:microsoft.com/office/officeart/2005/8/layout/vList2"/>
    <dgm:cxn modelId="{E4CD47D0-97C9-46B3-9EDF-2555035E54FB}" srcId="{EEFDDDA7-D8D7-4068-96F4-CD478E856756}" destId="{E850FD3E-8EBD-490B-A12A-E5F0D32DE1D2}" srcOrd="1" destOrd="0" parTransId="{C6B73D75-D0EB-4DE6-9443-E80568D454D5}" sibTransId="{4B9A8298-9D0B-4C39-BC62-FA3A505D15ED}"/>
    <dgm:cxn modelId="{CD14E990-5945-1A43-9046-FF8071BCFF70}" type="presParOf" srcId="{EDA467E4-06A3-EC46-AF14-BA4BA711866D}" destId="{ED1DD063-C5C1-6D4C-8127-400CA4824272}" srcOrd="0" destOrd="0" presId="urn:microsoft.com/office/officeart/2005/8/layout/vList2"/>
    <dgm:cxn modelId="{0D7FDDF8-B019-A243-99C3-E00A278F9A55}" type="presParOf" srcId="{EDA467E4-06A3-EC46-AF14-BA4BA711866D}" destId="{9B35945A-6D72-9B4C-83C7-DF5CB6691671}" srcOrd="1" destOrd="0" presId="urn:microsoft.com/office/officeart/2005/8/layout/vList2"/>
    <dgm:cxn modelId="{BD52D998-0516-0542-9E04-B0B100A0116A}" type="presParOf" srcId="{EDA467E4-06A3-EC46-AF14-BA4BA711866D}" destId="{A092A464-8408-8C4F-BD0E-D97ABBCC3402}" srcOrd="2" destOrd="0" presId="urn:microsoft.com/office/officeart/2005/8/layout/vList2"/>
    <dgm:cxn modelId="{63697F21-979E-3541-A481-18C551E34D47}" type="presParOf" srcId="{EDA467E4-06A3-EC46-AF14-BA4BA711866D}" destId="{DC7A7DE6-CDB7-A44E-B18F-FFA4B189EB36}" srcOrd="3" destOrd="0" presId="urn:microsoft.com/office/officeart/2005/8/layout/vList2"/>
    <dgm:cxn modelId="{F10C76E7-F438-CD42-AACD-AAF016D80DF9}" type="presParOf" srcId="{EDA467E4-06A3-EC46-AF14-BA4BA711866D}" destId="{DFA97A09-BEF3-1E4C-893C-DE704A8D0911}" srcOrd="4" destOrd="0" presId="urn:microsoft.com/office/officeart/2005/8/layout/vList2"/>
    <dgm:cxn modelId="{98B1B393-EEFB-EC42-8EA3-956B357D43E1}" type="presParOf" srcId="{EDA467E4-06A3-EC46-AF14-BA4BA711866D}" destId="{5AA5FB0A-FB19-9649-8C72-FE08910ADD1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F971A7-6938-4608-9212-D30DF72A40D1}"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AD8779F5-8D5C-4BF8-AD04-28E3F99F6015}">
      <dgm:prSet custT="1"/>
      <dgm:spPr/>
      <dgm:t>
        <a:bodyPr/>
        <a:lstStyle/>
        <a:p>
          <a:r>
            <a:rPr lang="en-GB" sz="2400"/>
            <a:t>Challenging unconscious bias – training offered to all staff and uptake goal of 100%</a:t>
          </a:r>
          <a:endParaRPr lang="en-US" sz="2400"/>
        </a:p>
      </dgm:t>
    </dgm:pt>
    <dgm:pt modelId="{00A45DEA-15CC-455F-B07F-DE3C2A25BF4A}" type="parTrans" cxnId="{E3648156-70A8-4ABD-9107-CC8D5232648B}">
      <dgm:prSet/>
      <dgm:spPr/>
      <dgm:t>
        <a:bodyPr/>
        <a:lstStyle/>
        <a:p>
          <a:endParaRPr lang="en-US" sz="2400"/>
        </a:p>
      </dgm:t>
    </dgm:pt>
    <dgm:pt modelId="{8E61159B-55AC-4E72-830E-796A5AB905AF}" type="sibTrans" cxnId="{E3648156-70A8-4ABD-9107-CC8D5232648B}">
      <dgm:prSet/>
      <dgm:spPr/>
      <dgm:t>
        <a:bodyPr/>
        <a:lstStyle/>
        <a:p>
          <a:endParaRPr lang="en-US" sz="2400"/>
        </a:p>
      </dgm:t>
    </dgm:pt>
    <dgm:pt modelId="{97DB9564-F6E0-4440-82A6-6DA6AE9BEB9A}">
      <dgm:prSet custT="1"/>
      <dgm:spPr/>
      <dgm:t>
        <a:bodyPr/>
        <a:lstStyle/>
        <a:p>
          <a:r>
            <a:rPr lang="en-GB" sz="2400"/>
            <a:t>Auditing college estate physical and social media to ensure balanced representation of male and female imagery, as well as other diversity balance – increased numbers of applicants to non-typical gendered courses </a:t>
          </a:r>
          <a:endParaRPr lang="en-US" sz="2400"/>
        </a:p>
      </dgm:t>
    </dgm:pt>
    <dgm:pt modelId="{DF2900EE-F0DB-4CC5-98FA-805BEB36781C}" type="parTrans" cxnId="{C6F25FD9-6FC2-4CA0-9ADA-21D04E3C87DE}">
      <dgm:prSet/>
      <dgm:spPr/>
      <dgm:t>
        <a:bodyPr/>
        <a:lstStyle/>
        <a:p>
          <a:endParaRPr lang="en-US" sz="2400"/>
        </a:p>
      </dgm:t>
    </dgm:pt>
    <dgm:pt modelId="{D388B80A-4821-4DBD-971C-18442B4E705B}" type="sibTrans" cxnId="{C6F25FD9-6FC2-4CA0-9ADA-21D04E3C87DE}">
      <dgm:prSet/>
      <dgm:spPr/>
      <dgm:t>
        <a:bodyPr/>
        <a:lstStyle/>
        <a:p>
          <a:endParaRPr lang="en-US" sz="2400"/>
        </a:p>
      </dgm:t>
    </dgm:pt>
    <dgm:pt modelId="{1DBA96B7-0796-4FB9-B23F-354C3DCD893E}">
      <dgm:prSet custT="1"/>
      <dgm:spPr/>
      <dgm:t>
        <a:bodyPr/>
        <a:lstStyle/>
        <a:p>
          <a:r>
            <a:rPr lang="en-GB" sz="2400"/>
            <a:t>Gender action plan for each department – smart actions to promote rapid progress</a:t>
          </a:r>
          <a:endParaRPr lang="en-US" sz="2400"/>
        </a:p>
      </dgm:t>
    </dgm:pt>
    <dgm:pt modelId="{2057D4AE-DB7E-4AB6-9744-1E2003C4EFC1}" type="parTrans" cxnId="{70B917AB-8DB2-4E7B-8EEE-F214139BF07B}">
      <dgm:prSet/>
      <dgm:spPr/>
      <dgm:t>
        <a:bodyPr/>
        <a:lstStyle/>
        <a:p>
          <a:endParaRPr lang="en-US" sz="2400"/>
        </a:p>
      </dgm:t>
    </dgm:pt>
    <dgm:pt modelId="{C2894041-27D6-4552-A38A-356C937CFE5A}" type="sibTrans" cxnId="{70B917AB-8DB2-4E7B-8EEE-F214139BF07B}">
      <dgm:prSet/>
      <dgm:spPr/>
      <dgm:t>
        <a:bodyPr/>
        <a:lstStyle/>
        <a:p>
          <a:endParaRPr lang="en-US" sz="2400"/>
        </a:p>
      </dgm:t>
    </dgm:pt>
    <dgm:pt modelId="{A3DBCA68-C9AF-4B55-BC2A-3C113E1EED66}">
      <dgm:prSet custT="1"/>
      <dgm:spPr/>
      <dgm:t>
        <a:bodyPr/>
        <a:lstStyle/>
        <a:p>
          <a:r>
            <a:rPr lang="en-GB" sz="2400"/>
            <a:t>Gender Action Plan – report to funding council and actions monitored – drives change</a:t>
          </a:r>
          <a:endParaRPr lang="en-US" sz="2400"/>
        </a:p>
      </dgm:t>
    </dgm:pt>
    <dgm:pt modelId="{C509B651-0D3D-4316-AA07-2FD36622B311}" type="parTrans" cxnId="{864C585F-4C5E-4A39-B61F-21F6BA8FD8DE}">
      <dgm:prSet/>
      <dgm:spPr/>
      <dgm:t>
        <a:bodyPr/>
        <a:lstStyle/>
        <a:p>
          <a:endParaRPr lang="en-US" sz="2400"/>
        </a:p>
      </dgm:t>
    </dgm:pt>
    <dgm:pt modelId="{C0572B04-7E11-45A5-B7CC-1FE57A8029D5}" type="sibTrans" cxnId="{864C585F-4C5E-4A39-B61F-21F6BA8FD8DE}">
      <dgm:prSet/>
      <dgm:spPr/>
      <dgm:t>
        <a:bodyPr/>
        <a:lstStyle/>
        <a:p>
          <a:endParaRPr lang="en-US" sz="2400"/>
        </a:p>
      </dgm:t>
    </dgm:pt>
    <dgm:pt modelId="{B980EDF4-08B6-C44D-B4A9-233001D0B65C}" type="pres">
      <dgm:prSet presAssocID="{7EF971A7-6938-4608-9212-D30DF72A40D1}" presName="linear" presStyleCnt="0">
        <dgm:presLayoutVars>
          <dgm:animLvl val="lvl"/>
          <dgm:resizeHandles val="exact"/>
        </dgm:presLayoutVars>
      </dgm:prSet>
      <dgm:spPr/>
    </dgm:pt>
    <dgm:pt modelId="{EE2792C1-717E-1542-90E8-690AA12605C8}" type="pres">
      <dgm:prSet presAssocID="{AD8779F5-8D5C-4BF8-AD04-28E3F99F6015}" presName="parentText" presStyleLbl="node1" presStyleIdx="0" presStyleCnt="4">
        <dgm:presLayoutVars>
          <dgm:chMax val="0"/>
          <dgm:bulletEnabled val="1"/>
        </dgm:presLayoutVars>
      </dgm:prSet>
      <dgm:spPr/>
    </dgm:pt>
    <dgm:pt modelId="{3658F9D4-A247-674C-9E16-83AF0CFF34AA}" type="pres">
      <dgm:prSet presAssocID="{8E61159B-55AC-4E72-830E-796A5AB905AF}" presName="spacer" presStyleCnt="0"/>
      <dgm:spPr/>
    </dgm:pt>
    <dgm:pt modelId="{2D473D76-1DF3-4A4C-9391-36ED015BA70A}" type="pres">
      <dgm:prSet presAssocID="{97DB9564-F6E0-4440-82A6-6DA6AE9BEB9A}" presName="parentText" presStyleLbl="node1" presStyleIdx="1" presStyleCnt="4">
        <dgm:presLayoutVars>
          <dgm:chMax val="0"/>
          <dgm:bulletEnabled val="1"/>
        </dgm:presLayoutVars>
      </dgm:prSet>
      <dgm:spPr/>
    </dgm:pt>
    <dgm:pt modelId="{706F3430-1603-2E44-AD0E-E1F7910E19DC}" type="pres">
      <dgm:prSet presAssocID="{D388B80A-4821-4DBD-971C-18442B4E705B}" presName="spacer" presStyleCnt="0"/>
      <dgm:spPr/>
    </dgm:pt>
    <dgm:pt modelId="{580F6BBF-1775-774F-A1A3-526869F811D6}" type="pres">
      <dgm:prSet presAssocID="{1DBA96B7-0796-4FB9-B23F-354C3DCD893E}" presName="parentText" presStyleLbl="node1" presStyleIdx="2" presStyleCnt="4">
        <dgm:presLayoutVars>
          <dgm:chMax val="0"/>
          <dgm:bulletEnabled val="1"/>
        </dgm:presLayoutVars>
      </dgm:prSet>
      <dgm:spPr/>
    </dgm:pt>
    <dgm:pt modelId="{FB2768CD-FFC1-444F-B6D0-C3BA4E4199B0}" type="pres">
      <dgm:prSet presAssocID="{C2894041-27D6-4552-A38A-356C937CFE5A}" presName="spacer" presStyleCnt="0"/>
      <dgm:spPr/>
    </dgm:pt>
    <dgm:pt modelId="{BFEDCCEE-EE67-4546-A306-640A0F69C2F9}" type="pres">
      <dgm:prSet presAssocID="{A3DBCA68-C9AF-4B55-BC2A-3C113E1EED66}" presName="parentText" presStyleLbl="node1" presStyleIdx="3" presStyleCnt="4">
        <dgm:presLayoutVars>
          <dgm:chMax val="0"/>
          <dgm:bulletEnabled val="1"/>
        </dgm:presLayoutVars>
      </dgm:prSet>
      <dgm:spPr/>
    </dgm:pt>
  </dgm:ptLst>
  <dgm:cxnLst>
    <dgm:cxn modelId="{CD5AF25E-FB4A-B04E-921E-C1FB5BF3D417}" type="presOf" srcId="{1DBA96B7-0796-4FB9-B23F-354C3DCD893E}" destId="{580F6BBF-1775-774F-A1A3-526869F811D6}" srcOrd="0" destOrd="0" presId="urn:microsoft.com/office/officeart/2005/8/layout/vList2"/>
    <dgm:cxn modelId="{864C585F-4C5E-4A39-B61F-21F6BA8FD8DE}" srcId="{7EF971A7-6938-4608-9212-D30DF72A40D1}" destId="{A3DBCA68-C9AF-4B55-BC2A-3C113E1EED66}" srcOrd="3" destOrd="0" parTransId="{C509B651-0D3D-4316-AA07-2FD36622B311}" sibTransId="{C0572B04-7E11-45A5-B7CC-1FE57A8029D5}"/>
    <dgm:cxn modelId="{FD2C9A70-7493-5A4A-8BEC-3D2470274842}" type="presOf" srcId="{7EF971A7-6938-4608-9212-D30DF72A40D1}" destId="{B980EDF4-08B6-C44D-B4A9-233001D0B65C}" srcOrd="0" destOrd="0" presId="urn:microsoft.com/office/officeart/2005/8/layout/vList2"/>
    <dgm:cxn modelId="{DBB8C573-5AF4-5347-A15A-E6F2BA8BECB0}" type="presOf" srcId="{97DB9564-F6E0-4440-82A6-6DA6AE9BEB9A}" destId="{2D473D76-1DF3-4A4C-9391-36ED015BA70A}" srcOrd="0" destOrd="0" presId="urn:microsoft.com/office/officeart/2005/8/layout/vList2"/>
    <dgm:cxn modelId="{E3648156-70A8-4ABD-9107-CC8D5232648B}" srcId="{7EF971A7-6938-4608-9212-D30DF72A40D1}" destId="{AD8779F5-8D5C-4BF8-AD04-28E3F99F6015}" srcOrd="0" destOrd="0" parTransId="{00A45DEA-15CC-455F-B07F-DE3C2A25BF4A}" sibTransId="{8E61159B-55AC-4E72-830E-796A5AB905AF}"/>
    <dgm:cxn modelId="{C1382458-2A61-8943-B58F-20785BD8B3FA}" type="presOf" srcId="{AD8779F5-8D5C-4BF8-AD04-28E3F99F6015}" destId="{EE2792C1-717E-1542-90E8-690AA12605C8}" srcOrd="0" destOrd="0" presId="urn:microsoft.com/office/officeart/2005/8/layout/vList2"/>
    <dgm:cxn modelId="{70B917AB-8DB2-4E7B-8EEE-F214139BF07B}" srcId="{7EF971A7-6938-4608-9212-D30DF72A40D1}" destId="{1DBA96B7-0796-4FB9-B23F-354C3DCD893E}" srcOrd="2" destOrd="0" parTransId="{2057D4AE-DB7E-4AB6-9744-1E2003C4EFC1}" sibTransId="{C2894041-27D6-4552-A38A-356C937CFE5A}"/>
    <dgm:cxn modelId="{C6F25FD9-6FC2-4CA0-9ADA-21D04E3C87DE}" srcId="{7EF971A7-6938-4608-9212-D30DF72A40D1}" destId="{97DB9564-F6E0-4440-82A6-6DA6AE9BEB9A}" srcOrd="1" destOrd="0" parTransId="{DF2900EE-F0DB-4CC5-98FA-805BEB36781C}" sibTransId="{D388B80A-4821-4DBD-971C-18442B4E705B}"/>
    <dgm:cxn modelId="{7E4A29EB-662D-E24A-AA91-497ABA1B8F2E}" type="presOf" srcId="{A3DBCA68-C9AF-4B55-BC2A-3C113E1EED66}" destId="{BFEDCCEE-EE67-4546-A306-640A0F69C2F9}" srcOrd="0" destOrd="0" presId="urn:microsoft.com/office/officeart/2005/8/layout/vList2"/>
    <dgm:cxn modelId="{9B292BC4-F391-0044-BF29-ED36A64DB8F5}" type="presParOf" srcId="{B980EDF4-08B6-C44D-B4A9-233001D0B65C}" destId="{EE2792C1-717E-1542-90E8-690AA12605C8}" srcOrd="0" destOrd="0" presId="urn:microsoft.com/office/officeart/2005/8/layout/vList2"/>
    <dgm:cxn modelId="{91B64BFC-7591-5B41-BD6E-D935C2160027}" type="presParOf" srcId="{B980EDF4-08B6-C44D-B4A9-233001D0B65C}" destId="{3658F9D4-A247-674C-9E16-83AF0CFF34AA}" srcOrd="1" destOrd="0" presId="urn:microsoft.com/office/officeart/2005/8/layout/vList2"/>
    <dgm:cxn modelId="{8E924EE3-751C-7541-B2D3-6955269D7452}" type="presParOf" srcId="{B980EDF4-08B6-C44D-B4A9-233001D0B65C}" destId="{2D473D76-1DF3-4A4C-9391-36ED015BA70A}" srcOrd="2" destOrd="0" presId="urn:microsoft.com/office/officeart/2005/8/layout/vList2"/>
    <dgm:cxn modelId="{4E6F1768-FFAF-4541-B45A-83D408DA8718}" type="presParOf" srcId="{B980EDF4-08B6-C44D-B4A9-233001D0B65C}" destId="{706F3430-1603-2E44-AD0E-E1F7910E19DC}" srcOrd="3" destOrd="0" presId="urn:microsoft.com/office/officeart/2005/8/layout/vList2"/>
    <dgm:cxn modelId="{31170165-1A41-F148-8225-89464B7DA4D3}" type="presParOf" srcId="{B980EDF4-08B6-C44D-B4A9-233001D0B65C}" destId="{580F6BBF-1775-774F-A1A3-526869F811D6}" srcOrd="4" destOrd="0" presId="urn:microsoft.com/office/officeart/2005/8/layout/vList2"/>
    <dgm:cxn modelId="{24A01243-BB3A-3C4C-899B-2B39ED577DDD}" type="presParOf" srcId="{B980EDF4-08B6-C44D-B4A9-233001D0B65C}" destId="{FB2768CD-FFC1-444F-B6D0-C3BA4E4199B0}" srcOrd="5" destOrd="0" presId="urn:microsoft.com/office/officeart/2005/8/layout/vList2"/>
    <dgm:cxn modelId="{63F063B8-4E1B-B146-A90B-2A310716E222}" type="presParOf" srcId="{B980EDF4-08B6-C44D-B4A9-233001D0B65C}" destId="{BFEDCCEE-EE67-4546-A306-640A0F69C2F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2501D3-952A-4E3A-BE5C-7D736DA247F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21830134-8837-4555-A420-900124342AEF}">
      <dgm:prSet custT="1"/>
      <dgm:spPr/>
      <dgm:t>
        <a:bodyPr/>
        <a:lstStyle/>
        <a:p>
          <a:r>
            <a:rPr lang="en-GB" sz="2400" dirty="0"/>
            <a:t>Training aimed at helping staff and learners to be more aware, change attitudes and behaviour, and take responsibility - EDI, inclusive leadership, unconscious bias</a:t>
          </a:r>
          <a:endParaRPr lang="en-US" sz="2400" dirty="0"/>
        </a:p>
      </dgm:t>
    </dgm:pt>
    <dgm:pt modelId="{6F3615BA-0CDC-4352-8A50-035D45617CDB}" type="parTrans" cxnId="{C8054ADC-6C46-49A2-98AF-42C354A06CF7}">
      <dgm:prSet/>
      <dgm:spPr/>
      <dgm:t>
        <a:bodyPr/>
        <a:lstStyle/>
        <a:p>
          <a:endParaRPr lang="en-US" sz="2400"/>
        </a:p>
      </dgm:t>
    </dgm:pt>
    <dgm:pt modelId="{40F5A226-2F72-470D-8635-A5F461A0B7D8}" type="sibTrans" cxnId="{C8054ADC-6C46-49A2-98AF-42C354A06CF7}">
      <dgm:prSet/>
      <dgm:spPr/>
      <dgm:t>
        <a:bodyPr/>
        <a:lstStyle/>
        <a:p>
          <a:endParaRPr lang="en-US" sz="2400"/>
        </a:p>
      </dgm:t>
    </dgm:pt>
    <dgm:pt modelId="{8D0DBCAD-8681-4EBA-B8DE-5FFD821146E2}">
      <dgm:prSet custT="1"/>
      <dgm:spPr/>
      <dgm:t>
        <a:bodyPr/>
        <a:lstStyle/>
        <a:p>
          <a:r>
            <a:rPr lang="en-GB" sz="2400"/>
            <a:t>Robust policy and processes to support</a:t>
          </a:r>
          <a:endParaRPr lang="en-US" sz="2400"/>
        </a:p>
      </dgm:t>
    </dgm:pt>
    <dgm:pt modelId="{8162B16B-5E49-4750-AC4B-3C64F4B84C3F}" type="parTrans" cxnId="{F1065DB7-73DD-4A08-B868-F3D812909DF5}">
      <dgm:prSet/>
      <dgm:spPr/>
      <dgm:t>
        <a:bodyPr/>
        <a:lstStyle/>
        <a:p>
          <a:endParaRPr lang="en-US" sz="2400"/>
        </a:p>
      </dgm:t>
    </dgm:pt>
    <dgm:pt modelId="{DB79F94E-7004-4582-BDA6-9E40D0ECF1A3}" type="sibTrans" cxnId="{F1065DB7-73DD-4A08-B868-F3D812909DF5}">
      <dgm:prSet/>
      <dgm:spPr/>
      <dgm:t>
        <a:bodyPr/>
        <a:lstStyle/>
        <a:p>
          <a:endParaRPr lang="en-US" sz="2400"/>
        </a:p>
      </dgm:t>
    </dgm:pt>
    <dgm:pt modelId="{A20E949A-ECDD-4272-83EC-F763F2806D6F}">
      <dgm:prSet custT="1"/>
      <dgm:spPr/>
      <dgm:t>
        <a:bodyPr/>
        <a:lstStyle/>
        <a:p>
          <a:r>
            <a:rPr lang="en-GB" sz="2400" dirty="0"/>
            <a:t>The requirement to comply  - inspection / audit</a:t>
          </a:r>
        </a:p>
      </dgm:t>
    </dgm:pt>
    <dgm:pt modelId="{C784395C-2920-4C99-A63D-7698B7FE5B32}" type="parTrans" cxnId="{F314524B-F61F-4090-9BA0-727F52BF86BF}">
      <dgm:prSet/>
      <dgm:spPr/>
      <dgm:t>
        <a:bodyPr/>
        <a:lstStyle/>
        <a:p>
          <a:endParaRPr lang="en-US" sz="2400"/>
        </a:p>
      </dgm:t>
    </dgm:pt>
    <dgm:pt modelId="{D9A8C164-D38F-4E24-ADAD-A3710CE5A3C2}" type="sibTrans" cxnId="{F314524B-F61F-4090-9BA0-727F52BF86BF}">
      <dgm:prSet/>
      <dgm:spPr/>
      <dgm:t>
        <a:bodyPr/>
        <a:lstStyle/>
        <a:p>
          <a:endParaRPr lang="en-US" sz="2400"/>
        </a:p>
      </dgm:t>
    </dgm:pt>
    <dgm:pt modelId="{DED3D455-B5A6-4ACB-BB7D-EA0CC3F7FC39}">
      <dgm:prSet custT="1"/>
      <dgm:spPr/>
      <dgm:t>
        <a:bodyPr/>
        <a:lstStyle/>
        <a:p>
          <a:r>
            <a:rPr lang="en-GB" sz="2400" dirty="0"/>
            <a:t>Mentors, advocates and allyship</a:t>
          </a:r>
          <a:endParaRPr lang="en-US" sz="2400" dirty="0"/>
        </a:p>
      </dgm:t>
    </dgm:pt>
    <dgm:pt modelId="{0B2C7AE4-BDAE-4283-9F04-993CA139896D}" type="parTrans" cxnId="{981B5984-64C3-4FBB-B8C6-014D59FE74C3}">
      <dgm:prSet/>
      <dgm:spPr/>
      <dgm:t>
        <a:bodyPr/>
        <a:lstStyle/>
        <a:p>
          <a:endParaRPr lang="en-US" sz="2400"/>
        </a:p>
      </dgm:t>
    </dgm:pt>
    <dgm:pt modelId="{97581966-2678-4999-A878-55BA9401D2B0}" type="sibTrans" cxnId="{981B5984-64C3-4FBB-B8C6-014D59FE74C3}">
      <dgm:prSet/>
      <dgm:spPr/>
      <dgm:t>
        <a:bodyPr/>
        <a:lstStyle/>
        <a:p>
          <a:endParaRPr lang="en-US" sz="2400"/>
        </a:p>
      </dgm:t>
    </dgm:pt>
    <dgm:pt modelId="{805826C8-0F7F-FF4E-A5FF-F2711A9EF9E4}">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u="none" dirty="0"/>
            <a:t>Data collection – what does the data tell us?</a:t>
          </a:r>
          <a:endParaRPr lang="en-US" sz="2400" u="none" dirty="0"/>
        </a:p>
      </dgm:t>
    </dgm:pt>
    <dgm:pt modelId="{CCE82090-C685-D24F-B17C-0C169137765F}" type="parTrans" cxnId="{915E5E8A-96DA-2147-A422-76CC18B99570}">
      <dgm:prSet/>
      <dgm:spPr/>
      <dgm:t>
        <a:bodyPr/>
        <a:lstStyle/>
        <a:p>
          <a:endParaRPr lang="en-GB" sz="2400"/>
        </a:p>
      </dgm:t>
    </dgm:pt>
    <dgm:pt modelId="{94361E1B-C7F8-4C45-8799-76FCEFC8E870}" type="sibTrans" cxnId="{915E5E8A-96DA-2147-A422-76CC18B99570}">
      <dgm:prSet/>
      <dgm:spPr/>
      <dgm:t>
        <a:bodyPr/>
        <a:lstStyle/>
        <a:p>
          <a:endParaRPr lang="en-GB" sz="2400"/>
        </a:p>
      </dgm:t>
    </dgm:pt>
    <dgm:pt modelId="{E5CCBA2F-98C1-BD4D-B5E6-1615326D93EF}" type="pres">
      <dgm:prSet presAssocID="{302501D3-952A-4E3A-BE5C-7D736DA247F5}" presName="linear" presStyleCnt="0">
        <dgm:presLayoutVars>
          <dgm:animLvl val="lvl"/>
          <dgm:resizeHandles val="exact"/>
        </dgm:presLayoutVars>
      </dgm:prSet>
      <dgm:spPr/>
    </dgm:pt>
    <dgm:pt modelId="{2F6DFC6A-1A8E-4E48-A658-176D6A0242D2}" type="pres">
      <dgm:prSet presAssocID="{21830134-8837-4555-A420-900124342AEF}" presName="parentText" presStyleLbl="node1" presStyleIdx="0" presStyleCnt="5">
        <dgm:presLayoutVars>
          <dgm:chMax val="0"/>
          <dgm:bulletEnabled val="1"/>
        </dgm:presLayoutVars>
      </dgm:prSet>
      <dgm:spPr/>
    </dgm:pt>
    <dgm:pt modelId="{102722E6-66F3-5B4F-A863-E417228A955B}" type="pres">
      <dgm:prSet presAssocID="{40F5A226-2F72-470D-8635-A5F461A0B7D8}" presName="spacer" presStyleCnt="0"/>
      <dgm:spPr/>
    </dgm:pt>
    <dgm:pt modelId="{044A6075-2A95-A24D-8573-DECEB76E6C2D}" type="pres">
      <dgm:prSet presAssocID="{8D0DBCAD-8681-4EBA-B8DE-5FFD821146E2}" presName="parentText" presStyleLbl="node1" presStyleIdx="1" presStyleCnt="5">
        <dgm:presLayoutVars>
          <dgm:chMax val="0"/>
          <dgm:bulletEnabled val="1"/>
        </dgm:presLayoutVars>
      </dgm:prSet>
      <dgm:spPr/>
    </dgm:pt>
    <dgm:pt modelId="{CD1C8F45-7C03-E74D-931F-926E58FD4D13}" type="pres">
      <dgm:prSet presAssocID="{DB79F94E-7004-4582-BDA6-9E40D0ECF1A3}" presName="spacer" presStyleCnt="0"/>
      <dgm:spPr/>
    </dgm:pt>
    <dgm:pt modelId="{6A60C912-E97D-1148-8B4D-A3B64512512E}" type="pres">
      <dgm:prSet presAssocID="{A20E949A-ECDD-4272-83EC-F763F2806D6F}" presName="parentText" presStyleLbl="node1" presStyleIdx="2" presStyleCnt="5">
        <dgm:presLayoutVars>
          <dgm:chMax val="0"/>
          <dgm:bulletEnabled val="1"/>
        </dgm:presLayoutVars>
      </dgm:prSet>
      <dgm:spPr/>
    </dgm:pt>
    <dgm:pt modelId="{5B89106B-E205-6A47-B646-8A98BA802549}" type="pres">
      <dgm:prSet presAssocID="{D9A8C164-D38F-4E24-ADAD-A3710CE5A3C2}" presName="spacer" presStyleCnt="0"/>
      <dgm:spPr/>
    </dgm:pt>
    <dgm:pt modelId="{E0DEFD68-3E08-0A45-A7CD-DB51E439583D}" type="pres">
      <dgm:prSet presAssocID="{805826C8-0F7F-FF4E-A5FF-F2711A9EF9E4}" presName="parentText" presStyleLbl="node1" presStyleIdx="3" presStyleCnt="5">
        <dgm:presLayoutVars>
          <dgm:chMax val="0"/>
          <dgm:bulletEnabled val="1"/>
        </dgm:presLayoutVars>
      </dgm:prSet>
      <dgm:spPr/>
    </dgm:pt>
    <dgm:pt modelId="{8ECCDA27-D905-3640-A705-29005180573B}" type="pres">
      <dgm:prSet presAssocID="{94361E1B-C7F8-4C45-8799-76FCEFC8E870}" presName="spacer" presStyleCnt="0"/>
      <dgm:spPr/>
    </dgm:pt>
    <dgm:pt modelId="{5993225B-0146-8648-8BE6-939CF29BC239}" type="pres">
      <dgm:prSet presAssocID="{DED3D455-B5A6-4ACB-BB7D-EA0CC3F7FC39}" presName="parentText" presStyleLbl="node1" presStyleIdx="4" presStyleCnt="5">
        <dgm:presLayoutVars>
          <dgm:chMax val="0"/>
          <dgm:bulletEnabled val="1"/>
        </dgm:presLayoutVars>
      </dgm:prSet>
      <dgm:spPr/>
    </dgm:pt>
  </dgm:ptLst>
  <dgm:cxnLst>
    <dgm:cxn modelId="{98C0F014-CAB9-824D-BE5B-EE57FC70DF95}" type="presOf" srcId="{302501D3-952A-4E3A-BE5C-7D736DA247F5}" destId="{E5CCBA2F-98C1-BD4D-B5E6-1615326D93EF}" srcOrd="0" destOrd="0" presId="urn:microsoft.com/office/officeart/2005/8/layout/vList2"/>
    <dgm:cxn modelId="{6929E93F-4E7F-DF42-A0B9-1D8686077FA0}" type="presOf" srcId="{805826C8-0F7F-FF4E-A5FF-F2711A9EF9E4}" destId="{E0DEFD68-3E08-0A45-A7CD-DB51E439583D}" srcOrd="0" destOrd="0" presId="urn:microsoft.com/office/officeart/2005/8/layout/vList2"/>
    <dgm:cxn modelId="{F314524B-F61F-4090-9BA0-727F52BF86BF}" srcId="{302501D3-952A-4E3A-BE5C-7D736DA247F5}" destId="{A20E949A-ECDD-4272-83EC-F763F2806D6F}" srcOrd="2" destOrd="0" parTransId="{C784395C-2920-4C99-A63D-7698B7FE5B32}" sibTransId="{D9A8C164-D38F-4E24-ADAD-A3710CE5A3C2}"/>
    <dgm:cxn modelId="{9680DD74-0EBC-BE42-89B6-78FE17B6FC45}" type="presOf" srcId="{A20E949A-ECDD-4272-83EC-F763F2806D6F}" destId="{6A60C912-E97D-1148-8B4D-A3B64512512E}" srcOrd="0" destOrd="0" presId="urn:microsoft.com/office/officeart/2005/8/layout/vList2"/>
    <dgm:cxn modelId="{725EEF55-6FB7-E649-B656-960FF078585B}" type="presOf" srcId="{21830134-8837-4555-A420-900124342AEF}" destId="{2F6DFC6A-1A8E-4E48-A658-176D6A0242D2}" srcOrd="0" destOrd="0" presId="urn:microsoft.com/office/officeart/2005/8/layout/vList2"/>
    <dgm:cxn modelId="{981B5984-64C3-4FBB-B8C6-014D59FE74C3}" srcId="{302501D3-952A-4E3A-BE5C-7D736DA247F5}" destId="{DED3D455-B5A6-4ACB-BB7D-EA0CC3F7FC39}" srcOrd="4" destOrd="0" parTransId="{0B2C7AE4-BDAE-4283-9F04-993CA139896D}" sibTransId="{97581966-2678-4999-A878-55BA9401D2B0}"/>
    <dgm:cxn modelId="{915E5E8A-96DA-2147-A422-76CC18B99570}" srcId="{302501D3-952A-4E3A-BE5C-7D736DA247F5}" destId="{805826C8-0F7F-FF4E-A5FF-F2711A9EF9E4}" srcOrd="3" destOrd="0" parTransId="{CCE82090-C685-D24F-B17C-0C169137765F}" sibTransId="{94361E1B-C7F8-4C45-8799-76FCEFC8E870}"/>
    <dgm:cxn modelId="{B0163FB7-CB83-0F40-BFEC-C2EB13BE0736}" type="presOf" srcId="{8D0DBCAD-8681-4EBA-B8DE-5FFD821146E2}" destId="{044A6075-2A95-A24D-8573-DECEB76E6C2D}" srcOrd="0" destOrd="0" presId="urn:microsoft.com/office/officeart/2005/8/layout/vList2"/>
    <dgm:cxn modelId="{F1065DB7-73DD-4A08-B868-F3D812909DF5}" srcId="{302501D3-952A-4E3A-BE5C-7D736DA247F5}" destId="{8D0DBCAD-8681-4EBA-B8DE-5FFD821146E2}" srcOrd="1" destOrd="0" parTransId="{8162B16B-5E49-4750-AC4B-3C64F4B84C3F}" sibTransId="{DB79F94E-7004-4582-BDA6-9E40D0ECF1A3}"/>
    <dgm:cxn modelId="{7EB1F5DB-8733-1845-8278-7DB0AAA2CE24}" type="presOf" srcId="{DED3D455-B5A6-4ACB-BB7D-EA0CC3F7FC39}" destId="{5993225B-0146-8648-8BE6-939CF29BC239}" srcOrd="0" destOrd="0" presId="urn:microsoft.com/office/officeart/2005/8/layout/vList2"/>
    <dgm:cxn modelId="{C8054ADC-6C46-49A2-98AF-42C354A06CF7}" srcId="{302501D3-952A-4E3A-BE5C-7D736DA247F5}" destId="{21830134-8837-4555-A420-900124342AEF}" srcOrd="0" destOrd="0" parTransId="{6F3615BA-0CDC-4352-8A50-035D45617CDB}" sibTransId="{40F5A226-2F72-470D-8635-A5F461A0B7D8}"/>
    <dgm:cxn modelId="{C9402426-92FF-BA4B-8222-8202D1368969}" type="presParOf" srcId="{E5CCBA2F-98C1-BD4D-B5E6-1615326D93EF}" destId="{2F6DFC6A-1A8E-4E48-A658-176D6A0242D2}" srcOrd="0" destOrd="0" presId="urn:microsoft.com/office/officeart/2005/8/layout/vList2"/>
    <dgm:cxn modelId="{BC749095-0729-0145-A4C8-B32B406B55A0}" type="presParOf" srcId="{E5CCBA2F-98C1-BD4D-B5E6-1615326D93EF}" destId="{102722E6-66F3-5B4F-A863-E417228A955B}" srcOrd="1" destOrd="0" presId="urn:microsoft.com/office/officeart/2005/8/layout/vList2"/>
    <dgm:cxn modelId="{9E18060D-95E1-DA40-9850-F265E3D49051}" type="presParOf" srcId="{E5CCBA2F-98C1-BD4D-B5E6-1615326D93EF}" destId="{044A6075-2A95-A24D-8573-DECEB76E6C2D}" srcOrd="2" destOrd="0" presId="urn:microsoft.com/office/officeart/2005/8/layout/vList2"/>
    <dgm:cxn modelId="{1534C679-6536-E54B-BCA7-4CEED3890A7C}" type="presParOf" srcId="{E5CCBA2F-98C1-BD4D-B5E6-1615326D93EF}" destId="{CD1C8F45-7C03-E74D-931F-926E58FD4D13}" srcOrd="3" destOrd="0" presId="urn:microsoft.com/office/officeart/2005/8/layout/vList2"/>
    <dgm:cxn modelId="{3666348C-CFA9-A14E-A1C1-95F728660ED1}" type="presParOf" srcId="{E5CCBA2F-98C1-BD4D-B5E6-1615326D93EF}" destId="{6A60C912-E97D-1148-8B4D-A3B64512512E}" srcOrd="4" destOrd="0" presId="urn:microsoft.com/office/officeart/2005/8/layout/vList2"/>
    <dgm:cxn modelId="{FA781D75-5FD5-0C46-9EBE-C5A00E3A2CF8}" type="presParOf" srcId="{E5CCBA2F-98C1-BD4D-B5E6-1615326D93EF}" destId="{5B89106B-E205-6A47-B646-8A98BA802549}" srcOrd="5" destOrd="0" presId="urn:microsoft.com/office/officeart/2005/8/layout/vList2"/>
    <dgm:cxn modelId="{D1AA29F8-B96B-2A45-868F-8DCC4DC00143}" type="presParOf" srcId="{E5CCBA2F-98C1-BD4D-B5E6-1615326D93EF}" destId="{E0DEFD68-3E08-0A45-A7CD-DB51E439583D}" srcOrd="6" destOrd="0" presId="urn:microsoft.com/office/officeart/2005/8/layout/vList2"/>
    <dgm:cxn modelId="{CC91A881-E5D5-904F-A342-FED4E90B5C84}" type="presParOf" srcId="{E5CCBA2F-98C1-BD4D-B5E6-1615326D93EF}" destId="{8ECCDA27-D905-3640-A705-29005180573B}" srcOrd="7" destOrd="0" presId="urn:microsoft.com/office/officeart/2005/8/layout/vList2"/>
    <dgm:cxn modelId="{90B3D75B-48DA-CF41-9C5B-A754D44B75DD}" type="presParOf" srcId="{E5CCBA2F-98C1-BD4D-B5E6-1615326D93EF}" destId="{5993225B-0146-8648-8BE6-939CF29BC23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C61B93-8668-4FA3-AD8C-2E802E47FE1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D6A692A-F6F0-4926-9FC9-E810A4E3362F}">
      <dgm:prSet/>
      <dgm:spPr/>
      <dgm:t>
        <a:bodyPr/>
        <a:lstStyle/>
        <a:p>
          <a:r>
            <a:rPr lang="en-GB" dirty="0"/>
            <a:t>Media</a:t>
          </a:r>
          <a:endParaRPr lang="en-US" dirty="0"/>
        </a:p>
      </dgm:t>
    </dgm:pt>
    <dgm:pt modelId="{3AB903FD-F1B6-45DA-91EA-F49D55CDE7F9}" type="parTrans" cxnId="{ACDFAF1D-7F04-421B-A66B-6648EAD88366}">
      <dgm:prSet/>
      <dgm:spPr/>
      <dgm:t>
        <a:bodyPr/>
        <a:lstStyle/>
        <a:p>
          <a:endParaRPr lang="en-US"/>
        </a:p>
      </dgm:t>
    </dgm:pt>
    <dgm:pt modelId="{9184F802-1308-4C44-A8FA-BDBB67E2282F}" type="sibTrans" cxnId="{ACDFAF1D-7F04-421B-A66B-6648EAD88366}">
      <dgm:prSet/>
      <dgm:spPr/>
      <dgm:t>
        <a:bodyPr/>
        <a:lstStyle/>
        <a:p>
          <a:endParaRPr lang="en-US"/>
        </a:p>
      </dgm:t>
    </dgm:pt>
    <dgm:pt modelId="{A523763E-0D86-4619-B7ED-80439D1CCD7B}">
      <dgm:prSet/>
      <dgm:spPr/>
      <dgm:t>
        <a:bodyPr/>
        <a:lstStyle/>
        <a:p>
          <a:r>
            <a:rPr lang="en-GB"/>
            <a:t>Rules and expectations in society and at work</a:t>
          </a:r>
          <a:endParaRPr lang="en-US"/>
        </a:p>
      </dgm:t>
    </dgm:pt>
    <dgm:pt modelId="{E771DB01-AC38-443A-850D-285E01CE73A2}" type="parTrans" cxnId="{6C51A0F1-C865-4E0C-9EB6-99D5653FFBFF}">
      <dgm:prSet/>
      <dgm:spPr/>
      <dgm:t>
        <a:bodyPr/>
        <a:lstStyle/>
        <a:p>
          <a:endParaRPr lang="en-US"/>
        </a:p>
      </dgm:t>
    </dgm:pt>
    <dgm:pt modelId="{06BA8D36-A97D-4366-8321-7239EBEA3028}" type="sibTrans" cxnId="{6C51A0F1-C865-4E0C-9EB6-99D5653FFBFF}">
      <dgm:prSet/>
      <dgm:spPr/>
      <dgm:t>
        <a:bodyPr/>
        <a:lstStyle/>
        <a:p>
          <a:endParaRPr lang="en-US"/>
        </a:p>
      </dgm:t>
    </dgm:pt>
    <dgm:pt modelId="{56904616-B0C9-47D9-B967-FD5FC282B3A5}">
      <dgm:prSet/>
      <dgm:spPr/>
      <dgm:t>
        <a:bodyPr/>
        <a:lstStyle/>
        <a:p>
          <a:r>
            <a:rPr lang="en-GB"/>
            <a:t>Family/community expectations</a:t>
          </a:r>
          <a:endParaRPr lang="en-US"/>
        </a:p>
      </dgm:t>
    </dgm:pt>
    <dgm:pt modelId="{46855BC1-5B43-4115-9796-0DF4672C03E5}" type="parTrans" cxnId="{950AA809-FF95-4239-AE33-C7C7DAF94BC6}">
      <dgm:prSet/>
      <dgm:spPr/>
      <dgm:t>
        <a:bodyPr/>
        <a:lstStyle/>
        <a:p>
          <a:endParaRPr lang="en-US"/>
        </a:p>
      </dgm:t>
    </dgm:pt>
    <dgm:pt modelId="{17777603-0BD7-45A3-910C-55842B813F9F}" type="sibTrans" cxnId="{950AA809-FF95-4239-AE33-C7C7DAF94BC6}">
      <dgm:prSet/>
      <dgm:spPr/>
      <dgm:t>
        <a:bodyPr/>
        <a:lstStyle/>
        <a:p>
          <a:endParaRPr lang="en-US"/>
        </a:p>
      </dgm:t>
    </dgm:pt>
    <dgm:pt modelId="{DF114472-422A-4B47-BF7E-B58605EB38A1}">
      <dgm:prSet/>
      <dgm:spPr/>
      <dgm:t>
        <a:bodyPr/>
        <a:lstStyle/>
        <a:p>
          <a:r>
            <a:rPr lang="en-GB"/>
            <a:t>Peer pressure</a:t>
          </a:r>
          <a:endParaRPr lang="en-US"/>
        </a:p>
      </dgm:t>
    </dgm:pt>
    <dgm:pt modelId="{D59F0909-5D4B-4995-BAD8-21647237D6E7}" type="parTrans" cxnId="{37A65304-86D3-4200-998E-79386A317ED4}">
      <dgm:prSet/>
      <dgm:spPr/>
      <dgm:t>
        <a:bodyPr/>
        <a:lstStyle/>
        <a:p>
          <a:endParaRPr lang="en-US"/>
        </a:p>
      </dgm:t>
    </dgm:pt>
    <dgm:pt modelId="{FC46FF74-0FC1-4905-ACB4-73DE243C6971}" type="sibTrans" cxnId="{37A65304-86D3-4200-998E-79386A317ED4}">
      <dgm:prSet/>
      <dgm:spPr/>
      <dgm:t>
        <a:bodyPr/>
        <a:lstStyle/>
        <a:p>
          <a:endParaRPr lang="en-US"/>
        </a:p>
      </dgm:t>
    </dgm:pt>
    <dgm:pt modelId="{E30EE42A-A7E6-48B1-8F5D-1A7DFC90C8C4}">
      <dgm:prSet/>
      <dgm:spPr/>
      <dgm:t>
        <a:bodyPr/>
        <a:lstStyle/>
        <a:p>
          <a:r>
            <a:rPr lang="en-GB" i="1" dirty="0">
              <a:solidFill>
                <a:srgbClr val="C00000"/>
              </a:solidFill>
            </a:rPr>
            <a:t>The whole system must support for us to see change</a:t>
          </a:r>
          <a:endParaRPr lang="en-US" i="1" dirty="0">
            <a:solidFill>
              <a:srgbClr val="C00000"/>
            </a:solidFill>
          </a:endParaRPr>
        </a:p>
      </dgm:t>
    </dgm:pt>
    <dgm:pt modelId="{6BC3CA89-7585-417F-80EF-0DDDBB6AE778}" type="parTrans" cxnId="{177F2F18-F61A-45EB-B268-BF2F7C47C902}">
      <dgm:prSet/>
      <dgm:spPr/>
      <dgm:t>
        <a:bodyPr/>
        <a:lstStyle/>
        <a:p>
          <a:endParaRPr lang="en-US"/>
        </a:p>
      </dgm:t>
    </dgm:pt>
    <dgm:pt modelId="{60E8FC13-779E-4799-A752-9C5559ADAC15}" type="sibTrans" cxnId="{177F2F18-F61A-45EB-B268-BF2F7C47C902}">
      <dgm:prSet/>
      <dgm:spPr/>
      <dgm:t>
        <a:bodyPr/>
        <a:lstStyle/>
        <a:p>
          <a:endParaRPr lang="en-US"/>
        </a:p>
      </dgm:t>
    </dgm:pt>
    <dgm:pt modelId="{3CB9964E-B69D-9141-9B98-28305D8C0D39}" type="pres">
      <dgm:prSet presAssocID="{D5C61B93-8668-4FA3-AD8C-2E802E47FE13}" presName="vert0" presStyleCnt="0">
        <dgm:presLayoutVars>
          <dgm:dir/>
          <dgm:animOne val="branch"/>
          <dgm:animLvl val="lvl"/>
        </dgm:presLayoutVars>
      </dgm:prSet>
      <dgm:spPr/>
    </dgm:pt>
    <dgm:pt modelId="{8488B026-2574-2849-9925-D198AEC46504}" type="pres">
      <dgm:prSet presAssocID="{3D6A692A-F6F0-4926-9FC9-E810A4E3362F}" presName="thickLine" presStyleLbl="alignNode1" presStyleIdx="0" presStyleCnt="5"/>
      <dgm:spPr/>
    </dgm:pt>
    <dgm:pt modelId="{56EFF9D4-AFBF-5E4F-88F6-7AC0075B5701}" type="pres">
      <dgm:prSet presAssocID="{3D6A692A-F6F0-4926-9FC9-E810A4E3362F}" presName="horz1" presStyleCnt="0"/>
      <dgm:spPr/>
    </dgm:pt>
    <dgm:pt modelId="{FE84B645-BB18-C94A-A6BF-390CA913A8B5}" type="pres">
      <dgm:prSet presAssocID="{3D6A692A-F6F0-4926-9FC9-E810A4E3362F}" presName="tx1" presStyleLbl="revTx" presStyleIdx="0" presStyleCnt="5"/>
      <dgm:spPr/>
    </dgm:pt>
    <dgm:pt modelId="{066A0115-8E7C-4943-9C93-BF9DE12CA869}" type="pres">
      <dgm:prSet presAssocID="{3D6A692A-F6F0-4926-9FC9-E810A4E3362F}" presName="vert1" presStyleCnt="0"/>
      <dgm:spPr/>
    </dgm:pt>
    <dgm:pt modelId="{75C47E80-29F8-F14F-BB69-5D6F26C22D2D}" type="pres">
      <dgm:prSet presAssocID="{A523763E-0D86-4619-B7ED-80439D1CCD7B}" presName="thickLine" presStyleLbl="alignNode1" presStyleIdx="1" presStyleCnt="5"/>
      <dgm:spPr/>
    </dgm:pt>
    <dgm:pt modelId="{BA1B0F9C-A19A-AF45-BF83-6D45FE3C0017}" type="pres">
      <dgm:prSet presAssocID="{A523763E-0D86-4619-B7ED-80439D1CCD7B}" presName="horz1" presStyleCnt="0"/>
      <dgm:spPr/>
    </dgm:pt>
    <dgm:pt modelId="{9D8FE136-B226-1E41-B7FA-3B8EF0A8ACBC}" type="pres">
      <dgm:prSet presAssocID="{A523763E-0D86-4619-B7ED-80439D1CCD7B}" presName="tx1" presStyleLbl="revTx" presStyleIdx="1" presStyleCnt="5"/>
      <dgm:spPr/>
    </dgm:pt>
    <dgm:pt modelId="{505AE195-0C29-C946-AA21-187289802846}" type="pres">
      <dgm:prSet presAssocID="{A523763E-0D86-4619-B7ED-80439D1CCD7B}" presName="vert1" presStyleCnt="0"/>
      <dgm:spPr/>
    </dgm:pt>
    <dgm:pt modelId="{EE20D1F8-B67C-EE43-9823-445B2C9C9891}" type="pres">
      <dgm:prSet presAssocID="{56904616-B0C9-47D9-B967-FD5FC282B3A5}" presName="thickLine" presStyleLbl="alignNode1" presStyleIdx="2" presStyleCnt="5"/>
      <dgm:spPr/>
    </dgm:pt>
    <dgm:pt modelId="{F5E12D97-129F-4E4F-89B3-2DE1239EA694}" type="pres">
      <dgm:prSet presAssocID="{56904616-B0C9-47D9-B967-FD5FC282B3A5}" presName="horz1" presStyleCnt="0"/>
      <dgm:spPr/>
    </dgm:pt>
    <dgm:pt modelId="{CE7C202E-3C68-434D-A8F4-EC7DEB82523C}" type="pres">
      <dgm:prSet presAssocID="{56904616-B0C9-47D9-B967-FD5FC282B3A5}" presName="tx1" presStyleLbl="revTx" presStyleIdx="2" presStyleCnt="5"/>
      <dgm:spPr/>
    </dgm:pt>
    <dgm:pt modelId="{91115E8F-7949-1440-A8B2-77A107029681}" type="pres">
      <dgm:prSet presAssocID="{56904616-B0C9-47D9-B967-FD5FC282B3A5}" presName="vert1" presStyleCnt="0"/>
      <dgm:spPr/>
    </dgm:pt>
    <dgm:pt modelId="{BAB3B01E-5662-CC4F-9AA6-1C24498B7181}" type="pres">
      <dgm:prSet presAssocID="{DF114472-422A-4B47-BF7E-B58605EB38A1}" presName="thickLine" presStyleLbl="alignNode1" presStyleIdx="3" presStyleCnt="5"/>
      <dgm:spPr/>
    </dgm:pt>
    <dgm:pt modelId="{96B531B7-FE72-1C46-BDA7-2B7D1E56C80C}" type="pres">
      <dgm:prSet presAssocID="{DF114472-422A-4B47-BF7E-B58605EB38A1}" presName="horz1" presStyleCnt="0"/>
      <dgm:spPr/>
    </dgm:pt>
    <dgm:pt modelId="{75BB9B69-4213-114E-922D-B6250B57084B}" type="pres">
      <dgm:prSet presAssocID="{DF114472-422A-4B47-BF7E-B58605EB38A1}" presName="tx1" presStyleLbl="revTx" presStyleIdx="3" presStyleCnt="5"/>
      <dgm:spPr/>
    </dgm:pt>
    <dgm:pt modelId="{1FFBDB29-C957-C542-8D71-656DE8D1D1C0}" type="pres">
      <dgm:prSet presAssocID="{DF114472-422A-4B47-BF7E-B58605EB38A1}" presName="vert1" presStyleCnt="0"/>
      <dgm:spPr/>
    </dgm:pt>
    <dgm:pt modelId="{811476DD-F61D-F740-85A3-A030C7F81FE1}" type="pres">
      <dgm:prSet presAssocID="{E30EE42A-A7E6-48B1-8F5D-1A7DFC90C8C4}" presName="thickLine" presStyleLbl="alignNode1" presStyleIdx="4" presStyleCnt="5"/>
      <dgm:spPr/>
    </dgm:pt>
    <dgm:pt modelId="{ABCCC4F7-A487-9F44-93CE-3161A433152E}" type="pres">
      <dgm:prSet presAssocID="{E30EE42A-A7E6-48B1-8F5D-1A7DFC90C8C4}" presName="horz1" presStyleCnt="0"/>
      <dgm:spPr/>
    </dgm:pt>
    <dgm:pt modelId="{C827AD93-D56E-2641-A95E-47528082795C}" type="pres">
      <dgm:prSet presAssocID="{E30EE42A-A7E6-48B1-8F5D-1A7DFC90C8C4}" presName="tx1" presStyleLbl="revTx" presStyleIdx="4" presStyleCnt="5"/>
      <dgm:spPr/>
    </dgm:pt>
    <dgm:pt modelId="{747444DF-2A5E-144A-9E07-F4C49471A8AD}" type="pres">
      <dgm:prSet presAssocID="{E30EE42A-A7E6-48B1-8F5D-1A7DFC90C8C4}" presName="vert1" presStyleCnt="0"/>
      <dgm:spPr/>
    </dgm:pt>
  </dgm:ptLst>
  <dgm:cxnLst>
    <dgm:cxn modelId="{37A65304-86D3-4200-998E-79386A317ED4}" srcId="{D5C61B93-8668-4FA3-AD8C-2E802E47FE13}" destId="{DF114472-422A-4B47-BF7E-B58605EB38A1}" srcOrd="3" destOrd="0" parTransId="{D59F0909-5D4B-4995-BAD8-21647237D6E7}" sibTransId="{FC46FF74-0FC1-4905-ACB4-73DE243C6971}"/>
    <dgm:cxn modelId="{950AA809-FF95-4239-AE33-C7C7DAF94BC6}" srcId="{D5C61B93-8668-4FA3-AD8C-2E802E47FE13}" destId="{56904616-B0C9-47D9-B967-FD5FC282B3A5}" srcOrd="2" destOrd="0" parTransId="{46855BC1-5B43-4115-9796-0DF4672C03E5}" sibTransId="{17777603-0BD7-45A3-910C-55842B813F9F}"/>
    <dgm:cxn modelId="{177F2F18-F61A-45EB-B268-BF2F7C47C902}" srcId="{D5C61B93-8668-4FA3-AD8C-2E802E47FE13}" destId="{E30EE42A-A7E6-48B1-8F5D-1A7DFC90C8C4}" srcOrd="4" destOrd="0" parTransId="{6BC3CA89-7585-417F-80EF-0DDDBB6AE778}" sibTransId="{60E8FC13-779E-4799-A752-9C5559ADAC15}"/>
    <dgm:cxn modelId="{ACDFAF1D-7F04-421B-A66B-6648EAD88366}" srcId="{D5C61B93-8668-4FA3-AD8C-2E802E47FE13}" destId="{3D6A692A-F6F0-4926-9FC9-E810A4E3362F}" srcOrd="0" destOrd="0" parTransId="{3AB903FD-F1B6-45DA-91EA-F49D55CDE7F9}" sibTransId="{9184F802-1308-4C44-A8FA-BDBB67E2282F}"/>
    <dgm:cxn modelId="{DEDC4F28-320B-7243-AD35-4AF9AFC522A2}" type="presOf" srcId="{3D6A692A-F6F0-4926-9FC9-E810A4E3362F}" destId="{FE84B645-BB18-C94A-A6BF-390CA913A8B5}" srcOrd="0" destOrd="0" presId="urn:microsoft.com/office/officeart/2008/layout/LinedList"/>
    <dgm:cxn modelId="{0A94D96F-2F56-9A47-A245-3B8356AE10AB}" type="presOf" srcId="{56904616-B0C9-47D9-B967-FD5FC282B3A5}" destId="{CE7C202E-3C68-434D-A8F4-EC7DEB82523C}" srcOrd="0" destOrd="0" presId="urn:microsoft.com/office/officeart/2008/layout/LinedList"/>
    <dgm:cxn modelId="{13D5EF55-D8AD-F646-8345-30C856D44F84}" type="presOf" srcId="{E30EE42A-A7E6-48B1-8F5D-1A7DFC90C8C4}" destId="{C827AD93-D56E-2641-A95E-47528082795C}" srcOrd="0" destOrd="0" presId="urn:microsoft.com/office/officeart/2008/layout/LinedList"/>
    <dgm:cxn modelId="{D2A19DA6-EE64-274E-BE33-33E75E288B05}" type="presOf" srcId="{DF114472-422A-4B47-BF7E-B58605EB38A1}" destId="{75BB9B69-4213-114E-922D-B6250B57084B}" srcOrd="0" destOrd="0" presId="urn:microsoft.com/office/officeart/2008/layout/LinedList"/>
    <dgm:cxn modelId="{796087A8-E2EB-574E-A98B-347B3ABB0D4A}" type="presOf" srcId="{A523763E-0D86-4619-B7ED-80439D1CCD7B}" destId="{9D8FE136-B226-1E41-B7FA-3B8EF0A8ACBC}" srcOrd="0" destOrd="0" presId="urn:microsoft.com/office/officeart/2008/layout/LinedList"/>
    <dgm:cxn modelId="{13023DC2-F3D3-9F40-9F54-E284FC009E96}" type="presOf" srcId="{D5C61B93-8668-4FA3-AD8C-2E802E47FE13}" destId="{3CB9964E-B69D-9141-9B98-28305D8C0D39}" srcOrd="0" destOrd="0" presId="urn:microsoft.com/office/officeart/2008/layout/LinedList"/>
    <dgm:cxn modelId="{6C51A0F1-C865-4E0C-9EB6-99D5653FFBFF}" srcId="{D5C61B93-8668-4FA3-AD8C-2E802E47FE13}" destId="{A523763E-0D86-4619-B7ED-80439D1CCD7B}" srcOrd="1" destOrd="0" parTransId="{E771DB01-AC38-443A-850D-285E01CE73A2}" sibTransId="{06BA8D36-A97D-4366-8321-7239EBEA3028}"/>
    <dgm:cxn modelId="{3AED0C3D-E6EF-6A40-9B92-BA7F8A9E0853}" type="presParOf" srcId="{3CB9964E-B69D-9141-9B98-28305D8C0D39}" destId="{8488B026-2574-2849-9925-D198AEC46504}" srcOrd="0" destOrd="0" presId="urn:microsoft.com/office/officeart/2008/layout/LinedList"/>
    <dgm:cxn modelId="{98B1D69D-5F16-7F45-8E1B-AFBBA67CC7D2}" type="presParOf" srcId="{3CB9964E-B69D-9141-9B98-28305D8C0D39}" destId="{56EFF9D4-AFBF-5E4F-88F6-7AC0075B5701}" srcOrd="1" destOrd="0" presId="urn:microsoft.com/office/officeart/2008/layout/LinedList"/>
    <dgm:cxn modelId="{E1A6B9FE-541A-AE43-8958-F83E8C837126}" type="presParOf" srcId="{56EFF9D4-AFBF-5E4F-88F6-7AC0075B5701}" destId="{FE84B645-BB18-C94A-A6BF-390CA913A8B5}" srcOrd="0" destOrd="0" presId="urn:microsoft.com/office/officeart/2008/layout/LinedList"/>
    <dgm:cxn modelId="{8DD187A0-42C7-884E-B3AD-2E33350DA4C9}" type="presParOf" srcId="{56EFF9D4-AFBF-5E4F-88F6-7AC0075B5701}" destId="{066A0115-8E7C-4943-9C93-BF9DE12CA869}" srcOrd="1" destOrd="0" presId="urn:microsoft.com/office/officeart/2008/layout/LinedList"/>
    <dgm:cxn modelId="{7440BF33-25FC-9847-BA69-809A60FD64F4}" type="presParOf" srcId="{3CB9964E-B69D-9141-9B98-28305D8C0D39}" destId="{75C47E80-29F8-F14F-BB69-5D6F26C22D2D}" srcOrd="2" destOrd="0" presId="urn:microsoft.com/office/officeart/2008/layout/LinedList"/>
    <dgm:cxn modelId="{4FB733DB-6F8C-C94A-AF22-C5D454DC9F78}" type="presParOf" srcId="{3CB9964E-B69D-9141-9B98-28305D8C0D39}" destId="{BA1B0F9C-A19A-AF45-BF83-6D45FE3C0017}" srcOrd="3" destOrd="0" presId="urn:microsoft.com/office/officeart/2008/layout/LinedList"/>
    <dgm:cxn modelId="{D376964D-328A-DB4A-B8CD-DBE7103AD13C}" type="presParOf" srcId="{BA1B0F9C-A19A-AF45-BF83-6D45FE3C0017}" destId="{9D8FE136-B226-1E41-B7FA-3B8EF0A8ACBC}" srcOrd="0" destOrd="0" presId="urn:microsoft.com/office/officeart/2008/layout/LinedList"/>
    <dgm:cxn modelId="{CA822C7A-300C-274C-9E3C-6542F7A6B86C}" type="presParOf" srcId="{BA1B0F9C-A19A-AF45-BF83-6D45FE3C0017}" destId="{505AE195-0C29-C946-AA21-187289802846}" srcOrd="1" destOrd="0" presId="urn:microsoft.com/office/officeart/2008/layout/LinedList"/>
    <dgm:cxn modelId="{736EC155-9C89-CC41-BF70-3DB2A669CD37}" type="presParOf" srcId="{3CB9964E-B69D-9141-9B98-28305D8C0D39}" destId="{EE20D1F8-B67C-EE43-9823-445B2C9C9891}" srcOrd="4" destOrd="0" presId="urn:microsoft.com/office/officeart/2008/layout/LinedList"/>
    <dgm:cxn modelId="{84E7A608-F87D-5943-9AE5-24F8748E1127}" type="presParOf" srcId="{3CB9964E-B69D-9141-9B98-28305D8C0D39}" destId="{F5E12D97-129F-4E4F-89B3-2DE1239EA694}" srcOrd="5" destOrd="0" presId="urn:microsoft.com/office/officeart/2008/layout/LinedList"/>
    <dgm:cxn modelId="{CF0BDAEC-0778-9649-BE80-F9D7D3E433BD}" type="presParOf" srcId="{F5E12D97-129F-4E4F-89B3-2DE1239EA694}" destId="{CE7C202E-3C68-434D-A8F4-EC7DEB82523C}" srcOrd="0" destOrd="0" presId="urn:microsoft.com/office/officeart/2008/layout/LinedList"/>
    <dgm:cxn modelId="{3FBE2EF5-1299-0E48-A0E5-96546FCCDBED}" type="presParOf" srcId="{F5E12D97-129F-4E4F-89B3-2DE1239EA694}" destId="{91115E8F-7949-1440-A8B2-77A107029681}" srcOrd="1" destOrd="0" presId="urn:microsoft.com/office/officeart/2008/layout/LinedList"/>
    <dgm:cxn modelId="{CA50558F-5B3D-9049-A180-0E5B770D36ED}" type="presParOf" srcId="{3CB9964E-B69D-9141-9B98-28305D8C0D39}" destId="{BAB3B01E-5662-CC4F-9AA6-1C24498B7181}" srcOrd="6" destOrd="0" presId="urn:microsoft.com/office/officeart/2008/layout/LinedList"/>
    <dgm:cxn modelId="{CB7766A0-DB6A-9347-BE45-128D18ACC24F}" type="presParOf" srcId="{3CB9964E-B69D-9141-9B98-28305D8C0D39}" destId="{96B531B7-FE72-1C46-BDA7-2B7D1E56C80C}" srcOrd="7" destOrd="0" presId="urn:microsoft.com/office/officeart/2008/layout/LinedList"/>
    <dgm:cxn modelId="{46D2DCCC-B467-3944-AF44-2230C0860253}" type="presParOf" srcId="{96B531B7-FE72-1C46-BDA7-2B7D1E56C80C}" destId="{75BB9B69-4213-114E-922D-B6250B57084B}" srcOrd="0" destOrd="0" presId="urn:microsoft.com/office/officeart/2008/layout/LinedList"/>
    <dgm:cxn modelId="{3F671094-3910-2643-B597-B262830DA921}" type="presParOf" srcId="{96B531B7-FE72-1C46-BDA7-2B7D1E56C80C}" destId="{1FFBDB29-C957-C542-8D71-656DE8D1D1C0}" srcOrd="1" destOrd="0" presId="urn:microsoft.com/office/officeart/2008/layout/LinedList"/>
    <dgm:cxn modelId="{399A2FAB-48E7-7F47-A755-19159401E7FB}" type="presParOf" srcId="{3CB9964E-B69D-9141-9B98-28305D8C0D39}" destId="{811476DD-F61D-F740-85A3-A030C7F81FE1}" srcOrd="8" destOrd="0" presId="urn:microsoft.com/office/officeart/2008/layout/LinedList"/>
    <dgm:cxn modelId="{2EB4F330-AB1D-DF46-8473-E8EB9AA73AC6}" type="presParOf" srcId="{3CB9964E-B69D-9141-9B98-28305D8C0D39}" destId="{ABCCC4F7-A487-9F44-93CE-3161A433152E}" srcOrd="9" destOrd="0" presId="urn:microsoft.com/office/officeart/2008/layout/LinedList"/>
    <dgm:cxn modelId="{4B59488F-0E7F-1341-8DD8-29DA498007B4}" type="presParOf" srcId="{ABCCC4F7-A487-9F44-93CE-3161A433152E}" destId="{C827AD93-D56E-2641-A95E-47528082795C}" srcOrd="0" destOrd="0" presId="urn:microsoft.com/office/officeart/2008/layout/LinedList"/>
    <dgm:cxn modelId="{89A69850-5AAA-4540-8744-F406779A9430}" type="presParOf" srcId="{ABCCC4F7-A487-9F44-93CE-3161A433152E}" destId="{747444DF-2A5E-144A-9E07-F4C49471A8A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23C08-08DD-DB40-B2DB-50893D521476}">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70DF6-38C3-CD46-976A-7C7EC1DE8774}">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Learners 14 years old to 80+ years old</a:t>
          </a:r>
          <a:endParaRPr lang="en-US" sz="3000" kern="1200"/>
        </a:p>
      </dsp:txBody>
      <dsp:txXfrm>
        <a:off x="0" y="675"/>
        <a:ext cx="6900512" cy="1106957"/>
      </dsp:txXfrm>
    </dsp:sp>
    <dsp:sp modelId="{3AFA3329-351C-5A4E-8B21-21254916B2CC}">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32C04-B77E-E64F-BAB5-78E04AF49593}">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Life-long learning</a:t>
          </a:r>
          <a:endParaRPr lang="en-US" sz="3000" kern="1200"/>
        </a:p>
      </dsp:txBody>
      <dsp:txXfrm>
        <a:off x="0" y="1107633"/>
        <a:ext cx="6900512" cy="1106957"/>
      </dsp:txXfrm>
    </dsp:sp>
    <dsp:sp modelId="{9398D1EF-26EC-F74F-BACD-6BA46477BC85}">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7F57E-BFA5-0F4A-9085-EA3B3FE514A4}">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77% while, 9.6% S Asian, 6.8% Black, 3.4% mixed, 2.8% other</a:t>
          </a:r>
          <a:endParaRPr lang="en-US" sz="3000" kern="1200"/>
        </a:p>
      </dsp:txBody>
      <dsp:txXfrm>
        <a:off x="0" y="2214591"/>
        <a:ext cx="6900512" cy="1106957"/>
      </dsp:txXfrm>
    </dsp:sp>
    <dsp:sp modelId="{AA7861C7-F116-5A4E-B193-CC831379840C}">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97DE57-DFDD-8A47-B6E5-BBCCFB426B9E}">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Females account for 60% of 19+ learners </a:t>
          </a:r>
          <a:endParaRPr lang="en-US" sz="3000" kern="1200"/>
        </a:p>
      </dsp:txBody>
      <dsp:txXfrm>
        <a:off x="0" y="3321549"/>
        <a:ext cx="6900512" cy="1106957"/>
      </dsp:txXfrm>
    </dsp:sp>
    <dsp:sp modelId="{6E07FCD8-678A-8648-B636-8EE8B9DC1C98}">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D0AB8-9CE2-3347-9C43-C2EA3106145F}">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Learners with learning difficulties/disability account for 18%, an increase of 10.6% </a:t>
          </a:r>
          <a:endParaRPr lang="en-US" sz="3000" kern="1200"/>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DD53B-21E3-5544-9AC7-B377C279BE1D}">
      <dsp:nvSpPr>
        <dsp:cNvPr id="0" name=""/>
        <dsp:cNvSpPr/>
      </dsp:nvSpPr>
      <dsp:spPr>
        <a:xfrm>
          <a:off x="0" y="2626263"/>
          <a:ext cx="10515600" cy="17231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Pre-entry (entry 1, 2, 3) then Level 1 to Level 7 qualifications</a:t>
          </a:r>
          <a:endParaRPr lang="en-US" sz="3100" kern="1200" dirty="0"/>
        </a:p>
      </dsp:txBody>
      <dsp:txXfrm>
        <a:off x="0" y="2626263"/>
        <a:ext cx="10515600" cy="930480"/>
      </dsp:txXfrm>
    </dsp:sp>
    <dsp:sp modelId="{838693FD-9C21-F841-A232-F1F9E4242646}">
      <dsp:nvSpPr>
        <dsp:cNvPr id="0" name=""/>
        <dsp:cNvSpPr/>
      </dsp:nvSpPr>
      <dsp:spPr>
        <a:xfrm>
          <a:off x="5134" y="3522281"/>
          <a:ext cx="3501776" cy="79263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a:t>L3 = High School graduation exams (O-Levels)</a:t>
          </a:r>
          <a:endParaRPr lang="en-US" sz="2200" kern="1200"/>
        </a:p>
      </dsp:txBody>
      <dsp:txXfrm>
        <a:off x="5134" y="3522281"/>
        <a:ext cx="3501776" cy="792631"/>
      </dsp:txXfrm>
    </dsp:sp>
    <dsp:sp modelId="{964DBDF2-C087-D441-AC80-17C3D59EC461}">
      <dsp:nvSpPr>
        <dsp:cNvPr id="0" name=""/>
        <dsp:cNvSpPr/>
      </dsp:nvSpPr>
      <dsp:spPr>
        <a:xfrm>
          <a:off x="3506911" y="3522281"/>
          <a:ext cx="3501776" cy="792631"/>
        </a:xfrm>
        <a:prstGeom prst="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a:t>L6 = degree level</a:t>
          </a:r>
          <a:endParaRPr lang="en-US" sz="2200" kern="1200"/>
        </a:p>
      </dsp:txBody>
      <dsp:txXfrm>
        <a:off x="3506911" y="3522281"/>
        <a:ext cx="3501776" cy="792631"/>
      </dsp:txXfrm>
    </dsp:sp>
    <dsp:sp modelId="{EF4F49DE-350A-E64D-82F2-104DFB589889}">
      <dsp:nvSpPr>
        <dsp:cNvPr id="0" name=""/>
        <dsp:cNvSpPr/>
      </dsp:nvSpPr>
      <dsp:spPr>
        <a:xfrm>
          <a:off x="7008688" y="3522281"/>
          <a:ext cx="3501776" cy="792631"/>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a:t>L7 = Masters</a:t>
          </a:r>
          <a:endParaRPr lang="en-US" sz="2200" kern="1200"/>
        </a:p>
      </dsp:txBody>
      <dsp:txXfrm>
        <a:off x="7008688" y="3522281"/>
        <a:ext cx="3501776" cy="792631"/>
      </dsp:txXfrm>
    </dsp:sp>
    <dsp:sp modelId="{DCE47711-4B53-EA40-BA3A-E929EFFD33AA}">
      <dsp:nvSpPr>
        <dsp:cNvPr id="0" name=""/>
        <dsp:cNvSpPr/>
      </dsp:nvSpPr>
      <dsp:spPr>
        <a:xfrm rot="10800000">
          <a:off x="0" y="1962"/>
          <a:ext cx="10515600" cy="2650147"/>
        </a:xfrm>
        <a:prstGeom prst="upArrowCallou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TVET colleges, private training providers, community,  prisons </a:t>
          </a:r>
        </a:p>
        <a:p>
          <a:pPr marL="0" lvl="0" indent="0" algn="ctr" defTabSz="1377950">
            <a:lnSpc>
              <a:spcPct val="90000"/>
            </a:lnSpc>
            <a:spcBef>
              <a:spcPct val="0"/>
            </a:spcBef>
            <a:spcAft>
              <a:spcPct val="35000"/>
            </a:spcAft>
            <a:buNone/>
          </a:pPr>
          <a:r>
            <a:rPr lang="en-GB" sz="3100" kern="1200" dirty="0"/>
            <a:t>and in the work-place</a:t>
          </a:r>
          <a:endParaRPr lang="en-US" sz="3100" kern="1200" dirty="0"/>
        </a:p>
      </dsp:txBody>
      <dsp:txXfrm rot="10800000">
        <a:off x="0" y="1962"/>
        <a:ext cx="10515600" cy="1721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ADC1C-27A6-43CE-A909-B930442444F8}">
      <dsp:nvSpPr>
        <dsp:cNvPr id="0" name=""/>
        <dsp:cNvSpPr/>
      </dsp:nvSpPr>
      <dsp:spPr>
        <a:xfrm rot="16200000">
          <a:off x="1541065" y="-1541065"/>
          <a:ext cx="2175669" cy="5257800"/>
        </a:xfrm>
        <a:prstGeom prst="round1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bg1"/>
              </a:solidFill>
            </a:rPr>
            <a:t>Higher Level Vocational Programmes</a:t>
          </a:r>
          <a:endParaRPr lang="en-US" sz="2700" kern="1200" dirty="0">
            <a:solidFill>
              <a:schemeClr val="bg1"/>
            </a:solidFill>
          </a:endParaRPr>
        </a:p>
      </dsp:txBody>
      <dsp:txXfrm rot="5400000">
        <a:off x="0" y="0"/>
        <a:ext cx="5257800" cy="1631751"/>
      </dsp:txXfrm>
    </dsp:sp>
    <dsp:sp modelId="{AD0574E4-32B3-4702-8E9C-4880198FCA82}">
      <dsp:nvSpPr>
        <dsp:cNvPr id="0" name=""/>
        <dsp:cNvSpPr/>
      </dsp:nvSpPr>
      <dsp:spPr>
        <a:xfrm>
          <a:off x="5257800" y="0"/>
          <a:ext cx="5257800" cy="2175669"/>
        </a:xfrm>
        <a:prstGeom prst="round1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bg1"/>
              </a:solidFill>
            </a:rPr>
            <a:t>Employment</a:t>
          </a:r>
          <a:endParaRPr lang="en-US" sz="2700" kern="1200" dirty="0">
            <a:solidFill>
              <a:schemeClr val="bg1"/>
            </a:solidFill>
          </a:endParaRPr>
        </a:p>
      </dsp:txBody>
      <dsp:txXfrm>
        <a:off x="5257800" y="0"/>
        <a:ext cx="5257800" cy="1631751"/>
      </dsp:txXfrm>
    </dsp:sp>
    <dsp:sp modelId="{725CA864-39F7-45AD-8D33-F01FDA046FC6}">
      <dsp:nvSpPr>
        <dsp:cNvPr id="0" name=""/>
        <dsp:cNvSpPr/>
      </dsp:nvSpPr>
      <dsp:spPr>
        <a:xfrm rot="10800000">
          <a:off x="0" y="2175669"/>
          <a:ext cx="5257800" cy="2175669"/>
        </a:xfrm>
        <a:prstGeom prst="round1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bg1"/>
              </a:solidFill>
            </a:rPr>
            <a:t>Apprenticeship Programmes</a:t>
          </a:r>
          <a:endParaRPr lang="en-US" sz="2700" kern="1200" dirty="0">
            <a:solidFill>
              <a:schemeClr val="bg1"/>
            </a:solidFill>
          </a:endParaRPr>
        </a:p>
      </dsp:txBody>
      <dsp:txXfrm rot="10800000">
        <a:off x="0" y="2719586"/>
        <a:ext cx="5257800" cy="1631751"/>
      </dsp:txXfrm>
    </dsp:sp>
    <dsp:sp modelId="{EA012944-197D-47C8-8214-BB7C512A14B7}">
      <dsp:nvSpPr>
        <dsp:cNvPr id="0" name=""/>
        <dsp:cNvSpPr/>
      </dsp:nvSpPr>
      <dsp:spPr>
        <a:xfrm rot="5400000">
          <a:off x="6798865" y="634603"/>
          <a:ext cx="2175669" cy="5257800"/>
        </a:xfrm>
        <a:prstGeom prst="round1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bg1"/>
              </a:solidFill>
            </a:rPr>
            <a:t>Higher Education</a:t>
          </a:r>
          <a:endParaRPr lang="en-US" sz="2700" kern="1200" dirty="0">
            <a:solidFill>
              <a:schemeClr val="bg1"/>
            </a:solidFill>
          </a:endParaRPr>
        </a:p>
      </dsp:txBody>
      <dsp:txXfrm rot="-5400000">
        <a:off x="5257800" y="2719586"/>
        <a:ext cx="5257800" cy="1631751"/>
      </dsp:txXfrm>
    </dsp:sp>
    <dsp:sp modelId="{97A91143-2468-4430-A622-9EE6F31A3A3E}">
      <dsp:nvSpPr>
        <dsp:cNvPr id="0" name=""/>
        <dsp:cNvSpPr/>
      </dsp:nvSpPr>
      <dsp:spPr>
        <a:xfrm>
          <a:off x="3680460" y="1631751"/>
          <a:ext cx="3154680" cy="1087834"/>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C00000"/>
              </a:solidFill>
            </a:rPr>
            <a:t>Vocational Learners</a:t>
          </a:r>
          <a:endParaRPr lang="en-US" sz="2700" kern="1200" dirty="0">
            <a:solidFill>
              <a:srgbClr val="C00000"/>
            </a:solidFill>
          </a:endParaRPr>
        </a:p>
      </dsp:txBody>
      <dsp:txXfrm>
        <a:off x="3733564" y="1684855"/>
        <a:ext cx="3048472" cy="981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79E8A-85E5-3E43-9733-018661788559}">
      <dsp:nvSpPr>
        <dsp:cNvPr id="0" name=""/>
        <dsp:cNvSpPr/>
      </dsp:nvSpPr>
      <dsp:spPr>
        <a:xfrm>
          <a:off x="0" y="46156"/>
          <a:ext cx="10515600" cy="551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61% female </a:t>
          </a:r>
          <a:endParaRPr lang="en-US" sz="2300" kern="1200" dirty="0"/>
        </a:p>
      </dsp:txBody>
      <dsp:txXfrm>
        <a:off x="26930" y="73086"/>
        <a:ext cx="10461740" cy="497795"/>
      </dsp:txXfrm>
    </dsp:sp>
    <dsp:sp modelId="{104E52B0-FB11-7B47-A596-69E1B9A6187E}">
      <dsp:nvSpPr>
        <dsp:cNvPr id="0" name=""/>
        <dsp:cNvSpPr/>
      </dsp:nvSpPr>
      <dsp:spPr>
        <a:xfrm>
          <a:off x="0" y="664051"/>
          <a:ext cx="10515600" cy="551655"/>
        </a:xfrm>
        <a:prstGeom prst="roundRect">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85% white British (white other, South Asian, Black, Mixed, Chinese, other)</a:t>
          </a:r>
          <a:endParaRPr lang="en-US" sz="2300" kern="1200"/>
        </a:p>
      </dsp:txBody>
      <dsp:txXfrm>
        <a:off x="26930" y="690981"/>
        <a:ext cx="10461740" cy="497795"/>
      </dsp:txXfrm>
    </dsp:sp>
    <dsp:sp modelId="{B8AB2172-8021-5C4B-BD44-7A124BF53535}">
      <dsp:nvSpPr>
        <dsp:cNvPr id="0" name=""/>
        <dsp:cNvSpPr/>
      </dsp:nvSpPr>
      <dsp:spPr>
        <a:xfrm>
          <a:off x="0" y="1281946"/>
          <a:ext cx="10515600" cy="551655"/>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Gender pay gap – approx. 10% (pay for female staff has increased by 6.9% overall)</a:t>
          </a:r>
          <a:endParaRPr lang="en-US" sz="2300" kern="1200" dirty="0"/>
        </a:p>
      </dsp:txBody>
      <dsp:txXfrm>
        <a:off x="26930" y="1308876"/>
        <a:ext cx="10461740" cy="497795"/>
      </dsp:txXfrm>
    </dsp:sp>
    <dsp:sp modelId="{00A95CB8-EA99-774B-AD8E-BFAB0E8947B0}">
      <dsp:nvSpPr>
        <dsp:cNvPr id="0" name=""/>
        <dsp:cNvSpPr/>
      </dsp:nvSpPr>
      <dsp:spPr>
        <a:xfrm>
          <a:off x="0" y="1899841"/>
          <a:ext cx="10515600" cy="551655"/>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High numbers of female staff in admin, support, catering</a:t>
          </a:r>
          <a:endParaRPr lang="en-US" sz="2300" kern="1200"/>
        </a:p>
      </dsp:txBody>
      <dsp:txXfrm>
        <a:off x="26930" y="1926771"/>
        <a:ext cx="10461740" cy="497795"/>
      </dsp:txXfrm>
    </dsp:sp>
    <dsp:sp modelId="{0B9683A0-F12C-0140-AC77-4CE0AC4CA589}">
      <dsp:nvSpPr>
        <dsp:cNvPr id="0" name=""/>
        <dsp:cNvSpPr/>
      </dsp:nvSpPr>
      <dsp:spPr>
        <a:xfrm>
          <a:off x="0" y="2517736"/>
          <a:ext cx="10515600" cy="551655"/>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A slightly higher number of male staff in senior leadership roles and teaching roles</a:t>
          </a:r>
          <a:endParaRPr lang="en-US" sz="2300" kern="1200"/>
        </a:p>
      </dsp:txBody>
      <dsp:txXfrm>
        <a:off x="26930" y="2544666"/>
        <a:ext cx="10461740" cy="497795"/>
      </dsp:txXfrm>
    </dsp:sp>
    <dsp:sp modelId="{2772F1C7-A57F-C94B-BF26-4FFB26D3FD52}">
      <dsp:nvSpPr>
        <dsp:cNvPr id="0" name=""/>
        <dsp:cNvSpPr/>
      </dsp:nvSpPr>
      <dsp:spPr>
        <a:xfrm>
          <a:off x="0" y="3135631"/>
          <a:ext cx="10515600" cy="551655"/>
        </a:xfrm>
        <a:prstGeom prst="roundRect">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An almost 50/50 split of female to male in middle manager roles</a:t>
          </a:r>
          <a:endParaRPr lang="en-US" sz="2300" kern="1200"/>
        </a:p>
      </dsp:txBody>
      <dsp:txXfrm>
        <a:off x="26930" y="3162561"/>
        <a:ext cx="10461740" cy="497795"/>
      </dsp:txXfrm>
    </dsp:sp>
    <dsp:sp modelId="{376A554E-B539-EB41-B829-6FFA9F552B35}">
      <dsp:nvSpPr>
        <dsp:cNvPr id="0" name=""/>
        <dsp:cNvSpPr/>
      </dsp:nvSpPr>
      <dsp:spPr>
        <a:xfrm>
          <a:off x="0" y="3753526"/>
          <a:ext cx="10515600" cy="551655"/>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Gender pay gap – 10% in FE</a:t>
          </a:r>
          <a:endParaRPr lang="en-US" sz="2300" kern="1200"/>
        </a:p>
      </dsp:txBody>
      <dsp:txXfrm>
        <a:off x="26930" y="3780456"/>
        <a:ext cx="10461740" cy="497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196B4-37A2-AF49-9A6D-557A827EA72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151CA-F568-E545-AFFC-804961A13399}">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dirty="0"/>
            <a:t>Located Scotland.  </a:t>
          </a:r>
          <a:endParaRPr lang="en-US" sz="3200" kern="1200" dirty="0"/>
        </a:p>
      </dsp:txBody>
      <dsp:txXfrm>
        <a:off x="0" y="0"/>
        <a:ext cx="10515600" cy="1087834"/>
      </dsp:txXfrm>
    </dsp:sp>
    <dsp:sp modelId="{BB25B3CE-64F0-BE4D-80A3-F2B8C545D3CB}">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61E49-66B4-644A-8CBA-41C24FDEF9C2}">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dirty="0"/>
            <a:t>Approx. 8000 students</a:t>
          </a:r>
          <a:endParaRPr lang="en-US" sz="3200" kern="1200" dirty="0"/>
        </a:p>
      </dsp:txBody>
      <dsp:txXfrm>
        <a:off x="0" y="1087834"/>
        <a:ext cx="10515600" cy="1087834"/>
      </dsp:txXfrm>
    </dsp:sp>
    <dsp:sp modelId="{AD9D6F6E-46AD-814F-B20F-760A3C7D030B}">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2A8C7-0655-724E-A396-D3D84E7384DD}">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dirty="0"/>
            <a:t>Students range in age, the majority are females</a:t>
          </a:r>
          <a:endParaRPr lang="en-US" sz="3200" kern="1200" dirty="0"/>
        </a:p>
      </dsp:txBody>
      <dsp:txXfrm>
        <a:off x="0" y="2175669"/>
        <a:ext cx="10515600" cy="1087834"/>
      </dsp:txXfrm>
    </dsp:sp>
    <dsp:sp modelId="{3A61F3C8-8D24-034C-A98C-815799B16847}">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519F6C-1AD9-5744-80FA-66CF59A3DC38}">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20% of all students live in the most deprived areas. </a:t>
          </a:r>
          <a:endParaRPr lang="en-US" sz="3200" kern="1200"/>
        </a:p>
      </dsp:txBody>
      <dsp:txXfrm>
        <a:off x="0" y="3263503"/>
        <a:ext cx="10515600" cy="1087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DD063-C5C1-6D4C-8127-400CA4824272}">
      <dsp:nvSpPr>
        <dsp:cNvPr id="0" name=""/>
        <dsp:cNvSpPr/>
      </dsp:nvSpPr>
      <dsp:spPr>
        <a:xfrm>
          <a:off x="0" y="61789"/>
          <a:ext cx="10515600" cy="671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Attracting men into non-traditional roles – childcare</a:t>
          </a:r>
          <a:endParaRPr lang="en-US" sz="2800" kern="1200" dirty="0"/>
        </a:p>
      </dsp:txBody>
      <dsp:txXfrm>
        <a:off x="32784" y="94573"/>
        <a:ext cx="10450032" cy="606012"/>
      </dsp:txXfrm>
    </dsp:sp>
    <dsp:sp modelId="{9B35945A-6D72-9B4C-83C7-DF5CB6691671}">
      <dsp:nvSpPr>
        <dsp:cNvPr id="0" name=""/>
        <dsp:cNvSpPr/>
      </dsp:nvSpPr>
      <dsp:spPr>
        <a:xfrm>
          <a:off x="0" y="733369"/>
          <a:ext cx="105156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dirty="0"/>
            <a:t>Dedicated courses “Men into Childcare” with positive role models, focus on outdoor education e.g., forest classroom</a:t>
          </a:r>
          <a:endParaRPr lang="en-US" sz="2200" kern="1200" dirty="0"/>
        </a:p>
      </dsp:txBody>
      <dsp:txXfrm>
        <a:off x="0" y="733369"/>
        <a:ext cx="10515600" cy="695520"/>
      </dsp:txXfrm>
    </dsp:sp>
    <dsp:sp modelId="{A092A464-8408-8C4F-BD0E-D97ABBCC3402}">
      <dsp:nvSpPr>
        <dsp:cNvPr id="0" name=""/>
        <dsp:cNvSpPr/>
      </dsp:nvSpPr>
      <dsp:spPr>
        <a:xfrm>
          <a:off x="0" y="1428889"/>
          <a:ext cx="10515600" cy="6715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Women into STEM</a:t>
          </a:r>
          <a:endParaRPr lang="en-US" sz="2800" kern="1200"/>
        </a:p>
      </dsp:txBody>
      <dsp:txXfrm>
        <a:off x="32784" y="1461673"/>
        <a:ext cx="10450032" cy="606012"/>
      </dsp:txXfrm>
    </dsp:sp>
    <dsp:sp modelId="{DC7A7DE6-CDB7-A44E-B18F-FFA4B189EB36}">
      <dsp:nvSpPr>
        <dsp:cNvPr id="0" name=""/>
        <dsp:cNvSpPr/>
      </dsp:nvSpPr>
      <dsp:spPr>
        <a:xfrm>
          <a:off x="0" y="2100469"/>
          <a:ext cx="10515600" cy="168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dirty="0"/>
            <a:t>Work with primary and secondary schools for special events e.g., </a:t>
          </a:r>
          <a:r>
            <a:rPr lang="en-GB" sz="2200" kern="1200" dirty="0" err="1"/>
            <a:t>SmartSTEMS</a:t>
          </a:r>
          <a:r>
            <a:rPr lang="en-GB" sz="2200" kern="1200" dirty="0"/>
            <a:t>, event for secondary girls, with local STEM employers, showcasing STEM careers</a:t>
          </a:r>
          <a:endParaRPr lang="en-US" sz="2200" kern="1200" dirty="0"/>
        </a:p>
        <a:p>
          <a:pPr marL="228600" lvl="1" indent="-228600" algn="l" defTabSz="977900">
            <a:lnSpc>
              <a:spcPct val="90000"/>
            </a:lnSpc>
            <a:spcBef>
              <a:spcPct val="0"/>
            </a:spcBef>
            <a:spcAft>
              <a:spcPct val="20000"/>
            </a:spcAft>
            <a:buChar char="•"/>
          </a:pPr>
          <a:r>
            <a:rPr lang="en-GB" sz="2200" kern="1200"/>
            <a:t>Dedicated Women into STEM courses, with fully funded childcare, short courses run from January to June each year with tasters of maths, computing, engineering and clear progression routes into these courses in following year</a:t>
          </a:r>
          <a:endParaRPr lang="en-US" sz="2200" kern="1200"/>
        </a:p>
      </dsp:txBody>
      <dsp:txXfrm>
        <a:off x="0" y="2100469"/>
        <a:ext cx="10515600" cy="1680840"/>
      </dsp:txXfrm>
    </dsp:sp>
    <dsp:sp modelId="{DFA97A09-BEF3-1E4C-893C-DE704A8D0911}">
      <dsp:nvSpPr>
        <dsp:cNvPr id="0" name=""/>
        <dsp:cNvSpPr/>
      </dsp:nvSpPr>
      <dsp:spPr>
        <a:xfrm>
          <a:off x="0" y="3781309"/>
          <a:ext cx="10515600" cy="6715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Approaches same in both</a:t>
          </a:r>
          <a:endParaRPr lang="en-US" sz="2800" kern="1200" dirty="0"/>
        </a:p>
      </dsp:txBody>
      <dsp:txXfrm>
        <a:off x="32784" y="3814093"/>
        <a:ext cx="10450032" cy="606012"/>
      </dsp:txXfrm>
    </dsp:sp>
    <dsp:sp modelId="{5AA5FB0A-FB19-9649-8C72-FE08910ADD1E}">
      <dsp:nvSpPr>
        <dsp:cNvPr id="0" name=""/>
        <dsp:cNvSpPr/>
      </dsp:nvSpPr>
      <dsp:spPr>
        <a:xfrm>
          <a:off x="0" y="4452889"/>
          <a:ext cx="105156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dirty="0"/>
            <a:t>Role models e.g. female lecturers in STEM – showcasing of these role models</a:t>
          </a:r>
        </a:p>
      </dsp:txBody>
      <dsp:txXfrm>
        <a:off x="0" y="4452889"/>
        <a:ext cx="10515600" cy="4636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792C1-717E-1542-90E8-690AA12605C8}">
      <dsp:nvSpPr>
        <dsp:cNvPr id="0" name=""/>
        <dsp:cNvSpPr/>
      </dsp:nvSpPr>
      <dsp:spPr>
        <a:xfrm>
          <a:off x="0" y="779"/>
          <a:ext cx="10515600" cy="120956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Challenging unconscious bias – training offered to all staff and uptake goal of 100%</a:t>
          </a:r>
          <a:endParaRPr lang="en-US" sz="2400" kern="1200"/>
        </a:p>
      </dsp:txBody>
      <dsp:txXfrm>
        <a:off x="59046" y="59825"/>
        <a:ext cx="10397508" cy="1091469"/>
      </dsp:txXfrm>
    </dsp:sp>
    <dsp:sp modelId="{2D473D76-1DF3-4A4C-9391-36ED015BA70A}">
      <dsp:nvSpPr>
        <dsp:cNvPr id="0" name=""/>
        <dsp:cNvSpPr/>
      </dsp:nvSpPr>
      <dsp:spPr>
        <a:xfrm>
          <a:off x="0" y="1223573"/>
          <a:ext cx="10515600" cy="1209561"/>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Auditing college estate physical and social media to ensure balanced representation of male and female imagery, as well as other diversity balance – increased numbers of applicants to non-typical gendered courses </a:t>
          </a:r>
          <a:endParaRPr lang="en-US" sz="2400" kern="1200"/>
        </a:p>
      </dsp:txBody>
      <dsp:txXfrm>
        <a:off x="59046" y="1282619"/>
        <a:ext cx="10397508" cy="1091469"/>
      </dsp:txXfrm>
    </dsp:sp>
    <dsp:sp modelId="{580F6BBF-1775-774F-A1A3-526869F811D6}">
      <dsp:nvSpPr>
        <dsp:cNvPr id="0" name=""/>
        <dsp:cNvSpPr/>
      </dsp:nvSpPr>
      <dsp:spPr>
        <a:xfrm>
          <a:off x="0" y="2446368"/>
          <a:ext cx="10515600" cy="1209561"/>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Gender action plan for each department – smart actions to promote rapid progress</a:t>
          </a:r>
          <a:endParaRPr lang="en-US" sz="2400" kern="1200"/>
        </a:p>
      </dsp:txBody>
      <dsp:txXfrm>
        <a:off x="59046" y="2505414"/>
        <a:ext cx="10397508" cy="1091469"/>
      </dsp:txXfrm>
    </dsp:sp>
    <dsp:sp modelId="{BFEDCCEE-EE67-4546-A306-640A0F69C2F9}">
      <dsp:nvSpPr>
        <dsp:cNvPr id="0" name=""/>
        <dsp:cNvSpPr/>
      </dsp:nvSpPr>
      <dsp:spPr>
        <a:xfrm>
          <a:off x="0" y="3669162"/>
          <a:ext cx="10515600" cy="1209561"/>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Gender Action Plan – report to funding council and actions monitored – drives change</a:t>
          </a:r>
          <a:endParaRPr lang="en-US" sz="2400" kern="1200"/>
        </a:p>
      </dsp:txBody>
      <dsp:txXfrm>
        <a:off x="59046" y="3728208"/>
        <a:ext cx="10397508" cy="10914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DFC6A-1A8E-4E48-A658-176D6A0242D2}">
      <dsp:nvSpPr>
        <dsp:cNvPr id="0" name=""/>
        <dsp:cNvSpPr/>
      </dsp:nvSpPr>
      <dsp:spPr>
        <a:xfrm>
          <a:off x="0" y="31041"/>
          <a:ext cx="10515600" cy="9477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Training aimed at helping staff and learners to be more aware, change attitudes and behaviour, and take responsibility - EDI, inclusive leadership, unconscious bias</a:t>
          </a:r>
          <a:endParaRPr lang="en-US" sz="2400" kern="1200" dirty="0"/>
        </a:p>
      </dsp:txBody>
      <dsp:txXfrm>
        <a:off x="46263" y="77304"/>
        <a:ext cx="10423074" cy="855174"/>
      </dsp:txXfrm>
    </dsp:sp>
    <dsp:sp modelId="{044A6075-2A95-A24D-8573-DECEB76E6C2D}">
      <dsp:nvSpPr>
        <dsp:cNvPr id="0" name=""/>
        <dsp:cNvSpPr/>
      </dsp:nvSpPr>
      <dsp:spPr>
        <a:xfrm>
          <a:off x="0" y="1108341"/>
          <a:ext cx="10515600" cy="94770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Robust policy and processes to support</a:t>
          </a:r>
          <a:endParaRPr lang="en-US" sz="2400" kern="1200"/>
        </a:p>
      </dsp:txBody>
      <dsp:txXfrm>
        <a:off x="46263" y="1154604"/>
        <a:ext cx="10423074" cy="855174"/>
      </dsp:txXfrm>
    </dsp:sp>
    <dsp:sp modelId="{6A60C912-E97D-1148-8B4D-A3B64512512E}">
      <dsp:nvSpPr>
        <dsp:cNvPr id="0" name=""/>
        <dsp:cNvSpPr/>
      </dsp:nvSpPr>
      <dsp:spPr>
        <a:xfrm>
          <a:off x="0" y="2185641"/>
          <a:ext cx="10515600" cy="94770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The requirement to comply  - inspection / audit</a:t>
          </a:r>
        </a:p>
      </dsp:txBody>
      <dsp:txXfrm>
        <a:off x="46263" y="2231904"/>
        <a:ext cx="10423074" cy="855174"/>
      </dsp:txXfrm>
    </dsp:sp>
    <dsp:sp modelId="{E0DEFD68-3E08-0A45-A7CD-DB51E439583D}">
      <dsp:nvSpPr>
        <dsp:cNvPr id="0" name=""/>
        <dsp:cNvSpPr/>
      </dsp:nvSpPr>
      <dsp:spPr>
        <a:xfrm>
          <a:off x="0" y="3262941"/>
          <a:ext cx="10515600" cy="94770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400" u="none" kern="1200" dirty="0"/>
            <a:t>Data collection – what does the data tell us?</a:t>
          </a:r>
          <a:endParaRPr lang="en-US" sz="2400" u="none" kern="1200" dirty="0"/>
        </a:p>
      </dsp:txBody>
      <dsp:txXfrm>
        <a:off x="46263" y="3309204"/>
        <a:ext cx="10423074" cy="855174"/>
      </dsp:txXfrm>
    </dsp:sp>
    <dsp:sp modelId="{5993225B-0146-8648-8BE6-939CF29BC239}">
      <dsp:nvSpPr>
        <dsp:cNvPr id="0" name=""/>
        <dsp:cNvSpPr/>
      </dsp:nvSpPr>
      <dsp:spPr>
        <a:xfrm>
          <a:off x="0" y="4340241"/>
          <a:ext cx="10515600" cy="94770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Mentors, advocates and allyship</a:t>
          </a:r>
          <a:endParaRPr lang="en-US" sz="2400" kern="1200" dirty="0"/>
        </a:p>
      </dsp:txBody>
      <dsp:txXfrm>
        <a:off x="46263" y="4386504"/>
        <a:ext cx="10423074" cy="8551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8B026-2574-2849-9925-D198AEC46504}">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4B645-BB18-C94A-A6BF-390CA913A8B5}">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Media</a:t>
          </a:r>
          <a:endParaRPr lang="en-US" sz="3100" kern="1200" dirty="0"/>
        </a:p>
      </dsp:txBody>
      <dsp:txXfrm>
        <a:off x="0" y="675"/>
        <a:ext cx="6900512" cy="1106957"/>
      </dsp:txXfrm>
    </dsp:sp>
    <dsp:sp modelId="{75C47E80-29F8-F14F-BB69-5D6F26C22D2D}">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FE136-B226-1E41-B7FA-3B8EF0A8ACBC}">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Rules and expectations in society and at work</a:t>
          </a:r>
          <a:endParaRPr lang="en-US" sz="3100" kern="1200"/>
        </a:p>
      </dsp:txBody>
      <dsp:txXfrm>
        <a:off x="0" y="1107633"/>
        <a:ext cx="6900512" cy="1106957"/>
      </dsp:txXfrm>
    </dsp:sp>
    <dsp:sp modelId="{EE20D1F8-B67C-EE43-9823-445B2C9C9891}">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C202E-3C68-434D-A8F4-EC7DEB82523C}">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Family/community expectations</a:t>
          </a:r>
          <a:endParaRPr lang="en-US" sz="3100" kern="1200"/>
        </a:p>
      </dsp:txBody>
      <dsp:txXfrm>
        <a:off x="0" y="2214591"/>
        <a:ext cx="6900512" cy="1106957"/>
      </dsp:txXfrm>
    </dsp:sp>
    <dsp:sp modelId="{BAB3B01E-5662-CC4F-9AA6-1C24498B7181}">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B9B69-4213-114E-922D-B6250B57084B}">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Peer pressure</a:t>
          </a:r>
          <a:endParaRPr lang="en-US" sz="3100" kern="1200"/>
        </a:p>
      </dsp:txBody>
      <dsp:txXfrm>
        <a:off x="0" y="3321549"/>
        <a:ext cx="6900512" cy="1106957"/>
      </dsp:txXfrm>
    </dsp:sp>
    <dsp:sp modelId="{811476DD-F61D-F740-85A3-A030C7F81FE1}">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7AD93-D56E-2641-A95E-47528082795C}">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i="1" kern="1200" dirty="0">
              <a:solidFill>
                <a:srgbClr val="C00000"/>
              </a:solidFill>
            </a:rPr>
            <a:t>The whole system must support for us to see change</a:t>
          </a:r>
          <a:endParaRPr lang="en-US" sz="3100" i="1" kern="1200" dirty="0">
            <a:solidFill>
              <a:srgbClr val="C00000"/>
            </a:solidFill>
          </a:endParaRP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219C5-924F-A441-A9E1-0055B5FA0A89}" type="datetimeFigureOut">
              <a:rPr lang="en-GB" smtClean="0"/>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CA6BB-C3AF-3B4A-AF76-555A5F4C815B}" type="slidenum">
              <a:rPr lang="en-GB" smtClean="0"/>
              <a:t>‹#›</a:t>
            </a:fld>
            <a:endParaRPr lang="en-GB"/>
          </a:p>
        </p:txBody>
      </p:sp>
    </p:spTree>
    <p:extLst>
      <p:ext uri="{BB962C8B-B14F-4D97-AF65-F5344CB8AC3E}">
        <p14:creationId xmlns:p14="http://schemas.microsoft.com/office/powerpoint/2010/main" val="425802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www.ethnicity</a:t>
            </a:r>
            <a:r>
              <a:rPr lang="en-GB" dirty="0"/>
              <a:t>-facts-</a:t>
            </a:r>
            <a:r>
              <a:rPr lang="en-GB" dirty="0" err="1"/>
              <a:t>figures.service.gov.uk</a:t>
            </a:r>
            <a:r>
              <a:rPr lang="en-GB" dirty="0"/>
              <a:t>/education-skills-and-training/a-levels-apprenticeships-further-education/further-education-participation/latest </a:t>
            </a:r>
          </a:p>
        </p:txBody>
      </p:sp>
      <p:sp>
        <p:nvSpPr>
          <p:cNvPr id="4" name="Slide Number Placeholder 3"/>
          <p:cNvSpPr>
            <a:spLocks noGrp="1"/>
          </p:cNvSpPr>
          <p:nvPr>
            <p:ph type="sldNum" sz="quarter" idx="5"/>
          </p:nvPr>
        </p:nvSpPr>
        <p:spPr/>
        <p:txBody>
          <a:bodyPr/>
          <a:lstStyle/>
          <a:p>
            <a:fld id="{18BCA6BB-C3AF-3B4A-AF76-555A5F4C815B}" type="slidenum">
              <a:rPr lang="en-GB" smtClean="0"/>
              <a:t>3</a:t>
            </a:fld>
            <a:endParaRPr lang="en-GB"/>
          </a:p>
        </p:txBody>
      </p:sp>
    </p:spTree>
    <p:extLst>
      <p:ext uri="{BB962C8B-B14F-4D97-AF65-F5344CB8AC3E}">
        <p14:creationId xmlns:p14="http://schemas.microsoft.com/office/powerpoint/2010/main" val="125707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F589389E-0947-1648-AD24-3A72966450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D7E89BF5-5B60-4F41-BD3E-40A46A4BCF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2000"/>
              <a:t>Our vocational learners have a number of progression routes available to them</a:t>
            </a:r>
            <a:endParaRPr lang="en-US" altLang="en-US" sz="2000"/>
          </a:p>
        </p:txBody>
      </p:sp>
      <p:sp>
        <p:nvSpPr>
          <p:cNvPr id="24579" name="Slide Number Placeholder 3">
            <a:extLst>
              <a:ext uri="{FF2B5EF4-FFF2-40B4-BE49-F238E27FC236}">
                <a16:creationId xmlns:a16="http://schemas.microsoft.com/office/drawing/2014/main" id="{E2370713-A5C7-734E-A0E8-6B54EFF610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6B56EA2-A080-B94A-A494-F02C578AD910}" type="slidenum">
              <a:rPr lang="en-US" altLang="en-US" sz="1200">
                <a:latin typeface="Arial" panose="020B0604020202020204" pitchFamily="34" charset="0"/>
              </a:rPr>
              <a:pPr eaLnBrk="1" hangingPunct="1"/>
              <a:t>5</a:t>
            </a:fld>
            <a:endParaRPr lang="en-US" altLang="en-US" sz="1200">
              <a:latin typeface="Arial" panose="020B0604020202020204" pitchFamily="34" charset="0"/>
            </a:endParaRPr>
          </a:p>
        </p:txBody>
      </p:sp>
    </p:spTree>
    <p:extLst>
      <p:ext uri="{BB962C8B-B14F-4D97-AF65-F5344CB8AC3E}">
        <p14:creationId xmlns:p14="http://schemas.microsoft.com/office/powerpoint/2010/main" val="99443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E9A99C4-2B68-8B48-A617-83829C36D6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E89C13C-1B75-0E46-9395-B30176FF7C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000"/>
          </a:p>
        </p:txBody>
      </p:sp>
      <p:sp>
        <p:nvSpPr>
          <p:cNvPr id="26627" name="Slide Number Placeholder 3">
            <a:extLst>
              <a:ext uri="{FF2B5EF4-FFF2-40B4-BE49-F238E27FC236}">
                <a16:creationId xmlns:a16="http://schemas.microsoft.com/office/drawing/2014/main" id="{5C30B70E-3F6D-8E47-9B95-21E7F2B836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1A69CDD-0EA8-4142-960C-A4E165FFEBE3}" type="slidenum">
              <a:rPr lang="en-US" altLang="en-US" sz="1200">
                <a:latin typeface="Arial" panose="020B0604020202020204" pitchFamily="34" charset="0"/>
                <a:cs typeface="Arial" panose="020B0604020202020204" pitchFamily="34" charset="0"/>
              </a:rPr>
              <a:pPr eaLnBrk="1" hangingPunct="1"/>
              <a:t>17</a:t>
            </a:fld>
            <a:endParaRPr lang="en-US"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8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E9A99C4-2B68-8B48-A617-83829C36D6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E89C13C-1B75-0E46-9395-B30176FF7C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000"/>
          </a:p>
        </p:txBody>
      </p:sp>
      <p:sp>
        <p:nvSpPr>
          <p:cNvPr id="26627" name="Slide Number Placeholder 3">
            <a:extLst>
              <a:ext uri="{FF2B5EF4-FFF2-40B4-BE49-F238E27FC236}">
                <a16:creationId xmlns:a16="http://schemas.microsoft.com/office/drawing/2014/main" id="{5C30B70E-3F6D-8E47-9B95-21E7F2B836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1A69CDD-0EA8-4142-960C-A4E165FFEBE3}" type="slidenum">
              <a:rPr lang="en-US" altLang="en-US" sz="1200">
                <a:latin typeface="Arial" panose="020B0604020202020204" pitchFamily="34" charset="0"/>
                <a:cs typeface="Arial" panose="020B0604020202020204" pitchFamily="34" charset="0"/>
              </a:rPr>
              <a:pPr eaLnBrk="1" hangingPunct="1"/>
              <a:t>19</a:t>
            </a:fld>
            <a:endParaRPr lang="en-US"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34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BDB32-447E-51AE-4F05-A584D67D79E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132E220-FE97-A40E-7C4D-FBC4BF92D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52713CB-5994-2AF9-B002-61C4DCBD092F}"/>
              </a:ext>
            </a:extLst>
          </p:cNvPr>
          <p:cNvSpPr>
            <a:spLocks noGrp="1"/>
          </p:cNvSpPr>
          <p:nvPr>
            <p:ph type="dt" sz="half" idx="10"/>
          </p:nvPr>
        </p:nvSpPr>
        <p:spPr/>
        <p:txBody>
          <a:bodyPr/>
          <a:lstStyle/>
          <a:p>
            <a:fld id="{B75C9075-96B1-E44D-9E07-3E9145DDE338}" type="datetimeFigureOut">
              <a:rPr lang="en-GB" smtClean="0"/>
              <a:t>21/02/2023</a:t>
            </a:fld>
            <a:endParaRPr lang="en-GB"/>
          </a:p>
        </p:txBody>
      </p:sp>
      <p:sp>
        <p:nvSpPr>
          <p:cNvPr id="5" name="Footer Placeholder 4">
            <a:extLst>
              <a:ext uri="{FF2B5EF4-FFF2-40B4-BE49-F238E27FC236}">
                <a16:creationId xmlns:a16="http://schemas.microsoft.com/office/drawing/2014/main" id="{2F750203-43C2-04DE-99C8-19C1A1855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703350-FBD4-09F5-2AB9-76D2A80D5500}"/>
              </a:ext>
            </a:extLst>
          </p:cNvPr>
          <p:cNvSpPr>
            <a:spLocks noGrp="1"/>
          </p:cNvSpPr>
          <p:nvPr>
            <p:ph type="sldNum" sz="quarter" idx="12"/>
          </p:nvPr>
        </p:nvSpPr>
        <p:spPr/>
        <p:txBody>
          <a:bodyPr/>
          <a:lstStyle/>
          <a:p>
            <a:fld id="{69F84A40-F7F0-0040-86E2-921989D543B5}" type="slidenum">
              <a:rPr lang="en-GB" smtClean="0"/>
              <a:t>‹#›</a:t>
            </a:fld>
            <a:endParaRPr lang="en-GB"/>
          </a:p>
        </p:txBody>
      </p:sp>
    </p:spTree>
    <p:extLst>
      <p:ext uri="{BB962C8B-B14F-4D97-AF65-F5344CB8AC3E}">
        <p14:creationId xmlns:p14="http://schemas.microsoft.com/office/powerpoint/2010/main" val="3754902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BA8D-CF05-B7CC-F251-F184A346762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1A1BCB6-0807-8CF4-083A-BD5E1CF8F9D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3E82217-437B-61AF-89C2-D3C281F36D75}"/>
              </a:ext>
            </a:extLst>
          </p:cNvPr>
          <p:cNvSpPr>
            <a:spLocks noGrp="1"/>
          </p:cNvSpPr>
          <p:nvPr>
            <p:ph type="dt" sz="half" idx="10"/>
          </p:nvPr>
        </p:nvSpPr>
        <p:spPr/>
        <p:txBody>
          <a:bodyPr/>
          <a:lstStyle/>
          <a:p>
            <a:fld id="{B75C9075-96B1-E44D-9E07-3E9145DDE338}" type="datetimeFigureOut">
              <a:rPr lang="en-GB" smtClean="0"/>
              <a:t>21/02/2023</a:t>
            </a:fld>
            <a:endParaRPr lang="en-GB"/>
          </a:p>
        </p:txBody>
      </p:sp>
      <p:sp>
        <p:nvSpPr>
          <p:cNvPr id="5" name="Footer Placeholder 4">
            <a:extLst>
              <a:ext uri="{FF2B5EF4-FFF2-40B4-BE49-F238E27FC236}">
                <a16:creationId xmlns:a16="http://schemas.microsoft.com/office/drawing/2014/main" id="{B2B17FFF-FD75-B159-5CCA-1C6627E5A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9C53B-46D6-0ACB-F1D2-E31CA5795120}"/>
              </a:ext>
            </a:extLst>
          </p:cNvPr>
          <p:cNvSpPr>
            <a:spLocks noGrp="1"/>
          </p:cNvSpPr>
          <p:nvPr>
            <p:ph type="sldNum" sz="quarter" idx="12"/>
          </p:nvPr>
        </p:nvSpPr>
        <p:spPr/>
        <p:txBody>
          <a:bodyPr/>
          <a:lstStyle/>
          <a:p>
            <a:fld id="{69F84A40-F7F0-0040-86E2-921989D543B5}" type="slidenum">
              <a:rPr lang="en-GB" smtClean="0"/>
              <a:t>‹#›</a:t>
            </a:fld>
            <a:endParaRPr lang="en-GB"/>
          </a:p>
        </p:txBody>
      </p:sp>
    </p:spTree>
    <p:extLst>
      <p:ext uri="{BB962C8B-B14F-4D97-AF65-F5344CB8AC3E}">
        <p14:creationId xmlns:p14="http://schemas.microsoft.com/office/powerpoint/2010/main" val="2890177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C3F3D5-9748-B2B2-7EA8-5453BA00648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77F593B-91C5-0F9D-84E0-E0FD641336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814D100-38D1-10E9-F457-A3CD4D875435}"/>
              </a:ext>
            </a:extLst>
          </p:cNvPr>
          <p:cNvSpPr>
            <a:spLocks noGrp="1"/>
          </p:cNvSpPr>
          <p:nvPr>
            <p:ph type="dt" sz="half" idx="10"/>
          </p:nvPr>
        </p:nvSpPr>
        <p:spPr/>
        <p:txBody>
          <a:bodyPr/>
          <a:lstStyle/>
          <a:p>
            <a:fld id="{B75C9075-96B1-E44D-9E07-3E9145DDE338}" type="datetimeFigureOut">
              <a:rPr lang="en-GB" smtClean="0"/>
              <a:t>21/02/2023</a:t>
            </a:fld>
            <a:endParaRPr lang="en-GB"/>
          </a:p>
        </p:txBody>
      </p:sp>
      <p:sp>
        <p:nvSpPr>
          <p:cNvPr id="5" name="Footer Placeholder 4">
            <a:extLst>
              <a:ext uri="{FF2B5EF4-FFF2-40B4-BE49-F238E27FC236}">
                <a16:creationId xmlns:a16="http://schemas.microsoft.com/office/drawing/2014/main" id="{08679899-0704-0FD0-379C-045C359264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DAF9E5-DFF5-A08C-EBAD-8F0CAE8BA3F6}"/>
              </a:ext>
            </a:extLst>
          </p:cNvPr>
          <p:cNvSpPr>
            <a:spLocks noGrp="1"/>
          </p:cNvSpPr>
          <p:nvPr>
            <p:ph type="sldNum" sz="quarter" idx="12"/>
          </p:nvPr>
        </p:nvSpPr>
        <p:spPr/>
        <p:txBody>
          <a:bodyPr/>
          <a:lstStyle/>
          <a:p>
            <a:fld id="{69F84A40-F7F0-0040-86E2-921989D543B5}" type="slidenum">
              <a:rPr lang="en-GB" smtClean="0"/>
              <a:t>‹#›</a:t>
            </a:fld>
            <a:endParaRPr lang="en-GB"/>
          </a:p>
        </p:txBody>
      </p:sp>
    </p:spTree>
    <p:extLst>
      <p:ext uri="{BB962C8B-B14F-4D97-AF65-F5344CB8AC3E}">
        <p14:creationId xmlns:p14="http://schemas.microsoft.com/office/powerpoint/2010/main" val="324453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AC319-84D6-9D0A-EE13-2D9227C51F6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FC12AD8-2B41-6072-640A-8BA80026824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8E752E-3AC6-030D-D74F-D8A54D9E824B}"/>
              </a:ext>
            </a:extLst>
          </p:cNvPr>
          <p:cNvSpPr>
            <a:spLocks noGrp="1"/>
          </p:cNvSpPr>
          <p:nvPr>
            <p:ph type="dt" sz="half" idx="10"/>
          </p:nvPr>
        </p:nvSpPr>
        <p:spPr/>
        <p:txBody>
          <a:bodyPr/>
          <a:lstStyle/>
          <a:p>
            <a:fld id="{B75C9075-96B1-E44D-9E07-3E9145DDE338}" type="datetimeFigureOut">
              <a:rPr lang="en-GB" smtClean="0"/>
              <a:t>21/02/2023</a:t>
            </a:fld>
            <a:endParaRPr lang="en-GB"/>
          </a:p>
        </p:txBody>
      </p:sp>
      <p:sp>
        <p:nvSpPr>
          <p:cNvPr id="5" name="Footer Placeholder 4">
            <a:extLst>
              <a:ext uri="{FF2B5EF4-FFF2-40B4-BE49-F238E27FC236}">
                <a16:creationId xmlns:a16="http://schemas.microsoft.com/office/drawing/2014/main" id="{5BF86998-6D70-8CDE-445C-9BAD8F7C7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2E82DC-D94B-11AC-60E6-1B2C87618082}"/>
              </a:ext>
            </a:extLst>
          </p:cNvPr>
          <p:cNvSpPr>
            <a:spLocks noGrp="1"/>
          </p:cNvSpPr>
          <p:nvPr>
            <p:ph type="sldNum" sz="quarter" idx="12"/>
          </p:nvPr>
        </p:nvSpPr>
        <p:spPr/>
        <p:txBody>
          <a:bodyPr/>
          <a:lstStyle/>
          <a:p>
            <a:fld id="{69F84A40-F7F0-0040-86E2-921989D543B5}" type="slidenum">
              <a:rPr lang="en-GB" smtClean="0"/>
              <a:t>‹#›</a:t>
            </a:fld>
            <a:endParaRPr lang="en-GB"/>
          </a:p>
        </p:txBody>
      </p:sp>
    </p:spTree>
    <p:extLst>
      <p:ext uri="{BB962C8B-B14F-4D97-AF65-F5344CB8AC3E}">
        <p14:creationId xmlns:p14="http://schemas.microsoft.com/office/powerpoint/2010/main" val="291347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D3E4-F086-AAB0-2E62-7A3E83D8BC2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B1D3F6E-E142-3133-3815-2CCADE3F3E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3B08C3-8673-9030-D360-CF02F9B16C28}"/>
              </a:ext>
            </a:extLst>
          </p:cNvPr>
          <p:cNvSpPr>
            <a:spLocks noGrp="1"/>
          </p:cNvSpPr>
          <p:nvPr>
            <p:ph type="dt" sz="half" idx="10"/>
          </p:nvPr>
        </p:nvSpPr>
        <p:spPr/>
        <p:txBody>
          <a:bodyPr/>
          <a:lstStyle/>
          <a:p>
            <a:fld id="{B75C9075-96B1-E44D-9E07-3E9145DDE338}" type="datetimeFigureOut">
              <a:rPr lang="en-GB" smtClean="0"/>
              <a:t>21/02/2023</a:t>
            </a:fld>
            <a:endParaRPr lang="en-GB"/>
          </a:p>
        </p:txBody>
      </p:sp>
      <p:sp>
        <p:nvSpPr>
          <p:cNvPr id="5" name="Footer Placeholder 4">
            <a:extLst>
              <a:ext uri="{FF2B5EF4-FFF2-40B4-BE49-F238E27FC236}">
                <a16:creationId xmlns:a16="http://schemas.microsoft.com/office/drawing/2014/main" id="{FBF3885A-3AAD-3C89-FB4A-7ABA4EFA9A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FD8AEF-ADAE-4D0D-51C8-08DF4847AB78}"/>
              </a:ext>
            </a:extLst>
          </p:cNvPr>
          <p:cNvSpPr>
            <a:spLocks noGrp="1"/>
          </p:cNvSpPr>
          <p:nvPr>
            <p:ph type="sldNum" sz="quarter" idx="12"/>
          </p:nvPr>
        </p:nvSpPr>
        <p:spPr/>
        <p:txBody>
          <a:bodyPr/>
          <a:lstStyle/>
          <a:p>
            <a:fld id="{69F84A40-F7F0-0040-86E2-921989D543B5}" type="slidenum">
              <a:rPr lang="en-GB" smtClean="0"/>
              <a:t>‹#›</a:t>
            </a:fld>
            <a:endParaRPr lang="en-GB"/>
          </a:p>
        </p:txBody>
      </p:sp>
    </p:spTree>
    <p:extLst>
      <p:ext uri="{BB962C8B-B14F-4D97-AF65-F5344CB8AC3E}">
        <p14:creationId xmlns:p14="http://schemas.microsoft.com/office/powerpoint/2010/main" val="198213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6FB7D-4C08-FD1E-7CD9-1752C4E1D12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C96164E-5E91-B4D2-E317-D7BDED639D9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2323700-AA24-337B-8551-3D572E1C24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EE8D22C-8744-FC44-FB73-3301FABA95B9}"/>
              </a:ext>
            </a:extLst>
          </p:cNvPr>
          <p:cNvSpPr>
            <a:spLocks noGrp="1"/>
          </p:cNvSpPr>
          <p:nvPr>
            <p:ph type="dt" sz="half" idx="10"/>
          </p:nvPr>
        </p:nvSpPr>
        <p:spPr/>
        <p:txBody>
          <a:bodyPr/>
          <a:lstStyle/>
          <a:p>
            <a:fld id="{B75C9075-96B1-E44D-9E07-3E9145DDE338}" type="datetimeFigureOut">
              <a:rPr lang="en-GB" smtClean="0"/>
              <a:t>21/02/2023</a:t>
            </a:fld>
            <a:endParaRPr lang="en-GB"/>
          </a:p>
        </p:txBody>
      </p:sp>
      <p:sp>
        <p:nvSpPr>
          <p:cNvPr id="6" name="Footer Placeholder 5">
            <a:extLst>
              <a:ext uri="{FF2B5EF4-FFF2-40B4-BE49-F238E27FC236}">
                <a16:creationId xmlns:a16="http://schemas.microsoft.com/office/drawing/2014/main" id="{5C2501BF-542E-F3B7-1150-67504305B0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A32BD9-0E42-3B6A-ACEB-9EC39ED65F9B}"/>
              </a:ext>
            </a:extLst>
          </p:cNvPr>
          <p:cNvSpPr>
            <a:spLocks noGrp="1"/>
          </p:cNvSpPr>
          <p:nvPr>
            <p:ph type="sldNum" sz="quarter" idx="12"/>
          </p:nvPr>
        </p:nvSpPr>
        <p:spPr/>
        <p:txBody>
          <a:bodyPr/>
          <a:lstStyle/>
          <a:p>
            <a:fld id="{69F84A40-F7F0-0040-86E2-921989D543B5}" type="slidenum">
              <a:rPr lang="en-GB" smtClean="0"/>
              <a:t>‹#›</a:t>
            </a:fld>
            <a:endParaRPr lang="en-GB"/>
          </a:p>
        </p:txBody>
      </p:sp>
    </p:spTree>
    <p:extLst>
      <p:ext uri="{BB962C8B-B14F-4D97-AF65-F5344CB8AC3E}">
        <p14:creationId xmlns:p14="http://schemas.microsoft.com/office/powerpoint/2010/main" val="663608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492D-8BAC-8332-C9BD-A9D04D555C7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F0932EA-2D9B-2F07-1A6A-F19C14F0C7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7DBF3D-2BB3-99DE-853B-7A517D8253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4A6213D-00B1-408A-1857-05A6F2582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78B910-FBA2-C3BE-BE13-6EBCBCD0478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A7AD4B4-0E6E-3551-76C2-BD57178A4BAA}"/>
              </a:ext>
            </a:extLst>
          </p:cNvPr>
          <p:cNvSpPr>
            <a:spLocks noGrp="1"/>
          </p:cNvSpPr>
          <p:nvPr>
            <p:ph type="dt" sz="half" idx="10"/>
          </p:nvPr>
        </p:nvSpPr>
        <p:spPr/>
        <p:txBody>
          <a:bodyPr/>
          <a:lstStyle/>
          <a:p>
            <a:fld id="{B75C9075-96B1-E44D-9E07-3E9145DDE338}" type="datetimeFigureOut">
              <a:rPr lang="en-GB" smtClean="0"/>
              <a:t>21/02/2023</a:t>
            </a:fld>
            <a:endParaRPr lang="en-GB"/>
          </a:p>
        </p:txBody>
      </p:sp>
      <p:sp>
        <p:nvSpPr>
          <p:cNvPr id="8" name="Footer Placeholder 7">
            <a:extLst>
              <a:ext uri="{FF2B5EF4-FFF2-40B4-BE49-F238E27FC236}">
                <a16:creationId xmlns:a16="http://schemas.microsoft.com/office/drawing/2014/main" id="{17CE792D-1995-7DAB-8A4E-61D7DE9ED0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44C12F-DCF9-DBB8-B440-2EC0A3024295}"/>
              </a:ext>
            </a:extLst>
          </p:cNvPr>
          <p:cNvSpPr>
            <a:spLocks noGrp="1"/>
          </p:cNvSpPr>
          <p:nvPr>
            <p:ph type="sldNum" sz="quarter" idx="12"/>
          </p:nvPr>
        </p:nvSpPr>
        <p:spPr/>
        <p:txBody>
          <a:bodyPr/>
          <a:lstStyle/>
          <a:p>
            <a:fld id="{69F84A40-F7F0-0040-86E2-921989D543B5}" type="slidenum">
              <a:rPr lang="en-GB" smtClean="0"/>
              <a:t>‹#›</a:t>
            </a:fld>
            <a:endParaRPr lang="en-GB"/>
          </a:p>
        </p:txBody>
      </p:sp>
    </p:spTree>
    <p:extLst>
      <p:ext uri="{BB962C8B-B14F-4D97-AF65-F5344CB8AC3E}">
        <p14:creationId xmlns:p14="http://schemas.microsoft.com/office/powerpoint/2010/main" val="2712660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B291-62BC-CC66-AF16-39A371ED74C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9040869-4220-925F-399B-B799487A256D}"/>
              </a:ext>
            </a:extLst>
          </p:cNvPr>
          <p:cNvSpPr>
            <a:spLocks noGrp="1"/>
          </p:cNvSpPr>
          <p:nvPr>
            <p:ph type="dt" sz="half" idx="10"/>
          </p:nvPr>
        </p:nvSpPr>
        <p:spPr/>
        <p:txBody>
          <a:bodyPr/>
          <a:lstStyle/>
          <a:p>
            <a:fld id="{B75C9075-96B1-E44D-9E07-3E9145DDE338}" type="datetimeFigureOut">
              <a:rPr lang="en-GB" smtClean="0"/>
              <a:t>21/02/2023</a:t>
            </a:fld>
            <a:endParaRPr lang="en-GB"/>
          </a:p>
        </p:txBody>
      </p:sp>
      <p:sp>
        <p:nvSpPr>
          <p:cNvPr id="4" name="Footer Placeholder 3">
            <a:extLst>
              <a:ext uri="{FF2B5EF4-FFF2-40B4-BE49-F238E27FC236}">
                <a16:creationId xmlns:a16="http://schemas.microsoft.com/office/drawing/2014/main" id="{E5B32E5F-8799-112B-BDDD-7B2C6EAAA5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394D2A-162A-0953-0715-B71FC1AC0B19}"/>
              </a:ext>
            </a:extLst>
          </p:cNvPr>
          <p:cNvSpPr>
            <a:spLocks noGrp="1"/>
          </p:cNvSpPr>
          <p:nvPr>
            <p:ph type="sldNum" sz="quarter" idx="12"/>
          </p:nvPr>
        </p:nvSpPr>
        <p:spPr/>
        <p:txBody>
          <a:bodyPr/>
          <a:lstStyle/>
          <a:p>
            <a:fld id="{69F84A40-F7F0-0040-86E2-921989D543B5}" type="slidenum">
              <a:rPr lang="en-GB" smtClean="0"/>
              <a:t>‹#›</a:t>
            </a:fld>
            <a:endParaRPr lang="en-GB"/>
          </a:p>
        </p:txBody>
      </p:sp>
    </p:spTree>
    <p:extLst>
      <p:ext uri="{BB962C8B-B14F-4D97-AF65-F5344CB8AC3E}">
        <p14:creationId xmlns:p14="http://schemas.microsoft.com/office/powerpoint/2010/main" val="2800373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26A063-2356-B46E-A1FD-1214E35F7615}"/>
              </a:ext>
            </a:extLst>
          </p:cNvPr>
          <p:cNvSpPr>
            <a:spLocks noGrp="1"/>
          </p:cNvSpPr>
          <p:nvPr>
            <p:ph type="dt" sz="half" idx="10"/>
          </p:nvPr>
        </p:nvSpPr>
        <p:spPr/>
        <p:txBody>
          <a:bodyPr/>
          <a:lstStyle/>
          <a:p>
            <a:fld id="{B75C9075-96B1-E44D-9E07-3E9145DDE338}" type="datetimeFigureOut">
              <a:rPr lang="en-GB" smtClean="0"/>
              <a:t>21/02/2023</a:t>
            </a:fld>
            <a:endParaRPr lang="en-GB"/>
          </a:p>
        </p:txBody>
      </p:sp>
      <p:sp>
        <p:nvSpPr>
          <p:cNvPr id="3" name="Footer Placeholder 2">
            <a:extLst>
              <a:ext uri="{FF2B5EF4-FFF2-40B4-BE49-F238E27FC236}">
                <a16:creationId xmlns:a16="http://schemas.microsoft.com/office/drawing/2014/main" id="{2180AC7E-CA8E-6B3F-6DC4-79065372BB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771F06-4186-A16A-D23B-CBDD4604A274}"/>
              </a:ext>
            </a:extLst>
          </p:cNvPr>
          <p:cNvSpPr>
            <a:spLocks noGrp="1"/>
          </p:cNvSpPr>
          <p:nvPr>
            <p:ph type="sldNum" sz="quarter" idx="12"/>
          </p:nvPr>
        </p:nvSpPr>
        <p:spPr/>
        <p:txBody>
          <a:bodyPr/>
          <a:lstStyle/>
          <a:p>
            <a:fld id="{69F84A40-F7F0-0040-86E2-921989D543B5}" type="slidenum">
              <a:rPr lang="en-GB" smtClean="0"/>
              <a:t>‹#›</a:t>
            </a:fld>
            <a:endParaRPr lang="en-GB"/>
          </a:p>
        </p:txBody>
      </p:sp>
    </p:spTree>
    <p:extLst>
      <p:ext uri="{BB962C8B-B14F-4D97-AF65-F5344CB8AC3E}">
        <p14:creationId xmlns:p14="http://schemas.microsoft.com/office/powerpoint/2010/main" val="859561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DCEF-40DC-CB5F-D0C5-454793F98CD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09EF938-C683-DDD4-DB71-655EE2238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6903EA8-3DFC-5981-BFE0-C2E1CB9C4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478694-4A29-34F6-AA5D-795574D99794}"/>
              </a:ext>
            </a:extLst>
          </p:cNvPr>
          <p:cNvSpPr>
            <a:spLocks noGrp="1"/>
          </p:cNvSpPr>
          <p:nvPr>
            <p:ph type="dt" sz="half" idx="10"/>
          </p:nvPr>
        </p:nvSpPr>
        <p:spPr/>
        <p:txBody>
          <a:bodyPr/>
          <a:lstStyle/>
          <a:p>
            <a:fld id="{B75C9075-96B1-E44D-9E07-3E9145DDE338}" type="datetimeFigureOut">
              <a:rPr lang="en-GB" smtClean="0"/>
              <a:t>21/02/2023</a:t>
            </a:fld>
            <a:endParaRPr lang="en-GB"/>
          </a:p>
        </p:txBody>
      </p:sp>
      <p:sp>
        <p:nvSpPr>
          <p:cNvPr id="6" name="Footer Placeholder 5">
            <a:extLst>
              <a:ext uri="{FF2B5EF4-FFF2-40B4-BE49-F238E27FC236}">
                <a16:creationId xmlns:a16="http://schemas.microsoft.com/office/drawing/2014/main" id="{15DA805E-3910-016B-B008-03D372B7AD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3E720D-E7A2-07AD-9F08-391293DCA3CA}"/>
              </a:ext>
            </a:extLst>
          </p:cNvPr>
          <p:cNvSpPr>
            <a:spLocks noGrp="1"/>
          </p:cNvSpPr>
          <p:nvPr>
            <p:ph type="sldNum" sz="quarter" idx="12"/>
          </p:nvPr>
        </p:nvSpPr>
        <p:spPr/>
        <p:txBody>
          <a:bodyPr/>
          <a:lstStyle/>
          <a:p>
            <a:fld id="{69F84A40-F7F0-0040-86E2-921989D543B5}" type="slidenum">
              <a:rPr lang="en-GB" smtClean="0"/>
              <a:t>‹#›</a:t>
            </a:fld>
            <a:endParaRPr lang="en-GB"/>
          </a:p>
        </p:txBody>
      </p:sp>
    </p:spTree>
    <p:extLst>
      <p:ext uri="{BB962C8B-B14F-4D97-AF65-F5344CB8AC3E}">
        <p14:creationId xmlns:p14="http://schemas.microsoft.com/office/powerpoint/2010/main" val="1524204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1EF2-4623-A6B7-4800-29DCEF6E4D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F5EE6E7-9BE7-D62C-093E-76C52D2DE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5995DB-D1A1-427D-CA92-E52D03A0F7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313E3D-BFD7-DB70-A13B-EFA0A3C641D7}"/>
              </a:ext>
            </a:extLst>
          </p:cNvPr>
          <p:cNvSpPr>
            <a:spLocks noGrp="1"/>
          </p:cNvSpPr>
          <p:nvPr>
            <p:ph type="dt" sz="half" idx="10"/>
          </p:nvPr>
        </p:nvSpPr>
        <p:spPr/>
        <p:txBody>
          <a:bodyPr/>
          <a:lstStyle/>
          <a:p>
            <a:fld id="{B75C9075-96B1-E44D-9E07-3E9145DDE338}" type="datetimeFigureOut">
              <a:rPr lang="en-GB" smtClean="0"/>
              <a:t>21/02/2023</a:t>
            </a:fld>
            <a:endParaRPr lang="en-GB"/>
          </a:p>
        </p:txBody>
      </p:sp>
      <p:sp>
        <p:nvSpPr>
          <p:cNvPr id="6" name="Footer Placeholder 5">
            <a:extLst>
              <a:ext uri="{FF2B5EF4-FFF2-40B4-BE49-F238E27FC236}">
                <a16:creationId xmlns:a16="http://schemas.microsoft.com/office/drawing/2014/main" id="{B03AAF70-AB3D-046E-6EA3-7B731999B0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F90D41-0CC3-6CF0-BC31-52E974FE7640}"/>
              </a:ext>
            </a:extLst>
          </p:cNvPr>
          <p:cNvSpPr>
            <a:spLocks noGrp="1"/>
          </p:cNvSpPr>
          <p:nvPr>
            <p:ph type="sldNum" sz="quarter" idx="12"/>
          </p:nvPr>
        </p:nvSpPr>
        <p:spPr/>
        <p:txBody>
          <a:bodyPr/>
          <a:lstStyle/>
          <a:p>
            <a:fld id="{69F84A40-F7F0-0040-86E2-921989D543B5}" type="slidenum">
              <a:rPr lang="en-GB" smtClean="0"/>
              <a:t>‹#›</a:t>
            </a:fld>
            <a:endParaRPr lang="en-GB"/>
          </a:p>
        </p:txBody>
      </p:sp>
    </p:spTree>
    <p:extLst>
      <p:ext uri="{BB962C8B-B14F-4D97-AF65-F5344CB8AC3E}">
        <p14:creationId xmlns:p14="http://schemas.microsoft.com/office/powerpoint/2010/main" val="680061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1F7BE0-BBBB-41B0-EB9F-875B0AD7AB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6961EEE-D577-4435-59E0-B2AF6D91D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3AED510-0018-07A6-40F1-56FDD532B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C9075-96B1-E44D-9E07-3E9145DDE338}" type="datetimeFigureOut">
              <a:rPr lang="en-GB" smtClean="0"/>
              <a:t>21/02/2023</a:t>
            </a:fld>
            <a:endParaRPr lang="en-GB"/>
          </a:p>
        </p:txBody>
      </p:sp>
      <p:sp>
        <p:nvSpPr>
          <p:cNvPr id="5" name="Footer Placeholder 4">
            <a:extLst>
              <a:ext uri="{FF2B5EF4-FFF2-40B4-BE49-F238E27FC236}">
                <a16:creationId xmlns:a16="http://schemas.microsoft.com/office/drawing/2014/main" id="{2C1A9469-4CE6-1ADD-3C43-9CBBE0A947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5566BB-8265-06A7-9D04-F3C85401C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84A40-F7F0-0040-86E2-921989D543B5}" type="slidenum">
              <a:rPr lang="en-GB" smtClean="0"/>
              <a:t>‹#›</a:t>
            </a:fld>
            <a:endParaRPr lang="en-GB"/>
          </a:p>
        </p:txBody>
      </p:sp>
    </p:spTree>
    <p:extLst>
      <p:ext uri="{BB962C8B-B14F-4D97-AF65-F5344CB8AC3E}">
        <p14:creationId xmlns:p14="http://schemas.microsoft.com/office/powerpoint/2010/main" val="3260697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echnofaq.org/posts/2018/09/can-e-learning-aid-in-building-startups/" TargetMode="External"/><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openxmlformats.org/officeDocument/2006/relationships/hyperlink" Target="http://www.evolveglobal.co.uk/" TargetMode="External"/><Relationship Id="rId2" Type="http://schemas.openxmlformats.org/officeDocument/2006/relationships/hyperlink" Target="mailto:afshan@evolveglobal.co.uk" TargetMode="Externa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tudents in library">
            <a:extLst>
              <a:ext uri="{FF2B5EF4-FFF2-40B4-BE49-F238E27FC236}">
                <a16:creationId xmlns:a16="http://schemas.microsoft.com/office/drawing/2014/main" id="{45863697-265C-AB5C-310C-B9821642CD27}"/>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03A7C863-BEFA-5D8E-8C14-09433AA4D8C2}"/>
              </a:ext>
            </a:extLst>
          </p:cNvPr>
          <p:cNvSpPr>
            <a:spLocks noGrp="1"/>
          </p:cNvSpPr>
          <p:nvPr>
            <p:ph type="ctrTitle"/>
          </p:nvPr>
        </p:nvSpPr>
        <p:spPr>
          <a:xfrm>
            <a:off x="1524000" y="1122362"/>
            <a:ext cx="9144000" cy="2900518"/>
          </a:xfrm>
        </p:spPr>
        <p:txBody>
          <a:bodyPr vert="horz" lIns="91440" tIns="45720" rIns="91440" bIns="45720" rtlCol="0" anchor="b">
            <a:normAutofit/>
          </a:bodyPr>
          <a:lstStyle/>
          <a:p>
            <a:r>
              <a:rPr lang="en-US" b="0" i="0" dirty="0">
                <a:solidFill>
                  <a:srgbClr val="FFFFFF"/>
                </a:solidFill>
                <a:effectLst/>
              </a:rPr>
              <a:t>GESI </a:t>
            </a:r>
            <a:r>
              <a:rPr lang="en-US" dirty="0">
                <a:solidFill>
                  <a:srgbClr val="FFFFFF"/>
                </a:solidFill>
              </a:rPr>
              <a:t>&amp;</a:t>
            </a:r>
            <a:r>
              <a:rPr lang="en-US" b="0" i="0" dirty="0">
                <a:solidFill>
                  <a:srgbClr val="FFFFFF"/>
                </a:solidFill>
                <a:effectLst/>
              </a:rPr>
              <a:t> the UK TVET sector</a:t>
            </a:r>
            <a:br>
              <a:rPr lang="en-US" b="0" i="0" dirty="0">
                <a:solidFill>
                  <a:srgbClr val="FFFFFF"/>
                </a:solidFill>
                <a:effectLst/>
              </a:rPr>
            </a:br>
            <a:endParaRPr lang="en-US" b="0" i="0" dirty="0">
              <a:solidFill>
                <a:srgbClr val="FFFFFF"/>
              </a:solidFill>
              <a:effectLst/>
            </a:endParaRPr>
          </a:p>
        </p:txBody>
      </p:sp>
      <p:sp>
        <p:nvSpPr>
          <p:cNvPr id="3" name="Subtitle 2">
            <a:extLst>
              <a:ext uri="{FF2B5EF4-FFF2-40B4-BE49-F238E27FC236}">
                <a16:creationId xmlns:a16="http://schemas.microsoft.com/office/drawing/2014/main" id="{43C5E67F-6ED0-1C87-1785-6AE93C35A6F2}"/>
              </a:ext>
            </a:extLst>
          </p:cNvPr>
          <p:cNvSpPr>
            <a:spLocks noGrp="1"/>
          </p:cNvSpPr>
          <p:nvPr>
            <p:ph type="subTitle" idx="1"/>
          </p:nvPr>
        </p:nvSpPr>
        <p:spPr>
          <a:xfrm>
            <a:off x="1524000" y="4159404"/>
            <a:ext cx="9144000" cy="1098395"/>
          </a:xfrm>
        </p:spPr>
        <p:txBody>
          <a:bodyPr vert="horz" lIns="91440" tIns="45720" rIns="91440" bIns="45720" rtlCol="0">
            <a:normAutofit/>
          </a:bodyPr>
          <a:lstStyle/>
          <a:p>
            <a:r>
              <a:rPr lang="en-US" b="0" i="0">
                <a:solidFill>
                  <a:srgbClr val="FFFFFF"/>
                </a:solidFill>
                <a:effectLst/>
              </a:rPr>
              <a:t> - challenges and solutions</a:t>
            </a:r>
            <a:endParaRPr lang="en-US">
              <a:solidFill>
                <a:srgbClr val="FFFFFF"/>
              </a:solidFill>
            </a:endParaRPr>
          </a:p>
        </p:txBody>
      </p:sp>
      <p:pic>
        <p:nvPicPr>
          <p:cNvPr id="4" name="Evolve_LSP.png" descr="Evolve_LSP.png">
            <a:extLst>
              <a:ext uri="{FF2B5EF4-FFF2-40B4-BE49-F238E27FC236}">
                <a16:creationId xmlns:a16="http://schemas.microsoft.com/office/drawing/2014/main" id="{B89A2DE3-4CD4-EE8B-4893-AB58D7099B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84770" y="361954"/>
            <a:ext cx="1450874" cy="703183"/>
          </a:xfrm>
          <a:prstGeom prst="rect">
            <a:avLst/>
          </a:prstGeom>
          <a:ln w="3175">
            <a:miter lim="400000"/>
          </a:ln>
        </p:spPr>
      </p:pic>
      <p:pic>
        <p:nvPicPr>
          <p:cNvPr id="6" name="Picture 5" descr="A close up of a sign&#10;&#10;Description automatically generated">
            <a:extLst>
              <a:ext uri="{FF2B5EF4-FFF2-40B4-BE49-F238E27FC236}">
                <a16:creationId xmlns:a16="http://schemas.microsoft.com/office/drawing/2014/main" id="{0163E698-68F1-987C-4CF3-72A8B5816F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sp>
        <p:nvSpPr>
          <p:cNvPr id="5" name="Footer Placeholder 18">
            <a:extLst>
              <a:ext uri="{FF2B5EF4-FFF2-40B4-BE49-F238E27FC236}">
                <a16:creationId xmlns:a16="http://schemas.microsoft.com/office/drawing/2014/main" id="{4F2B7E90-CCD8-B89F-92D8-4D632A5283DE}"/>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pPr>
              <a:spcAft>
                <a:spcPts val="600"/>
              </a:spcAft>
            </a:pPr>
            <a:r>
              <a:rPr lang="en-GB" sz="1000" dirty="0"/>
              <a:t>©️Evolve Global Solutions Ltd</a:t>
            </a:r>
            <a:endParaRPr lang="en-GB" sz="1000"/>
          </a:p>
        </p:txBody>
      </p:sp>
    </p:spTree>
    <p:extLst>
      <p:ext uri="{BB962C8B-B14F-4D97-AF65-F5344CB8AC3E}">
        <p14:creationId xmlns:p14="http://schemas.microsoft.com/office/powerpoint/2010/main" val="17469547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4573E-1006-384D-936E-5FECDBD326EB}"/>
              </a:ext>
            </a:extLst>
          </p:cNvPr>
          <p:cNvSpPr>
            <a:spLocks noGrp="1"/>
          </p:cNvSpPr>
          <p:nvPr>
            <p:ph type="title"/>
          </p:nvPr>
        </p:nvSpPr>
        <p:spPr>
          <a:xfrm>
            <a:off x="838200" y="365126"/>
            <a:ext cx="10515600" cy="919978"/>
          </a:xfrm>
        </p:spPr>
        <p:txBody>
          <a:bodyPr>
            <a:normAutofit/>
          </a:bodyPr>
          <a:lstStyle/>
          <a:p>
            <a:r>
              <a:rPr lang="en-GB" sz="3600" dirty="0"/>
              <a:t>Examples of strategies used to overcome the challenge</a:t>
            </a:r>
          </a:p>
        </p:txBody>
      </p:sp>
      <p:graphicFrame>
        <p:nvGraphicFramePr>
          <p:cNvPr id="9" name="Content Placeholder 2">
            <a:extLst>
              <a:ext uri="{FF2B5EF4-FFF2-40B4-BE49-F238E27FC236}">
                <a16:creationId xmlns:a16="http://schemas.microsoft.com/office/drawing/2014/main" id="{6941F814-1239-304E-F046-94E22D0AF7EE}"/>
              </a:ext>
            </a:extLst>
          </p:cNvPr>
          <p:cNvGraphicFramePr>
            <a:graphicFrameLocks noGrp="1"/>
          </p:cNvGraphicFramePr>
          <p:nvPr>
            <p:ph idx="1"/>
            <p:extLst>
              <p:ext uri="{D42A27DB-BD31-4B8C-83A1-F6EECF244321}">
                <p14:modId xmlns:p14="http://schemas.microsoft.com/office/powerpoint/2010/main" val="1613005600"/>
              </p:ext>
            </p:extLst>
          </p:nvPr>
        </p:nvGraphicFramePr>
        <p:xfrm>
          <a:off x="838200" y="1198605"/>
          <a:ext cx="10515600" cy="4978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Evolve_LSP.png" descr="Evolve_LSP.png">
            <a:extLst>
              <a:ext uri="{FF2B5EF4-FFF2-40B4-BE49-F238E27FC236}">
                <a16:creationId xmlns:a16="http://schemas.microsoft.com/office/drawing/2014/main" id="{3FFCB1AE-AF0E-3CED-5E05-D341DA181BC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434194" y="6318984"/>
            <a:ext cx="1019233" cy="493983"/>
          </a:xfrm>
          <a:prstGeom prst="rect">
            <a:avLst/>
          </a:prstGeom>
          <a:ln w="3175">
            <a:miter lim="400000"/>
          </a:ln>
        </p:spPr>
      </p:pic>
      <p:sp>
        <p:nvSpPr>
          <p:cNvPr id="5" name="Footer Placeholder 18">
            <a:extLst>
              <a:ext uri="{FF2B5EF4-FFF2-40B4-BE49-F238E27FC236}">
                <a16:creationId xmlns:a16="http://schemas.microsoft.com/office/drawing/2014/main" id="{2ADAF7B9-79F1-B39B-A2CE-D5738114B955}"/>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r>
              <a:rPr lang="en-GB" sz="1000" dirty="0"/>
              <a:t>©️Evolve Global Solutions Ltd</a:t>
            </a:r>
          </a:p>
        </p:txBody>
      </p:sp>
      <p:pic>
        <p:nvPicPr>
          <p:cNvPr id="6" name="Picture 5" descr="A close up of a sign&#10;&#10;Description automatically generated">
            <a:extLst>
              <a:ext uri="{FF2B5EF4-FFF2-40B4-BE49-F238E27FC236}">
                <a16:creationId xmlns:a16="http://schemas.microsoft.com/office/drawing/2014/main" id="{1A4EAFF0-5B88-0DD1-99C2-17EDF64FD2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3696" y="6368404"/>
            <a:ext cx="759665" cy="444563"/>
          </a:xfrm>
          <a:prstGeom prst="rect">
            <a:avLst/>
          </a:prstGeom>
        </p:spPr>
      </p:pic>
      <p:pic>
        <p:nvPicPr>
          <p:cNvPr id="7" name="Picture 6">
            <a:extLst>
              <a:ext uri="{FF2B5EF4-FFF2-40B4-BE49-F238E27FC236}">
                <a16:creationId xmlns:a16="http://schemas.microsoft.com/office/drawing/2014/main" id="{8009C6B8-F707-32E5-DCEF-B2CBC42DF3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42604" y="1216541"/>
            <a:ext cx="1293549" cy="767081"/>
          </a:xfrm>
          <a:prstGeom prst="rect">
            <a:avLst/>
          </a:prstGeom>
        </p:spPr>
      </p:pic>
    </p:spTree>
    <p:extLst>
      <p:ext uri="{BB962C8B-B14F-4D97-AF65-F5344CB8AC3E}">
        <p14:creationId xmlns:p14="http://schemas.microsoft.com/office/powerpoint/2010/main" val="1810130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4573E-1006-384D-936E-5FECDBD326EB}"/>
              </a:ext>
            </a:extLst>
          </p:cNvPr>
          <p:cNvSpPr>
            <a:spLocks noGrp="1"/>
          </p:cNvSpPr>
          <p:nvPr>
            <p:ph type="title"/>
          </p:nvPr>
        </p:nvSpPr>
        <p:spPr>
          <a:xfrm>
            <a:off x="838200" y="365125"/>
            <a:ext cx="9246570" cy="1325563"/>
          </a:xfrm>
        </p:spPr>
        <p:txBody>
          <a:bodyPr>
            <a:normAutofit/>
          </a:bodyPr>
          <a:lstStyle/>
          <a:p>
            <a:r>
              <a:rPr lang="en-GB" sz="3600" dirty="0"/>
              <a:t>Examples of Strategies Used to overcome the challenge – </a:t>
            </a:r>
            <a:r>
              <a:rPr lang="en-GB" sz="3600" dirty="0">
                <a:solidFill>
                  <a:srgbClr val="C00000"/>
                </a:solidFill>
              </a:rPr>
              <a:t>Social Media</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07230" y="1690688"/>
            <a:ext cx="3641989" cy="3832132"/>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2178337"/>
            <a:ext cx="4194864" cy="3983974"/>
          </a:xfrm>
          <a:prstGeom prst="rect">
            <a:avLst/>
          </a:prstGeom>
        </p:spPr>
      </p:pic>
      <p:pic>
        <p:nvPicPr>
          <p:cNvPr id="6" name="Evolve_LSP.png" descr="Evolve_LSP.png">
            <a:extLst>
              <a:ext uri="{FF2B5EF4-FFF2-40B4-BE49-F238E27FC236}">
                <a16:creationId xmlns:a16="http://schemas.microsoft.com/office/drawing/2014/main" id="{0AAD0CD8-B2FC-ACA2-0A12-23D250F032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84770" y="361954"/>
            <a:ext cx="1450874" cy="703183"/>
          </a:xfrm>
          <a:prstGeom prst="rect">
            <a:avLst/>
          </a:prstGeom>
          <a:ln w="3175">
            <a:miter lim="400000"/>
          </a:ln>
        </p:spPr>
      </p:pic>
      <p:sp>
        <p:nvSpPr>
          <p:cNvPr id="7" name="Footer Placeholder 18">
            <a:extLst>
              <a:ext uri="{FF2B5EF4-FFF2-40B4-BE49-F238E27FC236}">
                <a16:creationId xmlns:a16="http://schemas.microsoft.com/office/drawing/2014/main" id="{B6886E41-06AB-470E-78A6-F80D60C23B61}"/>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r>
              <a:rPr lang="en-GB" sz="1000" dirty="0"/>
              <a:t>©️Evolve Global Solutions Ltd</a:t>
            </a:r>
          </a:p>
        </p:txBody>
      </p:sp>
      <p:pic>
        <p:nvPicPr>
          <p:cNvPr id="8" name="Picture 7" descr="A close up of a sign&#10;&#10;Description automatically generated">
            <a:extLst>
              <a:ext uri="{FF2B5EF4-FFF2-40B4-BE49-F238E27FC236}">
                <a16:creationId xmlns:a16="http://schemas.microsoft.com/office/drawing/2014/main" id="{4407A79F-CD72-54E9-FCF5-D6A44D37D9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sp>
        <p:nvSpPr>
          <p:cNvPr id="9" name="TextBox 8">
            <a:extLst>
              <a:ext uri="{FF2B5EF4-FFF2-40B4-BE49-F238E27FC236}">
                <a16:creationId xmlns:a16="http://schemas.microsoft.com/office/drawing/2014/main" id="{1ECD8F55-3688-E1A8-79BA-1AEB5A04E89B}"/>
              </a:ext>
            </a:extLst>
          </p:cNvPr>
          <p:cNvSpPr txBox="1"/>
          <p:nvPr/>
        </p:nvSpPr>
        <p:spPr>
          <a:xfrm>
            <a:off x="838200" y="3104413"/>
            <a:ext cx="1545363" cy="9194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400" dirty="0"/>
              <a:t>Women in STEM</a:t>
            </a:r>
          </a:p>
        </p:txBody>
      </p:sp>
      <p:sp>
        <p:nvSpPr>
          <p:cNvPr id="12" name="TextBox 11">
            <a:extLst>
              <a:ext uri="{FF2B5EF4-FFF2-40B4-BE49-F238E27FC236}">
                <a16:creationId xmlns:a16="http://schemas.microsoft.com/office/drawing/2014/main" id="{319E4F41-DE75-9686-4F30-9B74C2AB3C34}"/>
              </a:ext>
            </a:extLst>
          </p:cNvPr>
          <p:cNvSpPr txBox="1"/>
          <p:nvPr/>
        </p:nvSpPr>
        <p:spPr>
          <a:xfrm>
            <a:off x="9668151" y="1712406"/>
            <a:ext cx="1586795" cy="9194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400" dirty="0"/>
              <a:t>Men into Childcare</a:t>
            </a:r>
          </a:p>
        </p:txBody>
      </p:sp>
    </p:spTree>
    <p:extLst>
      <p:ext uri="{BB962C8B-B14F-4D97-AF65-F5344CB8AC3E}">
        <p14:creationId xmlns:p14="http://schemas.microsoft.com/office/powerpoint/2010/main" val="4006702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screenshot of a social media post&#10;&#10;Description automatically generated">
            <a:extLst>
              <a:ext uri="{FF2B5EF4-FFF2-40B4-BE49-F238E27FC236}">
                <a16:creationId xmlns:a16="http://schemas.microsoft.com/office/drawing/2014/main" id="{884D6BA8-0787-C98F-43DB-E6BBC03091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192528" y="171716"/>
            <a:ext cx="3793268" cy="651456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E58225FB-5D22-1E48-98DA-489ECC7747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4184538" y="171716"/>
            <a:ext cx="3822924" cy="6514565"/>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0F285005-891C-8040-90CB-03B278ED2B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8188032" y="171716"/>
            <a:ext cx="3799007" cy="6514565"/>
          </a:xfrm>
          <a:prstGeom prst="rect">
            <a:avLst/>
          </a:prstGeom>
        </p:spPr>
      </p:pic>
    </p:spTree>
    <p:extLst>
      <p:ext uri="{BB962C8B-B14F-4D97-AF65-F5344CB8AC3E}">
        <p14:creationId xmlns:p14="http://schemas.microsoft.com/office/powerpoint/2010/main" val="2549021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 of a person&#10;&#10;Description automatically generated">
            <a:extLst>
              <a:ext uri="{FF2B5EF4-FFF2-40B4-BE49-F238E27FC236}">
                <a16:creationId xmlns:a16="http://schemas.microsoft.com/office/drawing/2014/main" id="{9E2D72DD-CCD0-C442-A279-C00826C75C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464" y="0"/>
            <a:ext cx="3164365" cy="685800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73BB92A0-6DC7-A941-8A69-8DD69C8146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6726" y="0"/>
            <a:ext cx="3166040" cy="6858000"/>
          </a:xfrm>
          <a:prstGeom prst="rect">
            <a:avLst/>
          </a:prstGeom>
        </p:spPr>
      </p:pic>
      <p:pic>
        <p:nvPicPr>
          <p:cNvPr id="10" name="Picture 9" descr="A screenshot of a social media post&#10;&#10;Description automatically generated">
            <a:extLst>
              <a:ext uri="{FF2B5EF4-FFF2-40B4-BE49-F238E27FC236}">
                <a16:creationId xmlns:a16="http://schemas.microsoft.com/office/drawing/2014/main" id="{884D142F-3D27-0442-BD7D-D9EBB15B17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7666" y="0"/>
            <a:ext cx="3164365" cy="6858000"/>
          </a:xfrm>
          <a:prstGeom prst="rect">
            <a:avLst/>
          </a:prstGeom>
        </p:spPr>
      </p:pic>
    </p:spTree>
    <p:extLst>
      <p:ext uri="{BB962C8B-B14F-4D97-AF65-F5344CB8AC3E}">
        <p14:creationId xmlns:p14="http://schemas.microsoft.com/office/powerpoint/2010/main" val="823234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4573E-1006-384D-936E-5FECDBD326EB}"/>
              </a:ext>
            </a:extLst>
          </p:cNvPr>
          <p:cNvSpPr>
            <a:spLocks noGrp="1"/>
          </p:cNvSpPr>
          <p:nvPr>
            <p:ph type="title"/>
          </p:nvPr>
        </p:nvSpPr>
        <p:spPr>
          <a:xfrm>
            <a:off x="838200" y="365125"/>
            <a:ext cx="9121346" cy="1325563"/>
          </a:xfrm>
        </p:spPr>
        <p:txBody>
          <a:bodyPr>
            <a:normAutofit/>
          </a:bodyPr>
          <a:lstStyle/>
          <a:p>
            <a:r>
              <a:rPr lang="en-GB" sz="3600" dirty="0"/>
              <a:t>Examples of Strategies Used to overcome the challenge – </a:t>
            </a:r>
            <a:r>
              <a:rPr lang="en-GB" sz="3600" dirty="0">
                <a:solidFill>
                  <a:srgbClr val="C00000"/>
                </a:solidFill>
              </a:rPr>
              <a:t>Partnership / Collaboration</a:t>
            </a:r>
          </a:p>
        </p:txBody>
      </p:sp>
      <p:sp>
        <p:nvSpPr>
          <p:cNvPr id="3" name="Content Placeholder 2">
            <a:extLst>
              <a:ext uri="{FF2B5EF4-FFF2-40B4-BE49-F238E27FC236}">
                <a16:creationId xmlns:a16="http://schemas.microsoft.com/office/drawing/2014/main" id="{BB8FC00A-0E00-9D4C-980F-2CCDC18848CE}"/>
              </a:ext>
            </a:extLst>
          </p:cNvPr>
          <p:cNvSpPr>
            <a:spLocks noGrp="1"/>
          </p:cNvSpPr>
          <p:nvPr>
            <p:ph idx="1"/>
          </p:nvPr>
        </p:nvSpPr>
        <p:spPr>
          <a:xfrm>
            <a:off x="320634" y="2161309"/>
            <a:ext cx="5649242" cy="4015654"/>
          </a:xfrm>
        </p:spPr>
        <p:txBody>
          <a:bodyPr>
            <a:normAutofit/>
          </a:bodyPr>
          <a:lstStyle/>
          <a:p>
            <a:r>
              <a:rPr lang="en-GB" dirty="0"/>
              <a:t>Working with primary and secondary schools – competition to promote STEM careers</a:t>
            </a:r>
          </a:p>
          <a:p>
            <a:pPr lvl="1"/>
            <a:r>
              <a:rPr lang="en-GB" dirty="0"/>
              <a:t>Lego competition, focus on STEM, but particular focus on girls participation</a:t>
            </a:r>
          </a:p>
          <a:p>
            <a:pPr lvl="1"/>
            <a:r>
              <a:rPr lang="en-GB" dirty="0"/>
              <a:t>STEM Olympics – challenges some posed by employers – cybersecurity – Sky TV</a:t>
            </a:r>
          </a:p>
          <a:p>
            <a:pPr lvl="1"/>
            <a:r>
              <a:rPr lang="en-GB" dirty="0" err="1"/>
              <a:t>SmartSTEMs</a:t>
            </a:r>
            <a:r>
              <a:rPr lang="en-GB" dirty="0"/>
              <a:t> – as before</a:t>
            </a:r>
          </a:p>
          <a:p>
            <a:pPr lvl="1"/>
            <a:endParaRPr lang="en-GB" dirty="0"/>
          </a:p>
          <a:p>
            <a:pPr marL="0" indent="0">
              <a:buNone/>
            </a:pPr>
            <a:endParaRPr lang="en-GB" dirty="0">
              <a:solidFill>
                <a:srgbClr val="FF0000"/>
              </a:solidFill>
            </a:endParaRPr>
          </a:p>
          <a:p>
            <a:endParaRPr lang="en-GB"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87865" y="2011966"/>
            <a:ext cx="4099653" cy="3847719"/>
          </a:xfrm>
          <a:prstGeom prst="rect">
            <a:avLst/>
          </a:prstGeom>
        </p:spPr>
      </p:pic>
      <p:pic>
        <p:nvPicPr>
          <p:cNvPr id="4" name="Evolve_LSP.png" descr="Evolve_LSP.png">
            <a:extLst>
              <a:ext uri="{FF2B5EF4-FFF2-40B4-BE49-F238E27FC236}">
                <a16:creationId xmlns:a16="http://schemas.microsoft.com/office/drawing/2014/main" id="{4DA3884A-0411-2C08-AA62-A217963041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84770" y="361954"/>
            <a:ext cx="1450874" cy="703183"/>
          </a:xfrm>
          <a:prstGeom prst="rect">
            <a:avLst/>
          </a:prstGeom>
          <a:ln w="3175">
            <a:miter lim="400000"/>
          </a:ln>
        </p:spPr>
      </p:pic>
      <p:sp>
        <p:nvSpPr>
          <p:cNvPr id="6" name="Footer Placeholder 18">
            <a:extLst>
              <a:ext uri="{FF2B5EF4-FFF2-40B4-BE49-F238E27FC236}">
                <a16:creationId xmlns:a16="http://schemas.microsoft.com/office/drawing/2014/main" id="{C35D4FE2-4A2B-2B33-6BC1-3C5CAC7F8A1F}"/>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r>
              <a:rPr lang="en-GB" sz="1000" dirty="0"/>
              <a:t>©️Evolve Global Solutions Ltd</a:t>
            </a:r>
          </a:p>
        </p:txBody>
      </p:sp>
      <p:pic>
        <p:nvPicPr>
          <p:cNvPr id="7" name="Picture 6" descr="A close up of a sign&#10;&#10;Description automatically generated">
            <a:extLst>
              <a:ext uri="{FF2B5EF4-FFF2-40B4-BE49-F238E27FC236}">
                <a16:creationId xmlns:a16="http://schemas.microsoft.com/office/drawing/2014/main" id="{A1B4EE9B-EE48-D0A8-B156-1BDBC477B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spTree>
    <p:extLst>
      <p:ext uri="{BB962C8B-B14F-4D97-AF65-F5344CB8AC3E}">
        <p14:creationId xmlns:p14="http://schemas.microsoft.com/office/powerpoint/2010/main" val="4243582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4573E-1006-384D-936E-5FECDBD326EB}"/>
              </a:ext>
            </a:extLst>
          </p:cNvPr>
          <p:cNvSpPr>
            <a:spLocks noGrp="1"/>
          </p:cNvSpPr>
          <p:nvPr>
            <p:ph type="title"/>
          </p:nvPr>
        </p:nvSpPr>
        <p:spPr/>
        <p:txBody>
          <a:bodyPr>
            <a:normAutofit/>
          </a:bodyPr>
          <a:lstStyle/>
          <a:p>
            <a:r>
              <a:rPr lang="en-GB" sz="3600" dirty="0"/>
              <a:t>Impact experienced as a result of strategies implemented - </a:t>
            </a:r>
            <a:r>
              <a:rPr lang="en-GB" sz="3600" dirty="0">
                <a:solidFill>
                  <a:srgbClr val="C00000"/>
                </a:solidFill>
              </a:rPr>
              <a:t>Awards</a:t>
            </a:r>
          </a:p>
        </p:txBody>
      </p:sp>
      <p:sp>
        <p:nvSpPr>
          <p:cNvPr id="3" name="Content Placeholder 2">
            <a:extLst>
              <a:ext uri="{FF2B5EF4-FFF2-40B4-BE49-F238E27FC236}">
                <a16:creationId xmlns:a16="http://schemas.microsoft.com/office/drawing/2014/main" id="{BB8FC00A-0E00-9D4C-980F-2CCDC18848CE}"/>
              </a:ext>
            </a:extLst>
          </p:cNvPr>
          <p:cNvSpPr>
            <a:spLocks noGrp="1"/>
          </p:cNvSpPr>
          <p:nvPr>
            <p:ph idx="1"/>
          </p:nvPr>
        </p:nvSpPr>
        <p:spPr/>
        <p:txBody>
          <a:bodyPr/>
          <a:lstStyle/>
          <a:p>
            <a:r>
              <a:rPr lang="en-GB" dirty="0" err="1"/>
              <a:t>SmartSTEMS</a:t>
            </a:r>
            <a:r>
              <a:rPr lang="en-GB" dirty="0"/>
              <a:t> and Men into Childcare – both won awards</a:t>
            </a:r>
          </a:p>
          <a:p>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21975" y="2353039"/>
            <a:ext cx="5407028" cy="3566775"/>
          </a:xfrm>
          <a:prstGeom prst="rect">
            <a:avLst/>
          </a:prstGeom>
        </p:spPr>
      </p:pic>
      <p:pic>
        <p:nvPicPr>
          <p:cNvPr id="5" name="Evolve_LSP.png" descr="Evolve_LSP.png">
            <a:extLst>
              <a:ext uri="{FF2B5EF4-FFF2-40B4-BE49-F238E27FC236}">
                <a16:creationId xmlns:a16="http://schemas.microsoft.com/office/drawing/2014/main" id="{7460F31A-3CF5-173C-E2BE-3065A1B2DC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84770" y="361954"/>
            <a:ext cx="1450874" cy="703183"/>
          </a:xfrm>
          <a:prstGeom prst="rect">
            <a:avLst/>
          </a:prstGeom>
          <a:ln w="3175">
            <a:miter lim="400000"/>
          </a:ln>
        </p:spPr>
      </p:pic>
      <p:sp>
        <p:nvSpPr>
          <p:cNvPr id="6" name="Footer Placeholder 18">
            <a:extLst>
              <a:ext uri="{FF2B5EF4-FFF2-40B4-BE49-F238E27FC236}">
                <a16:creationId xmlns:a16="http://schemas.microsoft.com/office/drawing/2014/main" id="{BE390967-721B-2BE3-6201-C6A6EBFD9460}"/>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r>
              <a:rPr lang="en-GB" sz="1000" dirty="0"/>
              <a:t>©️Evolve Global Solutions Ltd</a:t>
            </a:r>
          </a:p>
        </p:txBody>
      </p:sp>
      <p:pic>
        <p:nvPicPr>
          <p:cNvPr id="7" name="Picture 6" descr="A close up of a sign&#10;&#10;Description automatically generated">
            <a:extLst>
              <a:ext uri="{FF2B5EF4-FFF2-40B4-BE49-F238E27FC236}">
                <a16:creationId xmlns:a16="http://schemas.microsoft.com/office/drawing/2014/main" id="{84B0DCE3-4487-AE73-F31A-17DD6694DF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sp>
        <p:nvSpPr>
          <p:cNvPr id="8" name="TextBox 7">
            <a:extLst>
              <a:ext uri="{FF2B5EF4-FFF2-40B4-BE49-F238E27FC236}">
                <a16:creationId xmlns:a16="http://schemas.microsoft.com/office/drawing/2014/main" id="{0DC6705D-0101-2A2F-5785-A165470D4493}"/>
              </a:ext>
            </a:extLst>
          </p:cNvPr>
          <p:cNvSpPr txBox="1"/>
          <p:nvPr/>
        </p:nvSpPr>
        <p:spPr>
          <a:xfrm>
            <a:off x="8259239" y="3094501"/>
            <a:ext cx="2621571" cy="21452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400" dirty="0"/>
              <a:t>PR – Raises reputation &amp; public messaging also increasing pride internally</a:t>
            </a:r>
          </a:p>
        </p:txBody>
      </p:sp>
    </p:spTree>
    <p:extLst>
      <p:ext uri="{BB962C8B-B14F-4D97-AF65-F5344CB8AC3E}">
        <p14:creationId xmlns:p14="http://schemas.microsoft.com/office/powerpoint/2010/main" val="2986774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4573E-1006-384D-936E-5FECDBD326EB}"/>
              </a:ext>
            </a:extLst>
          </p:cNvPr>
          <p:cNvSpPr>
            <a:spLocks noGrp="1"/>
          </p:cNvSpPr>
          <p:nvPr>
            <p:ph type="title"/>
          </p:nvPr>
        </p:nvSpPr>
        <p:spPr>
          <a:xfrm>
            <a:off x="838200" y="365126"/>
            <a:ext cx="10752438" cy="821124"/>
          </a:xfrm>
        </p:spPr>
        <p:txBody>
          <a:bodyPr>
            <a:normAutofit/>
          </a:bodyPr>
          <a:lstStyle/>
          <a:p>
            <a:r>
              <a:rPr lang="en-GB" sz="3600" dirty="0"/>
              <a:t>Impact experienced as a result of strategies implemented</a:t>
            </a:r>
          </a:p>
        </p:txBody>
      </p:sp>
      <p:graphicFrame>
        <p:nvGraphicFramePr>
          <p:cNvPr id="8" name="Content Placeholder 2">
            <a:extLst>
              <a:ext uri="{FF2B5EF4-FFF2-40B4-BE49-F238E27FC236}">
                <a16:creationId xmlns:a16="http://schemas.microsoft.com/office/drawing/2014/main" id="{B78A6B60-C875-77FF-B856-B507AF9B88F2}"/>
              </a:ext>
            </a:extLst>
          </p:cNvPr>
          <p:cNvGraphicFramePr>
            <a:graphicFrameLocks noGrp="1"/>
          </p:cNvGraphicFramePr>
          <p:nvPr>
            <p:ph idx="1"/>
            <p:extLst>
              <p:ext uri="{D42A27DB-BD31-4B8C-83A1-F6EECF244321}">
                <p14:modId xmlns:p14="http://schemas.microsoft.com/office/powerpoint/2010/main" val="1176463848"/>
              </p:ext>
            </p:extLst>
          </p:nvPr>
        </p:nvGraphicFramePr>
        <p:xfrm>
          <a:off x="838200" y="1297459"/>
          <a:ext cx="10515600" cy="4879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Evolve_LSP.png" descr="Evolve_LSP.png">
            <a:extLst>
              <a:ext uri="{FF2B5EF4-FFF2-40B4-BE49-F238E27FC236}">
                <a16:creationId xmlns:a16="http://schemas.microsoft.com/office/drawing/2014/main" id="{ED3728D2-8E1B-C807-C0B8-7E3CF14EE9D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618285" y="6197775"/>
            <a:ext cx="1217753" cy="590198"/>
          </a:xfrm>
          <a:prstGeom prst="rect">
            <a:avLst/>
          </a:prstGeom>
          <a:ln w="3175">
            <a:miter lim="400000"/>
          </a:ln>
        </p:spPr>
      </p:pic>
      <p:sp>
        <p:nvSpPr>
          <p:cNvPr id="5" name="Footer Placeholder 18">
            <a:extLst>
              <a:ext uri="{FF2B5EF4-FFF2-40B4-BE49-F238E27FC236}">
                <a16:creationId xmlns:a16="http://schemas.microsoft.com/office/drawing/2014/main" id="{C4BAE8C9-8BC6-C8DB-CFAE-9E0BBBB97986}"/>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r>
              <a:rPr lang="en-GB" sz="1000" dirty="0"/>
              <a:t>©️Evolve Global Solutions Ltd</a:t>
            </a:r>
          </a:p>
        </p:txBody>
      </p:sp>
      <p:pic>
        <p:nvPicPr>
          <p:cNvPr id="6" name="Picture 5" descr="A close up of a sign&#10;&#10;Description automatically generated">
            <a:extLst>
              <a:ext uri="{FF2B5EF4-FFF2-40B4-BE49-F238E27FC236}">
                <a16:creationId xmlns:a16="http://schemas.microsoft.com/office/drawing/2014/main" id="{0DD8806D-0F55-5D7D-145F-C22F996F17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spTree>
    <p:extLst>
      <p:ext uri="{BB962C8B-B14F-4D97-AF65-F5344CB8AC3E}">
        <p14:creationId xmlns:p14="http://schemas.microsoft.com/office/powerpoint/2010/main" val="3934413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520C662-535F-994E-924B-B28FE519A3FF}"/>
              </a:ext>
            </a:extLst>
          </p:cNvPr>
          <p:cNvSpPr>
            <a:spLocks noGrp="1"/>
          </p:cNvSpPr>
          <p:nvPr>
            <p:ph type="title"/>
          </p:nvPr>
        </p:nvSpPr>
        <p:spPr>
          <a:xfrm>
            <a:off x="686834" y="1153572"/>
            <a:ext cx="3200400" cy="4461163"/>
          </a:xfrm>
        </p:spPr>
        <p:txBody>
          <a:bodyPr>
            <a:normAutofit/>
          </a:bodyPr>
          <a:lstStyle/>
          <a:p>
            <a:r>
              <a:rPr lang="en-GB" altLang="en-US" sz="3600" b="1" dirty="0">
                <a:solidFill>
                  <a:srgbClr val="FFFFFF"/>
                </a:solidFill>
                <a:latin typeface="Arial" panose="020B0604020202020204" pitchFamily="34" charset="0"/>
              </a:rPr>
              <a:t>Whole Organisation Approach</a:t>
            </a:r>
            <a:endParaRPr lang="en-GB" sz="3600" i="1" dirty="0">
              <a:solidFill>
                <a:srgbClr val="FFFFFF"/>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3484A300-B797-3F47-A56F-8C3F38D546CB}"/>
              </a:ext>
            </a:extLst>
          </p:cNvPr>
          <p:cNvSpPr>
            <a:spLocks noGrp="1"/>
          </p:cNvSpPr>
          <p:nvPr>
            <p:ph idx="1"/>
          </p:nvPr>
        </p:nvSpPr>
        <p:spPr>
          <a:xfrm>
            <a:off x="4447308" y="591344"/>
            <a:ext cx="6906491" cy="5585619"/>
          </a:xfrm>
        </p:spPr>
        <p:txBody>
          <a:bodyPr anchor="ctr">
            <a:normAutofit/>
          </a:bodyPr>
          <a:lstStyle/>
          <a:p>
            <a:r>
              <a:rPr lang="en-GB" altLang="en-US" dirty="0">
                <a:latin typeface="Arial" panose="020B0604020202020204" pitchFamily="34" charset="0"/>
                <a:cs typeface="Arial" panose="020B0604020202020204" pitchFamily="34" charset="0"/>
              </a:rPr>
              <a:t>Staff with specialist training in how to support specific groups</a:t>
            </a:r>
          </a:p>
          <a:p>
            <a:r>
              <a:rPr lang="en-GB" altLang="en-US" dirty="0">
                <a:latin typeface="Arial" panose="020B0604020202020204" pitchFamily="34" charset="0"/>
                <a:cs typeface="Arial" panose="020B0604020202020204" pitchFamily="34" charset="0"/>
              </a:rPr>
              <a:t>Organisation values, messaging, visuals</a:t>
            </a:r>
          </a:p>
          <a:p>
            <a:r>
              <a:rPr lang="en-GB" altLang="en-US" dirty="0">
                <a:latin typeface="Arial" panose="020B0604020202020204" pitchFamily="34" charset="0"/>
                <a:cs typeface="Arial" panose="020B0604020202020204" pitchFamily="34" charset="0"/>
              </a:rPr>
              <a:t>Career advice and guidance – independent and gender neutral</a:t>
            </a:r>
          </a:p>
          <a:p>
            <a:r>
              <a:rPr lang="en-GB" altLang="en-US" dirty="0">
                <a:latin typeface="Arial" panose="020B0604020202020204" pitchFamily="34" charset="0"/>
                <a:cs typeface="Arial" panose="020B0604020202020204" pitchFamily="34" charset="0"/>
              </a:rPr>
              <a:t>Counselling and Health &amp; Safety (e.g., health clinic)</a:t>
            </a:r>
          </a:p>
          <a:p>
            <a:r>
              <a:rPr lang="en-GB" altLang="en-US" dirty="0">
                <a:latin typeface="Arial" panose="020B0604020202020204" pitchFamily="34" charset="0"/>
                <a:cs typeface="Arial" panose="020B0604020202020204" pitchFamily="34" charset="0"/>
              </a:rPr>
              <a:t>Partnerships with specialist organisations</a:t>
            </a:r>
          </a:p>
          <a:p>
            <a:r>
              <a:rPr lang="en-GB" altLang="en-US" dirty="0">
                <a:latin typeface="Arial" panose="020B0604020202020204" pitchFamily="34" charset="0"/>
                <a:cs typeface="Arial" panose="020B0604020202020204" pitchFamily="34" charset="0"/>
              </a:rPr>
              <a:t>Tutorials (e.g., Individual Learning Plans, individualised targets)</a:t>
            </a:r>
            <a:endParaRPr lang="en-US" altLang="en-US"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696363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n e-learning aid in building startups? | Techno FAQ">
            <a:extLst>
              <a:ext uri="{FF2B5EF4-FFF2-40B4-BE49-F238E27FC236}">
                <a16:creationId xmlns:a16="http://schemas.microsoft.com/office/drawing/2014/main" id="{18CDC490-18C5-925F-13D3-313BFCB26771}"/>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D640EE-25AD-CAD7-1C07-CD634EF9300E}"/>
              </a:ext>
            </a:extLst>
          </p:cNvPr>
          <p:cNvSpPr txBox="1"/>
          <p:nvPr/>
        </p:nvSpPr>
        <p:spPr>
          <a:xfrm>
            <a:off x="-3047" y="6858000"/>
            <a:ext cx="12191999" cy="230832"/>
          </a:xfrm>
          <a:prstGeom prst="rect">
            <a:avLst/>
          </a:prstGeom>
          <a:noFill/>
        </p:spPr>
        <p:txBody>
          <a:bodyPr wrap="square" rtlCol="0">
            <a:spAutoFit/>
          </a:bodyPr>
          <a:lstStyle/>
          <a:p>
            <a:r>
              <a:rPr lang="en-GB" sz="900">
                <a:hlinkClick r:id="rId3" tooltip="https://technofaq.org/posts/2018/09/can-e-learning-aid-in-building-startups/"/>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825713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520C662-535F-994E-924B-B28FE519A3FF}"/>
              </a:ext>
            </a:extLst>
          </p:cNvPr>
          <p:cNvSpPr>
            <a:spLocks noGrp="1"/>
          </p:cNvSpPr>
          <p:nvPr>
            <p:ph type="ctrTitle"/>
          </p:nvPr>
        </p:nvSpPr>
        <p:spPr>
          <a:xfrm>
            <a:off x="383059" y="1001812"/>
            <a:ext cx="5579727" cy="4089171"/>
          </a:xfrm>
        </p:spPr>
        <p:txBody>
          <a:bodyPr>
            <a:normAutofit/>
          </a:bodyPr>
          <a:lstStyle/>
          <a:p>
            <a:pPr algn="l"/>
            <a:r>
              <a:rPr lang="en-GB" altLang="en-US" sz="3700" b="1" i="1" dirty="0">
                <a:latin typeface="Arial" panose="020B0604020202020204" pitchFamily="34" charset="0"/>
              </a:rPr>
              <a:t>Developing the ‘</a:t>
            </a:r>
            <a:r>
              <a:rPr lang="en-GB" altLang="en-US" sz="3700" b="1" i="1" dirty="0">
                <a:solidFill>
                  <a:srgbClr val="C00000"/>
                </a:solidFill>
                <a:latin typeface="Arial" panose="020B0604020202020204" pitchFamily="34" charset="0"/>
              </a:rPr>
              <a:t>whole</a:t>
            </a:r>
            <a:r>
              <a:rPr lang="en-GB" altLang="en-US" sz="3700" b="1" i="1" dirty="0">
                <a:latin typeface="Arial" panose="020B0604020202020204" pitchFamily="34" charset="0"/>
              </a:rPr>
              <a:t>’ learner, </a:t>
            </a:r>
            <a:r>
              <a:rPr lang="en-GB" altLang="en-US" sz="3700" b="1" i="1" dirty="0">
                <a:solidFill>
                  <a:schemeClr val="accent1"/>
                </a:solidFill>
                <a:latin typeface="Arial" panose="020B0604020202020204" pitchFamily="34" charset="0"/>
              </a:rPr>
              <a:t>managing change and transition</a:t>
            </a:r>
            <a:r>
              <a:rPr lang="en-GB" altLang="en-US" sz="3700" b="1" i="1" dirty="0">
                <a:latin typeface="Arial" panose="020B0604020202020204" pitchFamily="34" charset="0"/>
              </a:rPr>
              <a:t>, </a:t>
            </a:r>
            <a:r>
              <a:rPr lang="en-GB" altLang="en-US" sz="3700" b="1" i="1" dirty="0">
                <a:solidFill>
                  <a:schemeClr val="accent6">
                    <a:lumMod val="75000"/>
                  </a:schemeClr>
                </a:solidFill>
                <a:latin typeface="Arial" panose="020B0604020202020204" pitchFamily="34" charset="0"/>
              </a:rPr>
              <a:t>re-enforcing positive messages </a:t>
            </a:r>
            <a:r>
              <a:rPr lang="en-GB" altLang="en-US" sz="3700" b="1" i="1" dirty="0">
                <a:latin typeface="Arial" panose="020B0604020202020204" pitchFamily="34" charset="0"/>
              </a:rPr>
              <a:t>and </a:t>
            </a:r>
            <a:r>
              <a:rPr lang="en-GB" altLang="en-US" sz="3700" b="1" i="1" dirty="0">
                <a:solidFill>
                  <a:srgbClr val="7030A0"/>
                </a:solidFill>
                <a:latin typeface="Arial" panose="020B0604020202020204" pitchFamily="34" charset="0"/>
              </a:rPr>
              <a:t>behavioural change</a:t>
            </a:r>
            <a:endParaRPr lang="en-GB" sz="3700" i="1" dirty="0">
              <a:solidFill>
                <a:srgbClr val="7030A0"/>
              </a:solidFill>
            </a:endParaRPr>
          </a:p>
        </p:txBody>
      </p:sp>
      <p:pic>
        <p:nvPicPr>
          <p:cNvPr id="8" name="Picture 7" descr="People playing jigsaw puzzle">
            <a:extLst>
              <a:ext uri="{FF2B5EF4-FFF2-40B4-BE49-F238E27FC236}">
                <a16:creationId xmlns:a16="http://schemas.microsoft.com/office/drawing/2014/main" id="{2041FC15-913A-C7B6-4027-FAD0C239FA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 name="Evolve_LSP.png" descr="Evolve_LSP.png">
            <a:extLst>
              <a:ext uri="{FF2B5EF4-FFF2-40B4-BE49-F238E27FC236}">
                <a16:creationId xmlns:a16="http://schemas.microsoft.com/office/drawing/2014/main" id="{C7C9E2F0-8117-ABD9-3954-9FCF38EFD3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4629" y="6109784"/>
            <a:ext cx="1450874" cy="703183"/>
          </a:xfrm>
          <a:prstGeom prst="rect">
            <a:avLst/>
          </a:prstGeom>
          <a:ln w="3175">
            <a:miter lim="400000"/>
          </a:ln>
        </p:spPr>
      </p:pic>
      <p:sp>
        <p:nvSpPr>
          <p:cNvPr id="3" name="Footer Placeholder 18">
            <a:extLst>
              <a:ext uri="{FF2B5EF4-FFF2-40B4-BE49-F238E27FC236}">
                <a16:creationId xmlns:a16="http://schemas.microsoft.com/office/drawing/2014/main" id="{C495E018-D66D-9D55-545A-B65BD08D3ADA}"/>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r>
              <a:rPr lang="en-GB" sz="1000" dirty="0"/>
              <a:t>©️Evolve Global Solutions Ltd</a:t>
            </a:r>
          </a:p>
        </p:txBody>
      </p:sp>
      <p:pic>
        <p:nvPicPr>
          <p:cNvPr id="4" name="Picture 3" descr="A close up of a sign&#10;&#10;Description automatically generated">
            <a:extLst>
              <a:ext uri="{FF2B5EF4-FFF2-40B4-BE49-F238E27FC236}">
                <a16:creationId xmlns:a16="http://schemas.microsoft.com/office/drawing/2014/main" id="{2A87ADB3-9000-5FF5-5AD5-11E77440EA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35" y="6349268"/>
            <a:ext cx="759665" cy="444563"/>
          </a:xfrm>
          <a:prstGeom prst="rect">
            <a:avLst/>
          </a:prstGeom>
        </p:spPr>
      </p:pic>
    </p:spTree>
    <p:extLst>
      <p:ext uri="{BB962C8B-B14F-4D97-AF65-F5344CB8AC3E}">
        <p14:creationId xmlns:p14="http://schemas.microsoft.com/office/powerpoint/2010/main" val="2142617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DED5D7-FF60-7666-2A35-60D310A47C60}"/>
              </a:ext>
            </a:extLst>
          </p:cNvPr>
          <p:cNvSpPr>
            <a:spLocks noGrp="1"/>
          </p:cNvSpPr>
          <p:nvPr>
            <p:ph type="title"/>
          </p:nvPr>
        </p:nvSpPr>
        <p:spPr>
          <a:xfrm>
            <a:off x="635000" y="640823"/>
            <a:ext cx="3418659" cy="5583148"/>
          </a:xfrm>
        </p:spPr>
        <p:txBody>
          <a:bodyPr anchor="ctr">
            <a:normAutofit/>
          </a:bodyPr>
          <a:lstStyle/>
          <a:p>
            <a:r>
              <a:rPr lang="en-GB" dirty="0"/>
              <a:t>Afshan Baksh </a:t>
            </a:r>
            <a:br>
              <a:rPr lang="en-GB" dirty="0"/>
            </a:br>
            <a:br>
              <a:rPr lang="en-GB" dirty="0"/>
            </a:br>
            <a:r>
              <a:rPr lang="en-GB" sz="3600" dirty="0"/>
              <a:t>– Skills Specialist &amp; founder of Evolve Global Solutions</a:t>
            </a:r>
            <a:endParaRPr lang="en-GB" dirty="0"/>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volve_LSP.png" descr="Evolve_LSP.png">
            <a:extLst>
              <a:ext uri="{FF2B5EF4-FFF2-40B4-BE49-F238E27FC236}">
                <a16:creationId xmlns:a16="http://schemas.microsoft.com/office/drawing/2014/main" id="{CA04AF76-1249-315B-8BF7-C162B76C6F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74528" y="4943559"/>
            <a:ext cx="1450874" cy="703183"/>
          </a:xfrm>
          <a:prstGeom prst="rect">
            <a:avLst/>
          </a:prstGeom>
          <a:ln w="3175">
            <a:miter lim="400000"/>
          </a:ln>
        </p:spPr>
      </p:pic>
      <p:sp>
        <p:nvSpPr>
          <p:cNvPr id="5" name="Footer Placeholder 18">
            <a:extLst>
              <a:ext uri="{FF2B5EF4-FFF2-40B4-BE49-F238E27FC236}">
                <a16:creationId xmlns:a16="http://schemas.microsoft.com/office/drawing/2014/main" id="{B3A2F2BD-663F-828A-A5A3-06A528A11622}"/>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pPr>
              <a:spcAft>
                <a:spcPts val="600"/>
              </a:spcAft>
            </a:pPr>
            <a:r>
              <a:rPr lang="en-GB" sz="1000"/>
              <a:t>©️Evolve Global Solutions Ltd</a:t>
            </a:r>
          </a:p>
        </p:txBody>
      </p:sp>
      <p:pic>
        <p:nvPicPr>
          <p:cNvPr id="6" name="Picture 5" descr="A close up of a sign&#10;&#10;Description automatically generated">
            <a:extLst>
              <a:ext uri="{FF2B5EF4-FFF2-40B4-BE49-F238E27FC236}">
                <a16:creationId xmlns:a16="http://schemas.microsoft.com/office/drawing/2014/main" id="{B6EF1C05-8F53-3F6A-3FA1-8EB37FBE92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sp>
        <p:nvSpPr>
          <p:cNvPr id="9" name="TextBox 8">
            <a:extLst>
              <a:ext uri="{FF2B5EF4-FFF2-40B4-BE49-F238E27FC236}">
                <a16:creationId xmlns:a16="http://schemas.microsoft.com/office/drawing/2014/main" id="{980C31D8-692B-4DE4-393B-5BEA5D2D3749}"/>
              </a:ext>
            </a:extLst>
          </p:cNvPr>
          <p:cNvSpPr txBox="1"/>
          <p:nvPr/>
        </p:nvSpPr>
        <p:spPr>
          <a:xfrm>
            <a:off x="5112219" y="2081237"/>
            <a:ext cx="6306207" cy="2862322"/>
          </a:xfrm>
          <a:prstGeom prst="rect">
            <a:avLst/>
          </a:prstGeom>
          <a:noFill/>
        </p:spPr>
        <p:txBody>
          <a:bodyPr wrap="square" rtlCol="0">
            <a:spAutoFit/>
          </a:bodyPr>
          <a:lstStyle/>
          <a:p>
            <a:r>
              <a:rPr lang="en-GB" sz="6000" dirty="0"/>
              <a:t>Delighted to share my thoughts with you today.</a:t>
            </a:r>
          </a:p>
        </p:txBody>
      </p:sp>
    </p:spTree>
    <p:extLst>
      <p:ext uri="{BB962C8B-B14F-4D97-AF65-F5344CB8AC3E}">
        <p14:creationId xmlns:p14="http://schemas.microsoft.com/office/powerpoint/2010/main" val="1776033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9578EC9-C947-BACC-763B-74B7FBC6BA18}"/>
              </a:ext>
            </a:extLst>
          </p:cNvPr>
          <p:cNvGrpSpPr/>
          <p:nvPr/>
        </p:nvGrpSpPr>
        <p:grpSpPr>
          <a:xfrm>
            <a:off x="458367" y="580285"/>
            <a:ext cx="7178280" cy="5697430"/>
            <a:chOff x="458367" y="580285"/>
            <a:chExt cx="7178280" cy="5697430"/>
          </a:xfrm>
        </p:grpSpPr>
        <p:sp>
          <p:nvSpPr>
            <p:cNvPr id="9" name="Oval 8">
              <a:extLst>
                <a:ext uri="{FF2B5EF4-FFF2-40B4-BE49-F238E27FC236}">
                  <a16:creationId xmlns:a16="http://schemas.microsoft.com/office/drawing/2014/main" id="{A506FD5D-DDEC-AAD6-84D6-1423E4504B6B}"/>
                </a:ext>
              </a:extLst>
            </p:cNvPr>
            <p:cNvSpPr/>
            <p:nvPr/>
          </p:nvSpPr>
          <p:spPr>
            <a:xfrm>
              <a:off x="3791815" y="4253878"/>
              <a:ext cx="2242980" cy="2023837"/>
            </a:xfrm>
            <a:prstGeom prst="ellipse">
              <a:avLst/>
            </a:prstGeom>
            <a:solidFill>
              <a:schemeClr val="accent3">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Ethnicity</a:t>
              </a:r>
            </a:p>
          </p:txBody>
        </p:sp>
        <p:sp>
          <p:nvSpPr>
            <p:cNvPr id="8" name="Oval 7">
              <a:extLst>
                <a:ext uri="{FF2B5EF4-FFF2-40B4-BE49-F238E27FC236}">
                  <a16:creationId xmlns:a16="http://schemas.microsoft.com/office/drawing/2014/main" id="{69627E20-532F-D8B3-99CE-09577827A806}"/>
                </a:ext>
              </a:extLst>
            </p:cNvPr>
            <p:cNvSpPr/>
            <p:nvPr/>
          </p:nvSpPr>
          <p:spPr>
            <a:xfrm>
              <a:off x="2545492" y="4056202"/>
              <a:ext cx="1842980" cy="1454912"/>
            </a:xfrm>
            <a:prstGeom prst="ellipse">
              <a:avLst/>
            </a:prstGeom>
            <a:solidFill>
              <a:schemeClr val="accent6">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Nationality</a:t>
              </a:r>
            </a:p>
          </p:txBody>
        </p:sp>
        <p:sp>
          <p:nvSpPr>
            <p:cNvPr id="2" name="Oval 1">
              <a:extLst>
                <a:ext uri="{FF2B5EF4-FFF2-40B4-BE49-F238E27FC236}">
                  <a16:creationId xmlns:a16="http://schemas.microsoft.com/office/drawing/2014/main" id="{EEA39931-A368-9F86-E2C9-F966A3CCBE89}"/>
                </a:ext>
              </a:extLst>
            </p:cNvPr>
            <p:cNvSpPr/>
            <p:nvPr/>
          </p:nvSpPr>
          <p:spPr>
            <a:xfrm>
              <a:off x="2729772" y="580285"/>
              <a:ext cx="1964724" cy="1869989"/>
            </a:xfrm>
            <a:prstGeom prst="ellipse">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Age</a:t>
              </a:r>
            </a:p>
          </p:txBody>
        </p:sp>
        <p:sp>
          <p:nvSpPr>
            <p:cNvPr id="3" name="Oval 2">
              <a:extLst>
                <a:ext uri="{FF2B5EF4-FFF2-40B4-BE49-F238E27FC236}">
                  <a16:creationId xmlns:a16="http://schemas.microsoft.com/office/drawing/2014/main" id="{FF3CDC56-5096-2CAC-525B-8798E7C098F5}"/>
                </a:ext>
              </a:extLst>
            </p:cNvPr>
            <p:cNvSpPr/>
            <p:nvPr/>
          </p:nvSpPr>
          <p:spPr>
            <a:xfrm>
              <a:off x="458367" y="1724862"/>
              <a:ext cx="3282778" cy="3122140"/>
            </a:xfrm>
            <a:prstGeom prst="ellipse">
              <a:avLst/>
            </a:prstGeom>
            <a:solidFill>
              <a:srgbClr val="7030A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Gender Identity</a:t>
              </a:r>
            </a:p>
          </p:txBody>
        </p:sp>
        <p:sp>
          <p:nvSpPr>
            <p:cNvPr id="4" name="Oval 3">
              <a:extLst>
                <a:ext uri="{FF2B5EF4-FFF2-40B4-BE49-F238E27FC236}">
                  <a16:creationId xmlns:a16="http://schemas.microsoft.com/office/drawing/2014/main" id="{62919304-3775-52E8-A7D2-80469D3DF98E}"/>
                </a:ext>
              </a:extLst>
            </p:cNvPr>
            <p:cNvSpPr/>
            <p:nvPr/>
          </p:nvSpPr>
          <p:spPr>
            <a:xfrm>
              <a:off x="4528717" y="1236287"/>
              <a:ext cx="1758584" cy="1388366"/>
            </a:xfrm>
            <a:prstGeom prst="ellipse">
              <a:avLst/>
            </a:prstGeom>
            <a:solidFill>
              <a:schemeClr val="accent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Ability</a:t>
              </a:r>
            </a:p>
          </p:txBody>
        </p:sp>
        <p:sp>
          <p:nvSpPr>
            <p:cNvPr id="5" name="Oval 4">
              <a:extLst>
                <a:ext uri="{FF2B5EF4-FFF2-40B4-BE49-F238E27FC236}">
                  <a16:creationId xmlns:a16="http://schemas.microsoft.com/office/drawing/2014/main" id="{770B0600-E2B8-4545-AF88-6FA512B0C699}"/>
                </a:ext>
              </a:extLst>
            </p:cNvPr>
            <p:cNvSpPr/>
            <p:nvPr/>
          </p:nvSpPr>
          <p:spPr>
            <a:xfrm>
              <a:off x="4745166" y="2450274"/>
              <a:ext cx="2891481" cy="2613454"/>
            </a:xfrm>
            <a:prstGeom prst="ellipse">
              <a:avLst/>
            </a:prstGeom>
            <a:solidFill>
              <a:schemeClr val="accent4">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Religion</a:t>
              </a:r>
            </a:p>
          </p:txBody>
        </p:sp>
        <p:pic>
          <p:nvPicPr>
            <p:cNvPr id="7" name="Picture 6">
              <a:extLst>
                <a:ext uri="{FF2B5EF4-FFF2-40B4-BE49-F238E27FC236}">
                  <a16:creationId xmlns:a16="http://schemas.microsoft.com/office/drawing/2014/main" id="{3AD5E226-4282-E006-ABF8-6C2C95EF460A}"/>
                </a:ext>
              </a:extLst>
            </p:cNvPr>
            <p:cNvPicPr>
              <a:picLocks noChangeAspect="1"/>
            </p:cNvPicPr>
            <p:nvPr/>
          </p:nvPicPr>
          <p:blipFill>
            <a:blip r:embed="rId2"/>
            <a:stretch>
              <a:fillRect/>
            </a:stretch>
          </p:blipFill>
          <p:spPr>
            <a:xfrm>
              <a:off x="3016853" y="2033009"/>
              <a:ext cx="2661248" cy="2505847"/>
            </a:xfrm>
            <a:prstGeom prst="ellipse">
              <a:avLst/>
            </a:prstGeom>
          </p:spPr>
        </p:pic>
      </p:grpSp>
      <p:sp>
        <p:nvSpPr>
          <p:cNvPr id="10" name="Title 1">
            <a:extLst>
              <a:ext uri="{FF2B5EF4-FFF2-40B4-BE49-F238E27FC236}">
                <a16:creationId xmlns:a16="http://schemas.microsoft.com/office/drawing/2014/main" id="{3A0A53FB-B944-FEE3-7B2F-5CC2DE4B1E5C}"/>
              </a:ext>
            </a:extLst>
          </p:cNvPr>
          <p:cNvSpPr txBox="1">
            <a:spLocks/>
          </p:cNvSpPr>
          <p:nvPr/>
        </p:nvSpPr>
        <p:spPr>
          <a:xfrm>
            <a:off x="7853096" y="2657111"/>
            <a:ext cx="3928635" cy="1257641"/>
          </a:xfrm>
          <a:prstGeom prst="round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rPr>
              <a:t>Intersectionality</a:t>
            </a:r>
          </a:p>
        </p:txBody>
      </p:sp>
      <p:pic>
        <p:nvPicPr>
          <p:cNvPr id="11" name="Evolve_LSP.png" descr="Evolve_LSP.png">
            <a:extLst>
              <a:ext uri="{FF2B5EF4-FFF2-40B4-BE49-F238E27FC236}">
                <a16:creationId xmlns:a16="http://schemas.microsoft.com/office/drawing/2014/main" id="{0697F9C9-5D4B-0C9E-33E6-3C134D046A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84770" y="361954"/>
            <a:ext cx="1450874" cy="703183"/>
          </a:xfrm>
          <a:prstGeom prst="rect">
            <a:avLst/>
          </a:prstGeom>
          <a:ln w="3175">
            <a:miter lim="400000"/>
          </a:ln>
        </p:spPr>
      </p:pic>
      <p:sp>
        <p:nvSpPr>
          <p:cNvPr id="12" name="Footer Placeholder 18">
            <a:extLst>
              <a:ext uri="{FF2B5EF4-FFF2-40B4-BE49-F238E27FC236}">
                <a16:creationId xmlns:a16="http://schemas.microsoft.com/office/drawing/2014/main" id="{BC3DCFF6-0515-A1FA-84E4-7A8EA75AFD69}"/>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r>
              <a:rPr lang="en-GB" sz="1000" dirty="0"/>
              <a:t>©️Evolve Global Solutions Ltd</a:t>
            </a:r>
          </a:p>
        </p:txBody>
      </p:sp>
      <p:pic>
        <p:nvPicPr>
          <p:cNvPr id="13" name="Picture 12" descr="A close up of a sign&#10;&#10;Description automatically generated">
            <a:extLst>
              <a:ext uri="{FF2B5EF4-FFF2-40B4-BE49-F238E27FC236}">
                <a16:creationId xmlns:a16="http://schemas.microsoft.com/office/drawing/2014/main" id="{C0B305B1-17BB-EFAC-A4CE-C9B2EE47B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35" y="6349268"/>
            <a:ext cx="759665" cy="444563"/>
          </a:xfrm>
          <a:prstGeom prst="rect">
            <a:avLst/>
          </a:prstGeom>
        </p:spPr>
      </p:pic>
    </p:spTree>
    <p:extLst>
      <p:ext uri="{BB962C8B-B14F-4D97-AF65-F5344CB8AC3E}">
        <p14:creationId xmlns:p14="http://schemas.microsoft.com/office/powerpoint/2010/main" val="2781650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5135-14CD-8B10-F9E8-5AFD651EAF48}"/>
              </a:ext>
            </a:extLst>
          </p:cNvPr>
          <p:cNvSpPr>
            <a:spLocks noGrp="1"/>
          </p:cNvSpPr>
          <p:nvPr>
            <p:ph type="title"/>
          </p:nvPr>
        </p:nvSpPr>
        <p:spPr>
          <a:xfrm>
            <a:off x="838200" y="365125"/>
            <a:ext cx="7453184" cy="808767"/>
          </a:xfrm>
        </p:spPr>
        <p:txBody>
          <a:bodyPr>
            <a:normAutofit/>
          </a:bodyPr>
          <a:lstStyle/>
          <a:p>
            <a:r>
              <a:rPr lang="en-GB" sz="3600" dirty="0"/>
              <a:t>EDI – Equality, Diversity and Inclusion</a:t>
            </a:r>
          </a:p>
        </p:txBody>
      </p:sp>
      <p:graphicFrame>
        <p:nvGraphicFramePr>
          <p:cNvPr id="8" name="Content Placeholder 2">
            <a:extLst>
              <a:ext uri="{FF2B5EF4-FFF2-40B4-BE49-F238E27FC236}">
                <a16:creationId xmlns:a16="http://schemas.microsoft.com/office/drawing/2014/main" id="{E2EC4D24-90BF-7E1A-4F53-BB6216CA4354}"/>
              </a:ext>
            </a:extLst>
          </p:cNvPr>
          <p:cNvGraphicFramePr>
            <a:graphicFrameLocks noGrp="1"/>
          </p:cNvGraphicFramePr>
          <p:nvPr>
            <p:ph idx="1"/>
            <p:extLst>
              <p:ext uri="{D42A27DB-BD31-4B8C-83A1-F6EECF244321}">
                <p14:modId xmlns:p14="http://schemas.microsoft.com/office/powerpoint/2010/main" val="3460698655"/>
              </p:ext>
            </p:extLst>
          </p:nvPr>
        </p:nvGraphicFramePr>
        <p:xfrm>
          <a:off x="838200" y="1173892"/>
          <a:ext cx="10515600" cy="5318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Evolve_LSP.png" descr="Evolve_LSP.png">
            <a:extLst>
              <a:ext uri="{FF2B5EF4-FFF2-40B4-BE49-F238E27FC236}">
                <a16:creationId xmlns:a16="http://schemas.microsoft.com/office/drawing/2014/main" id="{CD035C6C-307D-87BB-F3A9-3D21514CA2B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084770" y="361954"/>
            <a:ext cx="1450874" cy="703183"/>
          </a:xfrm>
          <a:prstGeom prst="rect">
            <a:avLst/>
          </a:prstGeom>
          <a:ln w="3175">
            <a:miter lim="400000"/>
          </a:ln>
        </p:spPr>
      </p:pic>
      <p:sp>
        <p:nvSpPr>
          <p:cNvPr id="5" name="Footer Placeholder 18">
            <a:extLst>
              <a:ext uri="{FF2B5EF4-FFF2-40B4-BE49-F238E27FC236}">
                <a16:creationId xmlns:a16="http://schemas.microsoft.com/office/drawing/2014/main" id="{40CEA11F-B97F-6543-C670-8309C7A28D97}"/>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r>
              <a:rPr lang="en-GB" sz="1000" dirty="0"/>
              <a:t>©️Evolve Global Solutions Ltd</a:t>
            </a:r>
          </a:p>
        </p:txBody>
      </p:sp>
      <p:pic>
        <p:nvPicPr>
          <p:cNvPr id="6" name="Picture 5" descr="A close up of a sign&#10;&#10;Description automatically generated">
            <a:extLst>
              <a:ext uri="{FF2B5EF4-FFF2-40B4-BE49-F238E27FC236}">
                <a16:creationId xmlns:a16="http://schemas.microsoft.com/office/drawing/2014/main" id="{44ED0590-36B1-99AF-0425-A118083C8AC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535" y="6349268"/>
            <a:ext cx="759665" cy="444563"/>
          </a:xfrm>
          <a:prstGeom prst="rect">
            <a:avLst/>
          </a:prstGeom>
        </p:spPr>
      </p:pic>
    </p:spTree>
    <p:extLst>
      <p:ext uri="{BB962C8B-B14F-4D97-AF65-F5344CB8AC3E}">
        <p14:creationId xmlns:p14="http://schemas.microsoft.com/office/powerpoint/2010/main" val="3206530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D1109-CDF6-F425-A6C8-988D97A56901}"/>
              </a:ext>
            </a:extLst>
          </p:cNvPr>
          <p:cNvSpPr>
            <a:spLocks noGrp="1"/>
          </p:cNvSpPr>
          <p:nvPr>
            <p:ph type="title"/>
          </p:nvPr>
        </p:nvSpPr>
        <p:spPr>
          <a:xfrm>
            <a:off x="635000" y="640823"/>
            <a:ext cx="3418659" cy="5583148"/>
          </a:xfrm>
        </p:spPr>
        <p:txBody>
          <a:bodyPr anchor="ctr">
            <a:normAutofit/>
          </a:bodyPr>
          <a:lstStyle/>
          <a:p>
            <a:r>
              <a:rPr lang="en-GB" sz="5400" dirty="0"/>
              <a:t>Factoring in external forces  </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volve_LSP.png" descr="Evolve_LSP.png">
            <a:extLst>
              <a:ext uri="{FF2B5EF4-FFF2-40B4-BE49-F238E27FC236}">
                <a16:creationId xmlns:a16="http://schemas.microsoft.com/office/drawing/2014/main" id="{70C9D8FE-64BE-CE7F-14E6-834E85D428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35040" y="6109784"/>
            <a:ext cx="1450874" cy="703183"/>
          </a:xfrm>
          <a:prstGeom prst="rect">
            <a:avLst/>
          </a:prstGeom>
          <a:ln w="3175">
            <a:miter lim="400000"/>
          </a:ln>
        </p:spPr>
      </p:pic>
      <p:sp>
        <p:nvSpPr>
          <p:cNvPr id="5" name="Footer Placeholder 18">
            <a:extLst>
              <a:ext uri="{FF2B5EF4-FFF2-40B4-BE49-F238E27FC236}">
                <a16:creationId xmlns:a16="http://schemas.microsoft.com/office/drawing/2014/main" id="{D4BBDE10-B134-B2B7-C480-AC4D103413D7}"/>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pPr>
              <a:spcAft>
                <a:spcPts val="600"/>
              </a:spcAft>
            </a:pPr>
            <a:r>
              <a:rPr lang="en-GB" sz="1000" dirty="0"/>
              <a:t>©️Evolve Global Solutions Ltd</a:t>
            </a:r>
            <a:endParaRPr lang="en-GB" sz="1000"/>
          </a:p>
        </p:txBody>
      </p:sp>
      <p:pic>
        <p:nvPicPr>
          <p:cNvPr id="6" name="Picture 5" descr="A close up of a sign&#10;&#10;Description automatically generated">
            <a:extLst>
              <a:ext uri="{FF2B5EF4-FFF2-40B4-BE49-F238E27FC236}">
                <a16:creationId xmlns:a16="http://schemas.microsoft.com/office/drawing/2014/main" id="{26F6BAAF-B495-789B-241D-72F8A9DE69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graphicFrame>
        <p:nvGraphicFramePr>
          <p:cNvPr id="8" name="Content Placeholder 2">
            <a:extLst>
              <a:ext uri="{FF2B5EF4-FFF2-40B4-BE49-F238E27FC236}">
                <a16:creationId xmlns:a16="http://schemas.microsoft.com/office/drawing/2014/main" id="{FFB1437A-EE82-1883-E313-E55E48F5DEC0}"/>
              </a:ext>
            </a:extLst>
          </p:cNvPr>
          <p:cNvGraphicFramePr>
            <a:graphicFrameLocks noGrp="1"/>
          </p:cNvGraphicFramePr>
          <p:nvPr>
            <p:ph idx="1"/>
            <p:extLst>
              <p:ext uri="{D42A27DB-BD31-4B8C-83A1-F6EECF244321}">
                <p14:modId xmlns:p14="http://schemas.microsoft.com/office/powerpoint/2010/main" val="225048735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5076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B06D3E4-D268-314F-80CB-5D27AEA1DC50}"/>
              </a:ext>
            </a:extLst>
          </p:cNvPr>
          <p:cNvSpPr>
            <a:spLocks noGrp="1"/>
          </p:cNvSpPr>
          <p:nvPr>
            <p:ph type="ctrTitle"/>
          </p:nvPr>
        </p:nvSpPr>
        <p:spPr>
          <a:xfrm>
            <a:off x="4774856" y="377336"/>
            <a:ext cx="2642285" cy="915691"/>
          </a:xfrm>
        </p:spPr>
        <p:txBody>
          <a:bodyPr>
            <a:noAutofit/>
          </a:bodyPr>
          <a:lstStyle/>
          <a:p>
            <a:pPr algn="l"/>
            <a:r>
              <a:rPr lang="en-GB" sz="4000" dirty="0">
                <a:solidFill>
                  <a:schemeClr val="bg2">
                    <a:lumMod val="75000"/>
                  </a:schemeClr>
                </a:solidFill>
              </a:rPr>
              <a:t>Thank You!</a:t>
            </a:r>
          </a:p>
        </p:txBody>
      </p:sp>
      <p:sp>
        <p:nvSpPr>
          <p:cNvPr id="11" name="Subtitle 14">
            <a:extLst>
              <a:ext uri="{FF2B5EF4-FFF2-40B4-BE49-F238E27FC236}">
                <a16:creationId xmlns:a16="http://schemas.microsoft.com/office/drawing/2014/main" id="{856E6A50-5FFE-4345-8D2C-B0D9444C7BF4}"/>
              </a:ext>
            </a:extLst>
          </p:cNvPr>
          <p:cNvSpPr>
            <a:spLocks noGrp="1"/>
          </p:cNvSpPr>
          <p:nvPr>
            <p:ph type="subTitle" idx="1"/>
          </p:nvPr>
        </p:nvSpPr>
        <p:spPr>
          <a:xfrm>
            <a:off x="2384854" y="3930922"/>
            <a:ext cx="6916838" cy="1839684"/>
          </a:xfrm>
        </p:spPr>
        <p:txBody>
          <a:bodyPr>
            <a:normAutofit/>
          </a:bodyPr>
          <a:lstStyle/>
          <a:p>
            <a:endParaRPr lang="en-GB" dirty="0"/>
          </a:p>
          <a:p>
            <a:r>
              <a:rPr lang="en-GB" dirty="0">
                <a:solidFill>
                  <a:schemeClr val="bg2">
                    <a:lumMod val="75000"/>
                  </a:schemeClr>
                </a:solidFill>
              </a:rPr>
              <a:t>Afshan Baksh, Skills Specialist </a:t>
            </a:r>
          </a:p>
          <a:p>
            <a:r>
              <a:rPr lang="en-GB" dirty="0">
                <a:hlinkClick r:id="rId2"/>
              </a:rPr>
              <a:t>afshan@evolveglobal.co.uk</a:t>
            </a:r>
            <a:endParaRPr lang="en-GB" dirty="0"/>
          </a:p>
          <a:p>
            <a:r>
              <a:rPr lang="en-GB" dirty="0">
                <a:hlinkClick r:id="rId3"/>
              </a:rPr>
              <a:t>www.evolveglobal.co.uk</a:t>
            </a:r>
            <a:r>
              <a:rPr lang="en-GB" dirty="0"/>
              <a:t> </a:t>
            </a:r>
          </a:p>
          <a:p>
            <a:endParaRPr lang="en-GB" dirty="0"/>
          </a:p>
        </p:txBody>
      </p:sp>
      <p:pic>
        <p:nvPicPr>
          <p:cNvPr id="12" name="Evolve_LSP.png" descr="Evolve_LSP.png">
            <a:extLst>
              <a:ext uri="{FF2B5EF4-FFF2-40B4-BE49-F238E27FC236}">
                <a16:creationId xmlns:a16="http://schemas.microsoft.com/office/drawing/2014/main" id="{2F550D22-2497-F141-9EC5-BB271D7EC1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50533" y="1440373"/>
            <a:ext cx="3690929" cy="1781398"/>
          </a:xfrm>
          <a:prstGeom prst="rect">
            <a:avLst/>
          </a:prstGeom>
          <a:ln w="3175">
            <a:miter lim="400000"/>
          </a:ln>
        </p:spPr>
      </p:pic>
      <p:sp>
        <p:nvSpPr>
          <p:cNvPr id="8" name="Title 13">
            <a:extLst>
              <a:ext uri="{FF2B5EF4-FFF2-40B4-BE49-F238E27FC236}">
                <a16:creationId xmlns:a16="http://schemas.microsoft.com/office/drawing/2014/main" id="{31F803EA-05A4-9B4B-AB68-6872A7B54F00}"/>
              </a:ext>
            </a:extLst>
          </p:cNvPr>
          <p:cNvSpPr txBox="1">
            <a:spLocks/>
          </p:cNvSpPr>
          <p:nvPr/>
        </p:nvSpPr>
        <p:spPr>
          <a:xfrm>
            <a:off x="3821012" y="3338704"/>
            <a:ext cx="4341083" cy="44487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b">
            <a:noAutofit/>
          </a:bodyPr>
          <a:lstStyle>
            <a:lvl1pPr marL="0" marR="0" indent="0" algn="ctr" defTabSz="415431" rtl="0" latinLnBrk="0">
              <a:lnSpc>
                <a:spcPct val="80000"/>
              </a:lnSpc>
              <a:spcBef>
                <a:spcPts val="0"/>
              </a:spcBef>
              <a:spcAft>
                <a:spcPts val="0"/>
              </a:spcAft>
              <a:buClrTx/>
              <a:buSzTx/>
              <a:buFontTx/>
              <a:buNone/>
              <a:tabLst/>
              <a:defRPr sz="8533" b="0" i="0" u="none" strike="noStrike" cap="all" spc="-156" baseline="0">
                <a:solidFill>
                  <a:srgbClr val="FFFFFF"/>
                </a:solidFill>
                <a:uFillTx/>
                <a:latin typeface="+mn-lt"/>
                <a:ea typeface="+mn-ea"/>
                <a:cs typeface="+mn-cs"/>
                <a:sym typeface="Druk Medium"/>
              </a:defRPr>
            </a:lvl1pPr>
            <a:lvl2pPr marL="0" marR="0" indent="457200" algn="l" defTabSz="415431" rtl="0" latinLnBrk="0">
              <a:lnSpc>
                <a:spcPct val="80000"/>
              </a:lnSpc>
              <a:spcBef>
                <a:spcPts val="0"/>
              </a:spcBef>
              <a:spcAft>
                <a:spcPts val="0"/>
              </a:spcAft>
              <a:buClrTx/>
              <a:buSzTx/>
              <a:buFontTx/>
              <a:buNone/>
              <a:tabLst/>
              <a:defRPr sz="15600" b="0" i="0" u="none" strike="noStrike" cap="all" spc="-156" baseline="0">
                <a:solidFill>
                  <a:srgbClr val="FFFFFF"/>
                </a:solidFill>
                <a:uFillTx/>
                <a:latin typeface="+mn-lt"/>
                <a:ea typeface="+mn-ea"/>
                <a:cs typeface="+mn-cs"/>
                <a:sym typeface="Druk Medium"/>
              </a:defRPr>
            </a:lvl2pPr>
            <a:lvl3pPr marL="0" marR="0" indent="914400" algn="l" defTabSz="415431" rtl="0" latinLnBrk="0">
              <a:lnSpc>
                <a:spcPct val="80000"/>
              </a:lnSpc>
              <a:spcBef>
                <a:spcPts val="0"/>
              </a:spcBef>
              <a:spcAft>
                <a:spcPts val="0"/>
              </a:spcAft>
              <a:buClrTx/>
              <a:buSzTx/>
              <a:buFontTx/>
              <a:buNone/>
              <a:tabLst/>
              <a:defRPr sz="15600" b="0" i="0" u="none" strike="noStrike" cap="all" spc="-156" baseline="0">
                <a:solidFill>
                  <a:srgbClr val="FFFFFF"/>
                </a:solidFill>
                <a:uFillTx/>
                <a:latin typeface="+mn-lt"/>
                <a:ea typeface="+mn-ea"/>
                <a:cs typeface="+mn-cs"/>
                <a:sym typeface="Druk Medium"/>
              </a:defRPr>
            </a:lvl3pPr>
            <a:lvl4pPr marL="0" marR="0" indent="1371600" algn="l" defTabSz="415431" rtl="0" latinLnBrk="0">
              <a:lnSpc>
                <a:spcPct val="80000"/>
              </a:lnSpc>
              <a:spcBef>
                <a:spcPts val="0"/>
              </a:spcBef>
              <a:spcAft>
                <a:spcPts val="0"/>
              </a:spcAft>
              <a:buClrTx/>
              <a:buSzTx/>
              <a:buFontTx/>
              <a:buNone/>
              <a:tabLst/>
              <a:defRPr sz="15600" b="0" i="0" u="none" strike="noStrike" cap="all" spc="-156" baseline="0">
                <a:solidFill>
                  <a:srgbClr val="FFFFFF"/>
                </a:solidFill>
                <a:uFillTx/>
                <a:latin typeface="+mn-lt"/>
                <a:ea typeface="+mn-ea"/>
                <a:cs typeface="+mn-cs"/>
                <a:sym typeface="Druk Medium"/>
              </a:defRPr>
            </a:lvl4pPr>
            <a:lvl5pPr marL="0" marR="0" indent="1828800" algn="l" defTabSz="415431" rtl="0" latinLnBrk="0">
              <a:lnSpc>
                <a:spcPct val="80000"/>
              </a:lnSpc>
              <a:spcBef>
                <a:spcPts val="0"/>
              </a:spcBef>
              <a:spcAft>
                <a:spcPts val="0"/>
              </a:spcAft>
              <a:buClrTx/>
              <a:buSzTx/>
              <a:buFontTx/>
              <a:buNone/>
              <a:tabLst/>
              <a:defRPr sz="15600" b="0" i="0" u="none" strike="noStrike" cap="all" spc="-156" baseline="0">
                <a:solidFill>
                  <a:srgbClr val="FFFFFF"/>
                </a:solidFill>
                <a:uFillTx/>
                <a:latin typeface="+mn-lt"/>
                <a:ea typeface="+mn-ea"/>
                <a:cs typeface="+mn-cs"/>
                <a:sym typeface="Druk Medium"/>
              </a:defRPr>
            </a:lvl5pPr>
            <a:lvl6pPr marL="0" marR="0" indent="2286000" algn="l" defTabSz="415431" rtl="0" latinLnBrk="0">
              <a:lnSpc>
                <a:spcPct val="80000"/>
              </a:lnSpc>
              <a:spcBef>
                <a:spcPts val="0"/>
              </a:spcBef>
              <a:spcAft>
                <a:spcPts val="0"/>
              </a:spcAft>
              <a:buClrTx/>
              <a:buSzTx/>
              <a:buFontTx/>
              <a:buNone/>
              <a:tabLst/>
              <a:defRPr sz="15600" b="0" i="0" u="none" strike="noStrike" cap="all" spc="-156" baseline="0">
                <a:solidFill>
                  <a:srgbClr val="FFFFFF"/>
                </a:solidFill>
                <a:uFillTx/>
                <a:latin typeface="+mn-lt"/>
                <a:ea typeface="+mn-ea"/>
                <a:cs typeface="+mn-cs"/>
                <a:sym typeface="Druk Medium"/>
              </a:defRPr>
            </a:lvl6pPr>
            <a:lvl7pPr marL="0" marR="0" indent="2743200" algn="l" defTabSz="415431" rtl="0" latinLnBrk="0">
              <a:lnSpc>
                <a:spcPct val="80000"/>
              </a:lnSpc>
              <a:spcBef>
                <a:spcPts val="0"/>
              </a:spcBef>
              <a:spcAft>
                <a:spcPts val="0"/>
              </a:spcAft>
              <a:buClrTx/>
              <a:buSzTx/>
              <a:buFontTx/>
              <a:buNone/>
              <a:tabLst/>
              <a:defRPr sz="15600" b="0" i="0" u="none" strike="noStrike" cap="all" spc="-156" baseline="0">
                <a:solidFill>
                  <a:srgbClr val="FFFFFF"/>
                </a:solidFill>
                <a:uFillTx/>
                <a:latin typeface="+mn-lt"/>
                <a:ea typeface="+mn-ea"/>
                <a:cs typeface="+mn-cs"/>
                <a:sym typeface="Druk Medium"/>
              </a:defRPr>
            </a:lvl7pPr>
            <a:lvl8pPr marL="0" marR="0" indent="3200400" algn="l" defTabSz="415431" rtl="0" latinLnBrk="0">
              <a:lnSpc>
                <a:spcPct val="80000"/>
              </a:lnSpc>
              <a:spcBef>
                <a:spcPts val="0"/>
              </a:spcBef>
              <a:spcAft>
                <a:spcPts val="0"/>
              </a:spcAft>
              <a:buClrTx/>
              <a:buSzTx/>
              <a:buFontTx/>
              <a:buNone/>
              <a:tabLst/>
              <a:defRPr sz="15600" b="0" i="0" u="none" strike="noStrike" cap="all" spc="-156" baseline="0">
                <a:solidFill>
                  <a:srgbClr val="FFFFFF"/>
                </a:solidFill>
                <a:uFillTx/>
                <a:latin typeface="+mn-lt"/>
                <a:ea typeface="+mn-ea"/>
                <a:cs typeface="+mn-cs"/>
                <a:sym typeface="Druk Medium"/>
              </a:defRPr>
            </a:lvl8pPr>
            <a:lvl9pPr marL="0" marR="0" indent="3657600" algn="l" defTabSz="415431" rtl="0" latinLnBrk="0">
              <a:lnSpc>
                <a:spcPct val="80000"/>
              </a:lnSpc>
              <a:spcBef>
                <a:spcPts val="0"/>
              </a:spcBef>
              <a:spcAft>
                <a:spcPts val="0"/>
              </a:spcAft>
              <a:buClrTx/>
              <a:buSzTx/>
              <a:buFontTx/>
              <a:buNone/>
              <a:tabLst/>
              <a:defRPr sz="15600" b="0" i="0" u="none" strike="noStrike" cap="all" spc="-156" baseline="0">
                <a:solidFill>
                  <a:srgbClr val="FFFFFF"/>
                </a:solidFill>
                <a:uFillTx/>
                <a:latin typeface="+mn-lt"/>
                <a:ea typeface="+mn-ea"/>
                <a:cs typeface="+mn-cs"/>
                <a:sym typeface="Druk Medium"/>
              </a:defRPr>
            </a:lvl9pPr>
          </a:lstStyle>
          <a:p>
            <a:pPr algn="l" hangingPunct="1"/>
            <a:r>
              <a:rPr lang="en-GB" sz="2800" dirty="0">
                <a:solidFill>
                  <a:schemeClr val="bg2">
                    <a:lumMod val="75000"/>
                  </a:schemeClr>
                </a:solidFill>
              </a:rPr>
              <a:t>Evolve Global Solutions Ltd</a:t>
            </a:r>
          </a:p>
        </p:txBody>
      </p:sp>
      <p:pic>
        <p:nvPicPr>
          <p:cNvPr id="2" name="Picture 1" descr="A close up of a sign&#10;&#10;Description automatically generated">
            <a:extLst>
              <a:ext uri="{FF2B5EF4-FFF2-40B4-BE49-F238E27FC236}">
                <a16:creationId xmlns:a16="http://schemas.microsoft.com/office/drawing/2014/main" id="{D4CCA8A7-F25D-ACD3-49B0-5EF4AFD7C5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35" y="5770606"/>
            <a:ext cx="1748479" cy="1023226"/>
          </a:xfrm>
          <a:prstGeom prst="rect">
            <a:avLst/>
          </a:prstGeom>
        </p:spPr>
      </p:pic>
    </p:spTree>
    <p:extLst>
      <p:ext uri="{BB962C8B-B14F-4D97-AF65-F5344CB8AC3E}">
        <p14:creationId xmlns:p14="http://schemas.microsoft.com/office/powerpoint/2010/main" val="2620310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174BA-D8F1-C2B0-A905-81D61A56F52A}"/>
              </a:ext>
            </a:extLst>
          </p:cNvPr>
          <p:cNvSpPr>
            <a:spLocks noGrp="1"/>
          </p:cNvSpPr>
          <p:nvPr>
            <p:ph type="title"/>
          </p:nvPr>
        </p:nvSpPr>
        <p:spPr>
          <a:xfrm>
            <a:off x="635000" y="640823"/>
            <a:ext cx="3418659" cy="5583148"/>
          </a:xfrm>
        </p:spPr>
        <p:txBody>
          <a:bodyPr anchor="ctr">
            <a:normAutofit/>
          </a:bodyPr>
          <a:lstStyle/>
          <a:p>
            <a:r>
              <a:rPr lang="en-GB" sz="4200" dirty="0"/>
              <a:t>UK TVET – Learner Demographics</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volve_LSP.png" descr="Evolve_LSP.png">
            <a:extLst>
              <a:ext uri="{FF2B5EF4-FFF2-40B4-BE49-F238E27FC236}">
                <a16:creationId xmlns:a16="http://schemas.microsoft.com/office/drawing/2014/main" id="{6D7C4D3B-E586-6793-3A1F-6E64AAA385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5344" y="6096250"/>
            <a:ext cx="1450874" cy="703183"/>
          </a:xfrm>
          <a:prstGeom prst="rect">
            <a:avLst/>
          </a:prstGeom>
          <a:ln w="3175">
            <a:miter lim="400000"/>
          </a:ln>
        </p:spPr>
      </p:pic>
      <p:sp>
        <p:nvSpPr>
          <p:cNvPr id="5" name="Footer Placeholder 18">
            <a:extLst>
              <a:ext uri="{FF2B5EF4-FFF2-40B4-BE49-F238E27FC236}">
                <a16:creationId xmlns:a16="http://schemas.microsoft.com/office/drawing/2014/main" id="{8863599A-07F7-26C0-1B11-3E39D6808B12}"/>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pPr>
              <a:spcAft>
                <a:spcPts val="600"/>
              </a:spcAft>
            </a:pPr>
            <a:r>
              <a:rPr lang="en-GB" sz="1000" dirty="0"/>
              <a:t>©️Evolve Global Solutions Ltd</a:t>
            </a:r>
            <a:endParaRPr lang="en-GB" sz="1000"/>
          </a:p>
        </p:txBody>
      </p:sp>
      <p:pic>
        <p:nvPicPr>
          <p:cNvPr id="6" name="Picture 5" descr="A close up of a sign&#10;&#10;Description automatically generated">
            <a:extLst>
              <a:ext uri="{FF2B5EF4-FFF2-40B4-BE49-F238E27FC236}">
                <a16:creationId xmlns:a16="http://schemas.microsoft.com/office/drawing/2014/main" id="{68976897-CE58-91FD-6E2D-AAD90FB22D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graphicFrame>
        <p:nvGraphicFramePr>
          <p:cNvPr id="9" name="Content Placeholder 2">
            <a:extLst>
              <a:ext uri="{FF2B5EF4-FFF2-40B4-BE49-F238E27FC236}">
                <a16:creationId xmlns:a16="http://schemas.microsoft.com/office/drawing/2014/main" id="{B77CA795-6C97-9079-99AE-BE24A8E0A3BA}"/>
              </a:ext>
            </a:extLst>
          </p:cNvPr>
          <p:cNvGraphicFramePr>
            <a:graphicFrameLocks noGrp="1"/>
          </p:cNvGraphicFramePr>
          <p:nvPr>
            <p:ph idx="1"/>
            <p:extLst>
              <p:ext uri="{D42A27DB-BD31-4B8C-83A1-F6EECF244321}">
                <p14:modId xmlns:p14="http://schemas.microsoft.com/office/powerpoint/2010/main" val="375375784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7839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74BA-D8F1-C2B0-A905-81D61A56F52A}"/>
              </a:ext>
            </a:extLst>
          </p:cNvPr>
          <p:cNvSpPr>
            <a:spLocks noGrp="1"/>
          </p:cNvSpPr>
          <p:nvPr>
            <p:ph type="title"/>
          </p:nvPr>
        </p:nvSpPr>
        <p:spPr>
          <a:xfrm>
            <a:off x="838200" y="365125"/>
            <a:ext cx="9121346" cy="1325563"/>
          </a:xfrm>
        </p:spPr>
        <p:txBody>
          <a:bodyPr>
            <a:normAutofit/>
          </a:bodyPr>
          <a:lstStyle/>
          <a:p>
            <a:r>
              <a:rPr lang="en-GB" sz="3600" dirty="0"/>
              <a:t>UK TVET (Further Education) sector is multi-layered</a:t>
            </a:r>
          </a:p>
        </p:txBody>
      </p:sp>
      <p:graphicFrame>
        <p:nvGraphicFramePr>
          <p:cNvPr id="8" name="Content Placeholder 2">
            <a:extLst>
              <a:ext uri="{FF2B5EF4-FFF2-40B4-BE49-F238E27FC236}">
                <a16:creationId xmlns:a16="http://schemas.microsoft.com/office/drawing/2014/main" id="{48769663-7B91-E947-9784-F9359570A3B2}"/>
              </a:ext>
            </a:extLst>
          </p:cNvPr>
          <p:cNvGraphicFramePr>
            <a:graphicFrameLocks noGrp="1"/>
          </p:cNvGraphicFramePr>
          <p:nvPr>
            <p:ph idx="1"/>
            <p:extLst>
              <p:ext uri="{D42A27DB-BD31-4B8C-83A1-F6EECF244321}">
                <p14:modId xmlns:p14="http://schemas.microsoft.com/office/powerpoint/2010/main" val="34104386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Evolve_LSP.png" descr="Evolve_LSP.png">
            <a:extLst>
              <a:ext uri="{FF2B5EF4-FFF2-40B4-BE49-F238E27FC236}">
                <a16:creationId xmlns:a16="http://schemas.microsoft.com/office/drawing/2014/main" id="{06B888D4-7983-204F-14A3-9EEF5145F2B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084770" y="361954"/>
            <a:ext cx="1450874" cy="703183"/>
          </a:xfrm>
          <a:prstGeom prst="rect">
            <a:avLst/>
          </a:prstGeom>
          <a:ln w="3175">
            <a:miter lim="400000"/>
          </a:ln>
        </p:spPr>
      </p:pic>
      <p:sp>
        <p:nvSpPr>
          <p:cNvPr id="5" name="Footer Placeholder 18">
            <a:extLst>
              <a:ext uri="{FF2B5EF4-FFF2-40B4-BE49-F238E27FC236}">
                <a16:creationId xmlns:a16="http://schemas.microsoft.com/office/drawing/2014/main" id="{B36D49F4-A41D-55E5-7345-EC2A76896C3A}"/>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r>
              <a:rPr lang="en-GB" sz="1000" dirty="0"/>
              <a:t>©️Evolve Global Solutions Ltd</a:t>
            </a:r>
          </a:p>
        </p:txBody>
      </p:sp>
      <p:pic>
        <p:nvPicPr>
          <p:cNvPr id="6" name="Picture 5" descr="A close up of a sign&#10;&#10;Description automatically generated">
            <a:extLst>
              <a:ext uri="{FF2B5EF4-FFF2-40B4-BE49-F238E27FC236}">
                <a16:creationId xmlns:a16="http://schemas.microsoft.com/office/drawing/2014/main" id="{50A0F2E0-A146-84DE-0A5B-026C9A379B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spTree>
    <p:extLst>
      <p:ext uri="{BB962C8B-B14F-4D97-AF65-F5344CB8AC3E}">
        <p14:creationId xmlns:p14="http://schemas.microsoft.com/office/powerpoint/2010/main" val="586617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F923-189D-D045-B9DB-F289F2707F88}"/>
              </a:ext>
            </a:extLst>
          </p:cNvPr>
          <p:cNvSpPr>
            <a:spLocks noGrp="1"/>
          </p:cNvSpPr>
          <p:nvPr>
            <p:ph type="title"/>
          </p:nvPr>
        </p:nvSpPr>
        <p:spPr/>
        <p:txBody>
          <a:bodyPr rtlCol="0">
            <a:noAutofit/>
          </a:bodyPr>
          <a:lstStyle/>
          <a:p>
            <a:pPr>
              <a:defRPr/>
            </a:pPr>
            <a:r>
              <a:rPr lang="en-GB" sz="3600" dirty="0">
                <a:latin typeface="Calibri"/>
                <a:cs typeface="Calibri"/>
              </a:rPr>
              <a:t>Learner Progression</a:t>
            </a:r>
            <a:endParaRPr lang="en-US" sz="3600" dirty="0">
              <a:latin typeface="Calibri"/>
              <a:cs typeface="Calibri"/>
            </a:endParaRPr>
          </a:p>
        </p:txBody>
      </p:sp>
      <p:graphicFrame>
        <p:nvGraphicFramePr>
          <p:cNvPr id="5" name="Content Placeholder 4">
            <a:extLst>
              <a:ext uri="{FF2B5EF4-FFF2-40B4-BE49-F238E27FC236}">
                <a16:creationId xmlns:a16="http://schemas.microsoft.com/office/drawing/2014/main" id="{91F9C79A-7002-7044-899B-1BC6C4C939D3}"/>
              </a:ext>
            </a:extLst>
          </p:cNvPr>
          <p:cNvGraphicFramePr>
            <a:graphicFrameLocks noGrp="1"/>
          </p:cNvGraphicFramePr>
          <p:nvPr>
            <p:ph idx="1"/>
            <p:extLst>
              <p:ext uri="{D42A27DB-BD31-4B8C-83A1-F6EECF244321}">
                <p14:modId xmlns:p14="http://schemas.microsoft.com/office/powerpoint/2010/main" val="15322872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wn Arrow 2">
            <a:extLst>
              <a:ext uri="{FF2B5EF4-FFF2-40B4-BE49-F238E27FC236}">
                <a16:creationId xmlns:a16="http://schemas.microsoft.com/office/drawing/2014/main" id="{F9F0047A-E55D-D044-9702-10A60A27170A}"/>
              </a:ext>
            </a:extLst>
          </p:cNvPr>
          <p:cNvSpPr>
            <a:spLocks noChangeArrowheads="1"/>
          </p:cNvSpPr>
          <p:nvPr/>
        </p:nvSpPr>
        <p:spPr bwMode="auto">
          <a:xfrm>
            <a:off x="8547128" y="3541986"/>
            <a:ext cx="485775" cy="971550"/>
          </a:xfrm>
          <a:prstGeom prst="downArrow">
            <a:avLst>
              <a:gd name="adj1" fmla="val 50000"/>
              <a:gd name="adj2" fmla="val 50000"/>
            </a:avLst>
          </a:prstGeom>
          <a:solidFill>
            <a:srgbClr val="FFFF00"/>
          </a:solidFill>
          <a:ln w="9525">
            <a:solidFill>
              <a:srgbClr val="C6E7F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sz="1050">
              <a:solidFill>
                <a:schemeClr val="lt1"/>
              </a:solidFill>
            </a:endParaRPr>
          </a:p>
        </p:txBody>
      </p:sp>
      <p:sp>
        <p:nvSpPr>
          <p:cNvPr id="4" name="Left Arrow 3">
            <a:extLst>
              <a:ext uri="{FF2B5EF4-FFF2-40B4-BE49-F238E27FC236}">
                <a16:creationId xmlns:a16="http://schemas.microsoft.com/office/drawing/2014/main" id="{0EABE5DF-2DD5-9043-9569-716CF838F221}"/>
              </a:ext>
            </a:extLst>
          </p:cNvPr>
          <p:cNvSpPr>
            <a:spLocks noChangeArrowheads="1"/>
          </p:cNvSpPr>
          <p:nvPr/>
        </p:nvSpPr>
        <p:spPr bwMode="auto">
          <a:xfrm>
            <a:off x="5668814" y="5174294"/>
            <a:ext cx="1246993" cy="485775"/>
          </a:xfrm>
          <a:prstGeom prst="leftArrow">
            <a:avLst>
              <a:gd name="adj1" fmla="val 50000"/>
              <a:gd name="adj2" fmla="val 50027"/>
            </a:avLst>
          </a:prstGeom>
          <a:solidFill>
            <a:srgbClr val="FFFF00"/>
          </a:solidFill>
          <a:ln w="9525">
            <a:solidFill>
              <a:srgbClr val="C6E7F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sz="1050">
              <a:solidFill>
                <a:schemeClr val="lt1"/>
              </a:solidFill>
            </a:endParaRPr>
          </a:p>
        </p:txBody>
      </p:sp>
      <p:sp>
        <p:nvSpPr>
          <p:cNvPr id="6" name="Up Arrow 5">
            <a:extLst>
              <a:ext uri="{FF2B5EF4-FFF2-40B4-BE49-F238E27FC236}">
                <a16:creationId xmlns:a16="http://schemas.microsoft.com/office/drawing/2014/main" id="{5617A615-DDE2-EE4A-8CAB-5A5145ABDCBE}"/>
              </a:ext>
            </a:extLst>
          </p:cNvPr>
          <p:cNvSpPr>
            <a:spLocks noChangeArrowheads="1"/>
          </p:cNvSpPr>
          <p:nvPr/>
        </p:nvSpPr>
        <p:spPr bwMode="auto">
          <a:xfrm>
            <a:off x="2760175" y="3400570"/>
            <a:ext cx="540544" cy="971550"/>
          </a:xfrm>
          <a:prstGeom prst="upArrow">
            <a:avLst>
              <a:gd name="adj1" fmla="val 50000"/>
              <a:gd name="adj2" fmla="val 49927"/>
            </a:avLst>
          </a:prstGeom>
          <a:solidFill>
            <a:srgbClr val="FFFF00"/>
          </a:solidFill>
          <a:ln w="9525">
            <a:solidFill>
              <a:srgbClr val="C6E7F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sz="1050" dirty="0">
              <a:solidFill>
                <a:schemeClr val="lt1"/>
              </a:solidFill>
            </a:endParaRPr>
          </a:p>
        </p:txBody>
      </p:sp>
      <p:sp>
        <p:nvSpPr>
          <p:cNvPr id="7" name="Right Arrow 6">
            <a:extLst>
              <a:ext uri="{FF2B5EF4-FFF2-40B4-BE49-F238E27FC236}">
                <a16:creationId xmlns:a16="http://schemas.microsoft.com/office/drawing/2014/main" id="{BF421FEA-49AB-2540-A785-D48FFF473ECC}"/>
              </a:ext>
            </a:extLst>
          </p:cNvPr>
          <p:cNvSpPr>
            <a:spLocks noChangeArrowheads="1"/>
          </p:cNvSpPr>
          <p:nvPr/>
        </p:nvSpPr>
        <p:spPr bwMode="auto">
          <a:xfrm>
            <a:off x="5875186" y="2181865"/>
            <a:ext cx="864394" cy="485775"/>
          </a:xfrm>
          <a:prstGeom prst="rightArrow">
            <a:avLst>
              <a:gd name="adj1" fmla="val 50000"/>
              <a:gd name="adj2" fmla="val 50046"/>
            </a:avLst>
          </a:prstGeom>
          <a:solidFill>
            <a:srgbClr val="FFFF59"/>
          </a:solidFill>
          <a:ln w="9525">
            <a:solidFill>
              <a:srgbClr val="E5E500"/>
            </a:solidFill>
            <a:miter lim="800000"/>
            <a:headEnd/>
            <a:tailEnd/>
          </a:ln>
          <a:effectLst>
            <a:outerShdw blurRad="40000" dist="23000" dir="5400000" rotWithShape="0">
              <a:srgbClr val="808080">
                <a:alpha val="34998"/>
              </a:srgbClr>
            </a:outerShdw>
          </a:effectLst>
        </p:spPr>
        <p:txBody>
          <a:bodyPr anchor="ctr"/>
          <a:lstStyle/>
          <a:p>
            <a:pPr algn="ctr">
              <a:defRPr/>
            </a:pPr>
            <a:endParaRPr lang="en-US" sz="1050">
              <a:solidFill>
                <a:schemeClr val="lt1"/>
              </a:solidFill>
            </a:endParaRPr>
          </a:p>
        </p:txBody>
      </p:sp>
      <p:cxnSp>
        <p:nvCxnSpPr>
          <p:cNvPr id="9" name="Straight Arrow Connector 8">
            <a:extLst>
              <a:ext uri="{FF2B5EF4-FFF2-40B4-BE49-F238E27FC236}">
                <a16:creationId xmlns:a16="http://schemas.microsoft.com/office/drawing/2014/main" id="{9FA63AC7-0FDB-0B46-BA24-1C55D4761B47}"/>
              </a:ext>
            </a:extLst>
          </p:cNvPr>
          <p:cNvCxnSpPr>
            <a:cxnSpLocks noChangeShapeType="1"/>
          </p:cNvCxnSpPr>
          <p:nvPr/>
        </p:nvCxnSpPr>
        <p:spPr bwMode="auto">
          <a:xfrm flipV="1">
            <a:off x="6991292" y="2795922"/>
            <a:ext cx="798786" cy="757724"/>
          </a:xfrm>
          <a:prstGeom prst="straightConnector1">
            <a:avLst/>
          </a:prstGeom>
          <a:noFill/>
          <a:ln w="57150">
            <a:solidFill>
              <a:schemeClr val="tx1"/>
            </a:solidFill>
            <a:round/>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id="{ECE1B99A-9F8D-5E41-AAF4-45C736055F80}"/>
              </a:ext>
            </a:extLst>
          </p:cNvPr>
          <p:cNvCxnSpPr>
            <a:cxnSpLocks noChangeShapeType="1"/>
          </p:cNvCxnSpPr>
          <p:nvPr/>
        </p:nvCxnSpPr>
        <p:spPr bwMode="auto">
          <a:xfrm>
            <a:off x="7123211" y="4453723"/>
            <a:ext cx="532209" cy="736020"/>
          </a:xfrm>
          <a:prstGeom prst="straightConnector1">
            <a:avLst/>
          </a:prstGeom>
          <a:noFill/>
          <a:ln w="57150">
            <a:solidFill>
              <a:schemeClr val="tx1"/>
            </a:solidFill>
            <a:round/>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id="{792CF08A-4AA4-5A46-995A-1B61510EFCF0}"/>
              </a:ext>
            </a:extLst>
          </p:cNvPr>
          <p:cNvCxnSpPr>
            <a:cxnSpLocks noChangeShapeType="1"/>
          </p:cNvCxnSpPr>
          <p:nvPr/>
        </p:nvCxnSpPr>
        <p:spPr bwMode="auto">
          <a:xfrm flipH="1" flipV="1">
            <a:off x="4629475" y="2781798"/>
            <a:ext cx="571235" cy="760187"/>
          </a:xfrm>
          <a:prstGeom prst="straightConnector1">
            <a:avLst/>
          </a:prstGeom>
          <a:noFill/>
          <a:ln w="57150">
            <a:solidFill>
              <a:schemeClr val="tx1"/>
            </a:solidFill>
            <a:round/>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82C77B26-BC1A-F44D-BB32-30F7C5B52286}"/>
              </a:ext>
            </a:extLst>
          </p:cNvPr>
          <p:cNvCxnSpPr>
            <a:cxnSpLocks noChangeShapeType="1"/>
          </p:cNvCxnSpPr>
          <p:nvPr/>
        </p:nvCxnSpPr>
        <p:spPr bwMode="auto">
          <a:xfrm flipH="1">
            <a:off x="4558771" y="4445957"/>
            <a:ext cx="731518" cy="728337"/>
          </a:xfrm>
          <a:prstGeom prst="straightConnector1">
            <a:avLst/>
          </a:prstGeom>
          <a:noFill/>
          <a:ln w="57150">
            <a:solidFill>
              <a:schemeClr val="tx1"/>
            </a:solidFill>
            <a:round/>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2" name="Evolve_LSP.png" descr="Evolve_LSP.png">
            <a:extLst>
              <a:ext uri="{FF2B5EF4-FFF2-40B4-BE49-F238E27FC236}">
                <a16:creationId xmlns:a16="http://schemas.microsoft.com/office/drawing/2014/main" id="{95F9318A-0BC2-6B47-AA1B-800BAFF1343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084770" y="361954"/>
            <a:ext cx="1450874" cy="703183"/>
          </a:xfrm>
          <a:prstGeom prst="rect">
            <a:avLst/>
          </a:prstGeom>
          <a:ln w="3175">
            <a:miter lim="400000"/>
          </a:ln>
        </p:spPr>
      </p:pic>
      <p:sp>
        <p:nvSpPr>
          <p:cNvPr id="14" name="Footer Placeholder 18">
            <a:extLst>
              <a:ext uri="{FF2B5EF4-FFF2-40B4-BE49-F238E27FC236}">
                <a16:creationId xmlns:a16="http://schemas.microsoft.com/office/drawing/2014/main" id="{1CA33397-723B-9043-A36D-5D179719567D}"/>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r>
              <a:rPr lang="en-GB" sz="1000" dirty="0"/>
              <a:t>©️Evolve Global Solutions Ltd</a:t>
            </a:r>
          </a:p>
        </p:txBody>
      </p:sp>
      <p:pic>
        <p:nvPicPr>
          <p:cNvPr id="16" name="Picture 15" descr="A close up of a sign&#10;&#10;Description automatically generated">
            <a:extLst>
              <a:ext uri="{FF2B5EF4-FFF2-40B4-BE49-F238E27FC236}">
                <a16:creationId xmlns:a16="http://schemas.microsoft.com/office/drawing/2014/main" id="{76246F45-0E4C-1141-9D33-E0D9EDD3D6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spTree>
    <p:extLst>
      <p:ext uri="{BB962C8B-B14F-4D97-AF65-F5344CB8AC3E}">
        <p14:creationId xmlns:p14="http://schemas.microsoft.com/office/powerpoint/2010/main" val="3768996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74BA-D8F1-C2B0-A905-81D61A56F52A}"/>
              </a:ext>
            </a:extLst>
          </p:cNvPr>
          <p:cNvSpPr>
            <a:spLocks noGrp="1"/>
          </p:cNvSpPr>
          <p:nvPr>
            <p:ph type="title"/>
          </p:nvPr>
        </p:nvSpPr>
        <p:spPr/>
        <p:txBody>
          <a:bodyPr>
            <a:normAutofit/>
          </a:bodyPr>
          <a:lstStyle/>
          <a:p>
            <a:r>
              <a:rPr lang="en-GB" sz="3600" dirty="0"/>
              <a:t>UK TVET Staff Demographics</a:t>
            </a:r>
          </a:p>
        </p:txBody>
      </p:sp>
      <p:graphicFrame>
        <p:nvGraphicFramePr>
          <p:cNvPr id="8" name="Content Placeholder 2">
            <a:extLst>
              <a:ext uri="{FF2B5EF4-FFF2-40B4-BE49-F238E27FC236}">
                <a16:creationId xmlns:a16="http://schemas.microsoft.com/office/drawing/2014/main" id="{1F0B84B9-6C74-E054-F980-F4B3EC0C10A5}"/>
              </a:ext>
            </a:extLst>
          </p:cNvPr>
          <p:cNvGraphicFramePr>
            <a:graphicFrameLocks noGrp="1"/>
          </p:cNvGraphicFramePr>
          <p:nvPr>
            <p:ph idx="1"/>
            <p:extLst>
              <p:ext uri="{D42A27DB-BD31-4B8C-83A1-F6EECF244321}">
                <p14:modId xmlns:p14="http://schemas.microsoft.com/office/powerpoint/2010/main" val="18269282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Evolve_LSP.png" descr="Evolve_LSP.png">
            <a:extLst>
              <a:ext uri="{FF2B5EF4-FFF2-40B4-BE49-F238E27FC236}">
                <a16:creationId xmlns:a16="http://schemas.microsoft.com/office/drawing/2014/main" id="{D800E71A-401A-7A50-34A2-495BA2D94DC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084770" y="361954"/>
            <a:ext cx="1450874" cy="703183"/>
          </a:xfrm>
          <a:prstGeom prst="rect">
            <a:avLst/>
          </a:prstGeom>
          <a:ln w="3175">
            <a:miter lim="400000"/>
          </a:ln>
        </p:spPr>
      </p:pic>
      <p:sp>
        <p:nvSpPr>
          <p:cNvPr id="5" name="Footer Placeholder 18">
            <a:extLst>
              <a:ext uri="{FF2B5EF4-FFF2-40B4-BE49-F238E27FC236}">
                <a16:creationId xmlns:a16="http://schemas.microsoft.com/office/drawing/2014/main" id="{7DCB68A5-90BE-935E-EFF8-C43D193711E5}"/>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r>
              <a:rPr lang="en-GB" sz="1000" dirty="0"/>
              <a:t>©️Evolve Global Solutions Ltd</a:t>
            </a:r>
          </a:p>
        </p:txBody>
      </p:sp>
      <p:pic>
        <p:nvPicPr>
          <p:cNvPr id="6" name="Picture 5" descr="A close up of a sign&#10;&#10;Description automatically generated">
            <a:extLst>
              <a:ext uri="{FF2B5EF4-FFF2-40B4-BE49-F238E27FC236}">
                <a16:creationId xmlns:a16="http://schemas.microsoft.com/office/drawing/2014/main" id="{950655C9-F20E-E643-E59B-31A623293C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spTree>
    <p:extLst>
      <p:ext uri="{BB962C8B-B14F-4D97-AF65-F5344CB8AC3E}">
        <p14:creationId xmlns:p14="http://schemas.microsoft.com/office/powerpoint/2010/main" val="822600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742520-2161-00C9-3690-B4C74C5C9976}"/>
              </a:ext>
            </a:extLst>
          </p:cNvPr>
          <p:cNvSpPr>
            <a:spLocks noGrp="1"/>
          </p:cNvSpPr>
          <p:nvPr>
            <p:ph type="ctrTitle"/>
          </p:nvPr>
        </p:nvSpPr>
        <p:spPr>
          <a:xfrm>
            <a:off x="638881" y="390525"/>
            <a:ext cx="10909640" cy="1510301"/>
          </a:xfrm>
        </p:spPr>
        <p:txBody>
          <a:bodyPr vert="horz" lIns="91440" tIns="45720" rIns="91440" bIns="45720" rtlCol="0" anchor="ctr">
            <a:normAutofit/>
          </a:bodyPr>
          <a:lstStyle/>
          <a:p>
            <a:r>
              <a:rPr lang="en-US" sz="6600" kern="1200" dirty="0">
                <a:solidFill>
                  <a:srgbClr val="FFFFFF"/>
                </a:solidFill>
                <a:latin typeface="+mj-lt"/>
                <a:ea typeface="+mj-ea"/>
                <a:cs typeface="+mj-cs"/>
              </a:rPr>
              <a:t>Challenges &amp; Solutions</a:t>
            </a:r>
          </a:p>
        </p:txBody>
      </p:sp>
      <p:sp>
        <p:nvSpPr>
          <p:cNvPr id="3" name="Subtitle 2">
            <a:extLst>
              <a:ext uri="{FF2B5EF4-FFF2-40B4-BE49-F238E27FC236}">
                <a16:creationId xmlns:a16="http://schemas.microsoft.com/office/drawing/2014/main" id="{2EEFB5E2-E22A-45E0-A905-EBE195C2DBC9}"/>
              </a:ext>
            </a:extLst>
          </p:cNvPr>
          <p:cNvSpPr>
            <a:spLocks noGrp="1"/>
          </p:cNvSpPr>
          <p:nvPr>
            <p:ph type="subTitle" idx="1"/>
          </p:nvPr>
        </p:nvSpPr>
        <p:spPr>
          <a:xfrm>
            <a:off x="2895601" y="1900826"/>
            <a:ext cx="6396204" cy="662542"/>
          </a:xfrm>
        </p:spPr>
        <p:txBody>
          <a:bodyPr vert="horz" lIns="91440" tIns="45720" rIns="91440" bIns="45720" rtlCol="0" anchor="ctr">
            <a:normAutofit/>
          </a:bodyPr>
          <a:lstStyle/>
          <a:p>
            <a:r>
              <a:rPr lang="en-US" kern="1200">
                <a:solidFill>
                  <a:srgbClr val="FFFFFF"/>
                </a:solidFill>
                <a:latin typeface="+mn-lt"/>
                <a:ea typeface="+mn-ea"/>
                <a:cs typeface="+mn-cs"/>
              </a:rPr>
              <a:t>Case Study: West Lothian College</a:t>
            </a:r>
          </a:p>
        </p:txBody>
      </p:sp>
      <p:sp>
        <p:nvSpPr>
          <p:cNvPr id="16"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8949A68-C77D-A842-42AC-DAC8C80259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2431" y="3067050"/>
            <a:ext cx="5104090" cy="3019537"/>
          </a:xfrm>
          <a:prstGeom prst="rect">
            <a:avLst/>
          </a:prstGeom>
        </p:spPr>
      </p:pic>
      <p:pic>
        <p:nvPicPr>
          <p:cNvPr id="5" name="Evolve_LSP.png" descr="Evolve_LSP.png">
            <a:extLst>
              <a:ext uri="{FF2B5EF4-FFF2-40B4-BE49-F238E27FC236}">
                <a16:creationId xmlns:a16="http://schemas.microsoft.com/office/drawing/2014/main" id="{E5396196-3672-C6FC-E06D-7B6770355B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4727" y="6096250"/>
            <a:ext cx="1450874" cy="703183"/>
          </a:xfrm>
          <a:prstGeom prst="rect">
            <a:avLst/>
          </a:prstGeom>
          <a:ln w="3175">
            <a:miter lim="400000"/>
          </a:ln>
        </p:spPr>
      </p:pic>
      <p:pic>
        <p:nvPicPr>
          <p:cNvPr id="7" name="Picture 6" descr="A close up of a sign&#10;&#10;Description automatically generated">
            <a:extLst>
              <a:ext uri="{FF2B5EF4-FFF2-40B4-BE49-F238E27FC236}">
                <a16:creationId xmlns:a16="http://schemas.microsoft.com/office/drawing/2014/main" id="{D41376B4-BE07-BF48-941F-D42A6AF3C5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sp>
        <p:nvSpPr>
          <p:cNvPr id="6" name="Footer Placeholder 18">
            <a:extLst>
              <a:ext uri="{FF2B5EF4-FFF2-40B4-BE49-F238E27FC236}">
                <a16:creationId xmlns:a16="http://schemas.microsoft.com/office/drawing/2014/main" id="{91C60024-EFD8-391C-29EB-2A79315D64F2}"/>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pPr>
              <a:spcAft>
                <a:spcPts val="600"/>
              </a:spcAft>
            </a:pPr>
            <a:r>
              <a:rPr lang="en-GB" sz="1000" dirty="0"/>
              <a:t>©️Evolve Global Solutions Ltd</a:t>
            </a:r>
            <a:endParaRPr lang="en-GB" sz="1000"/>
          </a:p>
        </p:txBody>
      </p:sp>
    </p:spTree>
    <p:extLst>
      <p:ext uri="{BB962C8B-B14F-4D97-AF65-F5344CB8AC3E}">
        <p14:creationId xmlns:p14="http://schemas.microsoft.com/office/powerpoint/2010/main" val="1737721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F106-FC74-9047-8BC9-F4D5EF365D23}"/>
              </a:ext>
            </a:extLst>
          </p:cNvPr>
          <p:cNvSpPr>
            <a:spLocks noGrp="1"/>
          </p:cNvSpPr>
          <p:nvPr>
            <p:ph type="title"/>
          </p:nvPr>
        </p:nvSpPr>
        <p:spPr/>
        <p:txBody>
          <a:bodyPr>
            <a:normAutofit/>
          </a:bodyPr>
          <a:lstStyle/>
          <a:p>
            <a:r>
              <a:rPr lang="en-GB" sz="3600" dirty="0">
                <a:solidFill>
                  <a:srgbClr val="C00000"/>
                </a:solidFill>
              </a:rPr>
              <a:t>About the College - </a:t>
            </a:r>
          </a:p>
        </p:txBody>
      </p:sp>
      <p:graphicFrame>
        <p:nvGraphicFramePr>
          <p:cNvPr id="10" name="Content Placeholder 2">
            <a:extLst>
              <a:ext uri="{FF2B5EF4-FFF2-40B4-BE49-F238E27FC236}">
                <a16:creationId xmlns:a16="http://schemas.microsoft.com/office/drawing/2014/main" id="{440D3CA9-DA09-7890-8B10-4E050AD985BC}"/>
              </a:ext>
            </a:extLst>
          </p:cNvPr>
          <p:cNvGraphicFramePr>
            <a:graphicFrameLocks noGrp="1"/>
          </p:cNvGraphicFramePr>
          <p:nvPr>
            <p:ph idx="1"/>
            <p:extLst>
              <p:ext uri="{D42A27DB-BD31-4B8C-83A1-F6EECF244321}">
                <p14:modId xmlns:p14="http://schemas.microsoft.com/office/powerpoint/2010/main" val="39576050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56717" y="169755"/>
            <a:ext cx="2678566" cy="1588402"/>
          </a:xfrm>
          <a:prstGeom prst="rect">
            <a:avLst/>
          </a:prstGeom>
        </p:spPr>
      </p:pic>
      <p:pic>
        <p:nvPicPr>
          <p:cNvPr id="4" name="Evolve_LSP.png" descr="Evolve_LSP.png">
            <a:extLst>
              <a:ext uri="{FF2B5EF4-FFF2-40B4-BE49-F238E27FC236}">
                <a16:creationId xmlns:a16="http://schemas.microsoft.com/office/drawing/2014/main" id="{84614DBB-7CDD-0C90-D734-A85B9FC766A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583321" y="6096250"/>
            <a:ext cx="1450874" cy="703183"/>
          </a:xfrm>
          <a:prstGeom prst="rect">
            <a:avLst/>
          </a:prstGeom>
          <a:ln w="3175">
            <a:miter lim="400000"/>
          </a:ln>
        </p:spPr>
      </p:pic>
      <p:sp>
        <p:nvSpPr>
          <p:cNvPr id="5" name="Footer Placeholder 18">
            <a:extLst>
              <a:ext uri="{FF2B5EF4-FFF2-40B4-BE49-F238E27FC236}">
                <a16:creationId xmlns:a16="http://schemas.microsoft.com/office/drawing/2014/main" id="{4A57F661-6B27-E82B-7CF6-DA74F431B8AF}"/>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r>
              <a:rPr lang="en-GB" sz="1000" dirty="0"/>
              <a:t>©️Evolve Global Solutions Ltd</a:t>
            </a:r>
          </a:p>
        </p:txBody>
      </p:sp>
      <p:pic>
        <p:nvPicPr>
          <p:cNvPr id="8" name="Picture 7" descr="A close up of a sign&#10;&#10;Description automatically generated">
            <a:extLst>
              <a:ext uri="{FF2B5EF4-FFF2-40B4-BE49-F238E27FC236}">
                <a16:creationId xmlns:a16="http://schemas.microsoft.com/office/drawing/2014/main" id="{8F4EA6F5-0356-E7B7-BB5D-E6B91CDA39A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spTree>
    <p:extLst>
      <p:ext uri="{BB962C8B-B14F-4D97-AF65-F5344CB8AC3E}">
        <p14:creationId xmlns:p14="http://schemas.microsoft.com/office/powerpoint/2010/main" val="2030985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4573E-1006-384D-936E-5FECDBD326EB}"/>
              </a:ext>
            </a:extLst>
          </p:cNvPr>
          <p:cNvSpPr>
            <a:spLocks noGrp="1"/>
          </p:cNvSpPr>
          <p:nvPr>
            <p:ph type="title"/>
          </p:nvPr>
        </p:nvSpPr>
        <p:spPr/>
        <p:txBody>
          <a:bodyPr>
            <a:normAutofit/>
          </a:bodyPr>
          <a:lstStyle/>
          <a:p>
            <a:r>
              <a:rPr lang="en-GB" sz="3600" dirty="0"/>
              <a:t>Our biggest GESI challenge – </a:t>
            </a:r>
            <a:r>
              <a:rPr lang="en-GB" sz="3600" b="1" dirty="0">
                <a:solidFill>
                  <a:srgbClr val="C00000"/>
                </a:solidFill>
              </a:rPr>
              <a:t>gender balance</a:t>
            </a:r>
          </a:p>
        </p:txBody>
      </p:sp>
      <p:graphicFrame>
        <p:nvGraphicFramePr>
          <p:cNvPr id="8" name="Table 7"/>
          <p:cNvGraphicFramePr>
            <a:graphicFrameLocks noGrp="1"/>
          </p:cNvGraphicFramePr>
          <p:nvPr>
            <p:extLst>
              <p:ext uri="{D42A27DB-BD31-4B8C-83A1-F6EECF244321}">
                <p14:modId xmlns:p14="http://schemas.microsoft.com/office/powerpoint/2010/main" val="930953739"/>
              </p:ext>
            </p:extLst>
          </p:nvPr>
        </p:nvGraphicFramePr>
        <p:xfrm>
          <a:off x="1037967" y="2123524"/>
          <a:ext cx="9848335" cy="3108960"/>
        </p:xfrm>
        <a:graphic>
          <a:graphicData uri="http://schemas.openxmlformats.org/drawingml/2006/table">
            <a:tbl>
              <a:tblPr firstRow="1" bandRow="1">
                <a:tableStyleId>{21E4AEA4-8DFA-4A89-87EB-49C32662AFE0}</a:tableStyleId>
              </a:tblPr>
              <a:tblGrid>
                <a:gridCol w="4119048">
                  <a:extLst>
                    <a:ext uri="{9D8B030D-6E8A-4147-A177-3AD203B41FA5}">
                      <a16:colId xmlns:a16="http://schemas.microsoft.com/office/drawing/2014/main" val="1996827714"/>
                    </a:ext>
                  </a:extLst>
                </a:gridCol>
                <a:gridCol w="2163629">
                  <a:extLst>
                    <a:ext uri="{9D8B030D-6E8A-4147-A177-3AD203B41FA5}">
                      <a16:colId xmlns:a16="http://schemas.microsoft.com/office/drawing/2014/main" val="898297232"/>
                    </a:ext>
                  </a:extLst>
                </a:gridCol>
                <a:gridCol w="1782829">
                  <a:extLst>
                    <a:ext uri="{9D8B030D-6E8A-4147-A177-3AD203B41FA5}">
                      <a16:colId xmlns:a16="http://schemas.microsoft.com/office/drawing/2014/main" val="1331844048"/>
                    </a:ext>
                  </a:extLst>
                </a:gridCol>
                <a:gridCol w="1782829">
                  <a:extLst>
                    <a:ext uri="{9D8B030D-6E8A-4147-A177-3AD203B41FA5}">
                      <a16:colId xmlns:a16="http://schemas.microsoft.com/office/drawing/2014/main" val="2197380992"/>
                    </a:ext>
                  </a:extLst>
                </a:gridCol>
              </a:tblGrid>
              <a:tr h="382154">
                <a:tc>
                  <a:txBody>
                    <a:bodyPr/>
                    <a:lstStyle/>
                    <a:p>
                      <a:r>
                        <a:rPr lang="en-GB" sz="2400" dirty="0"/>
                        <a:t>Centre</a:t>
                      </a:r>
                    </a:p>
                  </a:txBody>
                  <a:tcPr/>
                </a:tc>
                <a:tc>
                  <a:txBody>
                    <a:bodyPr/>
                    <a:lstStyle/>
                    <a:p>
                      <a:pPr algn="ctr"/>
                      <a:r>
                        <a:rPr lang="en-GB" sz="2400" dirty="0"/>
                        <a:t>Male</a:t>
                      </a:r>
                    </a:p>
                  </a:txBody>
                  <a:tcPr/>
                </a:tc>
                <a:tc>
                  <a:txBody>
                    <a:bodyPr/>
                    <a:lstStyle/>
                    <a:p>
                      <a:pPr algn="ctr"/>
                      <a:r>
                        <a:rPr lang="en-GB" sz="2400" dirty="0"/>
                        <a:t>Female</a:t>
                      </a:r>
                    </a:p>
                  </a:txBody>
                  <a:tcPr/>
                </a:tc>
                <a:tc>
                  <a:txBody>
                    <a:bodyPr/>
                    <a:lstStyle/>
                    <a:p>
                      <a:pPr algn="ctr"/>
                      <a:r>
                        <a:rPr lang="en-GB" sz="2400" dirty="0"/>
                        <a:t>Other</a:t>
                      </a:r>
                    </a:p>
                  </a:txBody>
                  <a:tcPr/>
                </a:tc>
                <a:extLst>
                  <a:ext uri="{0D108BD9-81ED-4DB2-BD59-A6C34878D82A}">
                    <a16:rowId xmlns:a16="http://schemas.microsoft.com/office/drawing/2014/main" val="1909924914"/>
                  </a:ext>
                </a:extLst>
              </a:tr>
              <a:tr h="397860">
                <a:tc>
                  <a:txBody>
                    <a:bodyPr/>
                    <a:lstStyle/>
                    <a:p>
                      <a:r>
                        <a:rPr lang="en-GB" sz="2400" dirty="0"/>
                        <a:t>Childhood Practice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94%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a:t>
                      </a:r>
                    </a:p>
                  </a:txBody>
                  <a:tcPr/>
                </a:tc>
                <a:extLst>
                  <a:ext uri="{0D108BD9-81ED-4DB2-BD59-A6C34878D82A}">
                    <a16:rowId xmlns:a16="http://schemas.microsoft.com/office/drawing/2014/main" val="3113862340"/>
                  </a:ext>
                </a:extLst>
              </a:tr>
              <a:tr h="397860">
                <a:tc>
                  <a:txBody>
                    <a:bodyPr/>
                    <a:lstStyle/>
                    <a:p>
                      <a:r>
                        <a:rPr lang="en-GB" sz="2400" dirty="0"/>
                        <a:t>Computing and Engineering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91%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1%</a:t>
                      </a:r>
                    </a:p>
                  </a:txBody>
                  <a:tcPr/>
                </a:tc>
                <a:extLst>
                  <a:ext uri="{0D108BD9-81ED-4DB2-BD59-A6C34878D82A}">
                    <a16:rowId xmlns:a16="http://schemas.microsoft.com/office/drawing/2014/main" val="3971670576"/>
                  </a:ext>
                </a:extLst>
              </a:tr>
              <a:tr h="382154">
                <a:tc>
                  <a:txBody>
                    <a:bodyPr/>
                    <a:lstStyle/>
                    <a:p>
                      <a:r>
                        <a:rPr lang="en-GB" sz="2400" dirty="0"/>
                        <a:t>Construction &amp; Motor Vehicle</a:t>
                      </a:r>
                    </a:p>
                  </a:txBody>
                  <a:tcPr/>
                </a:tc>
                <a:tc>
                  <a:txBody>
                    <a:bodyPr/>
                    <a:lstStyle/>
                    <a:p>
                      <a:pPr algn="ctr"/>
                      <a:r>
                        <a:rPr lang="en-GB" sz="2400" dirty="0"/>
                        <a:t>91%</a:t>
                      </a:r>
                    </a:p>
                  </a:txBody>
                  <a:tcPr/>
                </a:tc>
                <a:tc>
                  <a:txBody>
                    <a:bodyPr/>
                    <a:lstStyle/>
                    <a:p>
                      <a:pPr algn="ctr"/>
                      <a:r>
                        <a:rPr lang="en-GB" sz="2400" dirty="0"/>
                        <a:t>8%</a:t>
                      </a:r>
                    </a:p>
                  </a:txBody>
                  <a:tcPr/>
                </a:tc>
                <a:tc>
                  <a:txBody>
                    <a:bodyPr/>
                    <a:lstStyle/>
                    <a:p>
                      <a:pPr algn="ctr"/>
                      <a:r>
                        <a:rPr lang="en-GB" sz="2400" dirty="0"/>
                        <a:t>1%</a:t>
                      </a:r>
                    </a:p>
                  </a:txBody>
                  <a:tcPr/>
                </a:tc>
                <a:extLst>
                  <a:ext uri="{0D108BD9-81ED-4DB2-BD59-A6C34878D82A}">
                    <a16:rowId xmlns:a16="http://schemas.microsoft.com/office/drawing/2014/main" val="2335368842"/>
                  </a:ext>
                </a:extLst>
              </a:tr>
              <a:tr h="382154">
                <a:tc>
                  <a:txBody>
                    <a:bodyPr/>
                    <a:lstStyle/>
                    <a:p>
                      <a:r>
                        <a:rPr lang="en-GB" sz="2400" dirty="0"/>
                        <a:t>Hairdressing and Beauty</a:t>
                      </a:r>
                    </a:p>
                  </a:txBody>
                  <a:tcPr/>
                </a:tc>
                <a:tc>
                  <a:txBody>
                    <a:bodyPr/>
                    <a:lstStyle/>
                    <a:p>
                      <a:pPr algn="ctr"/>
                      <a:r>
                        <a:rPr lang="en-GB" sz="2400" dirty="0"/>
                        <a:t>6%</a:t>
                      </a:r>
                    </a:p>
                  </a:txBody>
                  <a:tcPr/>
                </a:tc>
                <a:tc>
                  <a:txBody>
                    <a:bodyPr/>
                    <a:lstStyle/>
                    <a:p>
                      <a:pPr algn="ctr"/>
                      <a:r>
                        <a:rPr lang="en-GB" sz="2400" dirty="0"/>
                        <a:t>93%</a:t>
                      </a:r>
                    </a:p>
                  </a:txBody>
                  <a:tcPr/>
                </a:tc>
                <a:tc>
                  <a:txBody>
                    <a:bodyPr/>
                    <a:lstStyle/>
                    <a:p>
                      <a:pPr algn="ctr"/>
                      <a:r>
                        <a:rPr lang="en-GB" sz="2400" dirty="0"/>
                        <a:t>1%</a:t>
                      </a:r>
                    </a:p>
                  </a:txBody>
                  <a:tcPr/>
                </a:tc>
                <a:extLst>
                  <a:ext uri="{0D108BD9-81ED-4DB2-BD59-A6C34878D82A}">
                    <a16:rowId xmlns:a16="http://schemas.microsoft.com/office/drawing/2014/main" val="3888795702"/>
                  </a:ext>
                </a:extLst>
              </a:tr>
              <a:tr h="419797">
                <a:tc>
                  <a:txBody>
                    <a:bodyPr/>
                    <a:lstStyle/>
                    <a:p>
                      <a:r>
                        <a:rPr lang="en-GB" sz="2400" dirty="0"/>
                        <a:t>Health and Social</a:t>
                      </a:r>
                      <a:r>
                        <a:rPr lang="en-GB" sz="2400" baseline="0" dirty="0"/>
                        <a:t> Care, Social Science</a:t>
                      </a:r>
                      <a:endParaRPr lang="en-GB" sz="2400" dirty="0"/>
                    </a:p>
                  </a:txBody>
                  <a:tcPr/>
                </a:tc>
                <a:tc>
                  <a:txBody>
                    <a:bodyPr/>
                    <a:lstStyle/>
                    <a:p>
                      <a:pPr algn="ctr"/>
                      <a:r>
                        <a:rPr lang="en-GB" sz="2400" dirty="0"/>
                        <a:t>13%</a:t>
                      </a:r>
                    </a:p>
                  </a:txBody>
                  <a:tcPr/>
                </a:tc>
                <a:tc>
                  <a:txBody>
                    <a:bodyPr/>
                    <a:lstStyle/>
                    <a:p>
                      <a:pPr algn="ctr"/>
                      <a:r>
                        <a:rPr lang="en-GB" sz="2400" dirty="0"/>
                        <a:t>86%</a:t>
                      </a:r>
                    </a:p>
                  </a:txBody>
                  <a:tcPr/>
                </a:tc>
                <a:tc>
                  <a:txBody>
                    <a:bodyPr/>
                    <a:lstStyle/>
                    <a:p>
                      <a:pPr algn="ctr"/>
                      <a:r>
                        <a:rPr lang="en-GB" sz="2400" dirty="0"/>
                        <a:t>1%</a:t>
                      </a:r>
                    </a:p>
                  </a:txBody>
                  <a:tcPr/>
                </a:tc>
                <a:extLst>
                  <a:ext uri="{0D108BD9-81ED-4DB2-BD59-A6C34878D82A}">
                    <a16:rowId xmlns:a16="http://schemas.microsoft.com/office/drawing/2014/main" val="3720471231"/>
                  </a:ext>
                </a:extLst>
              </a:tr>
            </a:tbl>
          </a:graphicData>
        </a:graphic>
      </p:graphicFrame>
      <p:pic>
        <p:nvPicPr>
          <p:cNvPr id="4" name="Evolve_LSP.png" descr="Evolve_LSP.png">
            <a:extLst>
              <a:ext uri="{FF2B5EF4-FFF2-40B4-BE49-F238E27FC236}">
                <a16:creationId xmlns:a16="http://schemas.microsoft.com/office/drawing/2014/main" id="{92010F35-287E-FC53-6CB5-0300965550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47398" y="6096250"/>
            <a:ext cx="1450874" cy="703183"/>
          </a:xfrm>
          <a:prstGeom prst="rect">
            <a:avLst/>
          </a:prstGeom>
          <a:ln w="3175">
            <a:miter lim="400000"/>
          </a:ln>
        </p:spPr>
      </p:pic>
      <p:sp>
        <p:nvSpPr>
          <p:cNvPr id="5" name="Footer Placeholder 18">
            <a:extLst>
              <a:ext uri="{FF2B5EF4-FFF2-40B4-BE49-F238E27FC236}">
                <a16:creationId xmlns:a16="http://schemas.microsoft.com/office/drawing/2014/main" id="{AC707F1D-14AF-5AA0-3BFB-608143175DDB}"/>
              </a:ext>
            </a:extLst>
          </p:cNvPr>
          <p:cNvSpPr txBox="1">
            <a:spLocks/>
          </p:cNvSpPr>
          <p:nvPr/>
        </p:nvSpPr>
        <p:spPr>
          <a:xfrm>
            <a:off x="10084770" y="6447842"/>
            <a:ext cx="1885248" cy="36512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457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914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1371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18288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22860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27432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32004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3657600" algn="ctr" defTabSz="587022"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Proxima Nova"/>
                <a:ea typeface="Proxima Nova"/>
                <a:cs typeface="Proxima Nova"/>
                <a:sym typeface="Proxima Nova"/>
              </a:defRPr>
            </a:lvl9pPr>
          </a:lstStyle>
          <a:p>
            <a:r>
              <a:rPr lang="en-GB" sz="1000"/>
              <a:t>©️Evolve Global Solutions Ltd</a:t>
            </a:r>
            <a:endParaRPr lang="en-GB" sz="1000" dirty="0"/>
          </a:p>
        </p:txBody>
      </p:sp>
      <p:pic>
        <p:nvPicPr>
          <p:cNvPr id="6" name="Picture 5" descr="A close up of a sign&#10;&#10;Description automatically generated">
            <a:extLst>
              <a:ext uri="{FF2B5EF4-FFF2-40B4-BE49-F238E27FC236}">
                <a16:creationId xmlns:a16="http://schemas.microsoft.com/office/drawing/2014/main" id="{18A39B57-DFF1-6A4C-AC01-99E2AC812F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82" y="6180134"/>
            <a:ext cx="1081380" cy="632833"/>
          </a:xfrm>
          <a:prstGeom prst="rect">
            <a:avLst/>
          </a:prstGeom>
        </p:spPr>
      </p:pic>
      <p:pic>
        <p:nvPicPr>
          <p:cNvPr id="11" name="Picture 10">
            <a:extLst>
              <a:ext uri="{FF2B5EF4-FFF2-40B4-BE49-F238E27FC236}">
                <a16:creationId xmlns:a16="http://schemas.microsoft.com/office/drawing/2014/main" id="{640F5ABF-BEDC-AB6E-6963-CE4EEDB733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1452" y="233705"/>
            <a:ext cx="2678566" cy="1588402"/>
          </a:xfrm>
          <a:prstGeom prst="rect">
            <a:avLst/>
          </a:prstGeom>
        </p:spPr>
      </p:pic>
    </p:spTree>
    <p:extLst>
      <p:ext uri="{BB962C8B-B14F-4D97-AF65-F5344CB8AC3E}">
        <p14:creationId xmlns:p14="http://schemas.microsoft.com/office/powerpoint/2010/main" val="2393531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1000</Words>
  <Application>Microsoft Office PowerPoint</Application>
  <PresentationFormat>Widescreen</PresentationFormat>
  <Paragraphs>146</Paragraphs>
  <Slides>23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Proxima Nova</vt:lpstr>
      <vt:lpstr>Office Theme</vt:lpstr>
      <vt:lpstr>GESI &amp; the UK TVET sector </vt:lpstr>
      <vt:lpstr>Afshan Baksh   – Skills Specialist &amp; founder of Evolve Global Solutions</vt:lpstr>
      <vt:lpstr>UK TVET – Learner Demographics</vt:lpstr>
      <vt:lpstr>UK TVET (Further Education) sector is multi-layered</vt:lpstr>
      <vt:lpstr>Learner Progression</vt:lpstr>
      <vt:lpstr>UK TVET Staff Demographics</vt:lpstr>
      <vt:lpstr>Challenges &amp; Solutions</vt:lpstr>
      <vt:lpstr>About the College - </vt:lpstr>
      <vt:lpstr>Our biggest GESI challenge – gender balance</vt:lpstr>
      <vt:lpstr>Examples of strategies used to overcome the challenge</vt:lpstr>
      <vt:lpstr>Examples of Strategies Used to overcome the challenge – Social Media</vt:lpstr>
      <vt:lpstr>PowerPoint Presentation</vt:lpstr>
      <vt:lpstr>PowerPoint Presentation</vt:lpstr>
      <vt:lpstr>Examples of Strategies Used to overcome the challenge – Partnership / Collaboration</vt:lpstr>
      <vt:lpstr>Impact experienced as a result of strategies implemented - Awards</vt:lpstr>
      <vt:lpstr>Impact experienced as a result of strategies implemented</vt:lpstr>
      <vt:lpstr>Whole Organisation Approach</vt:lpstr>
      <vt:lpstr>PowerPoint Presentation</vt:lpstr>
      <vt:lpstr>Developing the ‘whole’ learner, managing change and transition, re-enforcing positive messages and behavioural change</vt:lpstr>
      <vt:lpstr>PowerPoint Presentation</vt:lpstr>
      <vt:lpstr>EDI – Equality, Diversity and Inclusion</vt:lpstr>
      <vt:lpstr>Factoring in external forces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GESI in the UK TVET sector</dc:title>
  <dc:creator>AFSHAN  BAKSH</dc:creator>
  <cp:lastModifiedBy>Dzhamulova, Galia  (Bulgaria)</cp:lastModifiedBy>
  <cp:revision>14</cp:revision>
  <dcterms:created xsi:type="dcterms:W3CDTF">2023-02-10T19:37:01Z</dcterms:created>
  <dcterms:modified xsi:type="dcterms:W3CDTF">2023-02-21T08:19:35Z</dcterms:modified>
</cp:coreProperties>
</file>